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58847"/>
            <a:ext cx="8928992" cy="6994351"/>
          </a:xfrm>
          <a:prstGeom prst="rect">
            <a:avLst/>
          </a:prstGeom>
        </p:spPr>
        <p:txBody>
          <a:bodyPr wrap="square">
            <a:spAutoFit/>
          </a:bodyPr>
          <a:lstStyle/>
          <a:p>
            <a:pPr>
              <a:lnSpc>
                <a:spcPts val="3000"/>
              </a:lnSpc>
            </a:pPr>
            <a:r>
              <a:rPr lang="en-US" altLang="zh-CN" sz="2400" dirty="0">
                <a:latin typeface="微软雅黑" pitchFamily="34" charset="-122"/>
                <a:ea typeface="微软雅黑" pitchFamily="34" charset="-122"/>
              </a:rPr>
              <a:t>1. </a:t>
            </a:r>
            <a:r>
              <a:rPr lang="zh-CN" altLang="zh-CN" sz="2400" dirty="0">
                <a:latin typeface="微软雅黑" pitchFamily="34" charset="-122"/>
                <a:ea typeface="微软雅黑" pitchFamily="34" charset="-122"/>
              </a:rPr>
              <a:t>阅读下面的材料，按要求作文。</a:t>
            </a:r>
          </a:p>
          <a:p>
            <a:pPr>
              <a:lnSpc>
                <a:spcPts val="3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材</a:t>
            </a:r>
            <a:r>
              <a:rPr lang="zh-CN" altLang="zh-CN" sz="2400" dirty="0">
                <a:latin typeface="微软雅黑" pitchFamily="34" charset="-122"/>
                <a:ea typeface="微软雅黑" pitchFamily="34" charset="-122"/>
              </a:rPr>
              <a:t>料一：光绪三十二年（</a:t>
            </a:r>
            <a:r>
              <a:rPr lang="en-US" altLang="zh-CN" sz="2400" dirty="0">
                <a:latin typeface="微软雅黑" pitchFamily="34" charset="-122"/>
                <a:ea typeface="微软雅黑" pitchFamily="34" charset="-122"/>
              </a:rPr>
              <a:t>1906</a:t>
            </a:r>
            <a:r>
              <a:rPr lang="zh-CN" altLang="zh-CN" sz="2400" dirty="0">
                <a:latin typeface="微软雅黑" pitchFamily="34" charset="-122"/>
                <a:ea typeface="微软雅黑" pitchFamily="34" charset="-122"/>
              </a:rPr>
              <a:t>年）</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月，鲁迅课间观“日俄战争教育片”，深受刺激，决定弃医从文，以唤醒国人为己任。那一年，他</a:t>
            </a:r>
            <a:r>
              <a:rPr lang="en-US" altLang="zh-CN" sz="2400" dirty="0">
                <a:latin typeface="微软雅黑" pitchFamily="34" charset="-122"/>
                <a:ea typeface="微软雅黑" pitchFamily="34" charset="-122"/>
              </a:rPr>
              <a:t>25</a:t>
            </a:r>
            <a:r>
              <a:rPr lang="zh-CN" altLang="zh-CN" sz="2400" dirty="0">
                <a:latin typeface="微软雅黑" pitchFamily="34" charset="-122"/>
                <a:ea typeface="微软雅黑" pitchFamily="34" charset="-122"/>
              </a:rPr>
              <a:t>岁。</a:t>
            </a:r>
          </a:p>
          <a:p>
            <a:pPr>
              <a:lnSpc>
                <a:spcPts val="3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zh-CN" altLang="zh-CN" sz="2400" dirty="0">
                <a:latin typeface="微软雅黑" pitchFamily="34" charset="-122"/>
                <a:ea typeface="微软雅黑" pitchFamily="34" charset="-122"/>
              </a:rPr>
              <a:t>材料二：</a:t>
            </a:r>
            <a:r>
              <a:rPr lang="en-US" altLang="zh-CN" sz="2400" dirty="0">
                <a:latin typeface="微软雅黑" pitchFamily="34" charset="-122"/>
                <a:ea typeface="微软雅黑" pitchFamily="34" charset="-122"/>
              </a:rPr>
              <a:t>2008</a:t>
            </a:r>
            <a:r>
              <a:rPr lang="zh-CN" altLang="zh-CN" sz="2400" dirty="0">
                <a:latin typeface="微软雅黑" pitchFamily="34" charset="-122"/>
                <a:ea typeface="微软雅黑" pitchFamily="34" charset="-122"/>
              </a:rPr>
              <a:t>年</a:t>
            </a:r>
            <a:r>
              <a:rPr lang="en-US" altLang="zh-CN" sz="2400" dirty="0">
                <a:latin typeface="微软雅黑" pitchFamily="34" charset="-122"/>
                <a:ea typeface="微软雅黑" pitchFamily="34" charset="-122"/>
              </a:rPr>
              <a:t>7</a:t>
            </a:r>
            <a:r>
              <a:rPr lang="zh-CN" altLang="zh-CN" sz="2400" dirty="0">
                <a:latin typeface="微软雅黑" pitchFamily="34" charset="-122"/>
                <a:ea typeface="微软雅黑" pitchFamily="34" charset="-122"/>
              </a:rPr>
              <a:t>月，石磊从清华大学精密仪器与机械学系毕业后，成为—名大学生村官。他说：“未来怎样，没有必要刻意去设计，踏实走好每一步，认真办好一件件小事，对群众负责，对自己负责，对后来的大学生村官负责就好。”那一年，他</a:t>
            </a:r>
            <a:r>
              <a:rPr lang="en-US" altLang="zh-CN" sz="2400" dirty="0">
                <a:latin typeface="微软雅黑" pitchFamily="34" charset="-122"/>
                <a:ea typeface="微软雅黑" pitchFamily="34" charset="-122"/>
              </a:rPr>
              <a:t>20</a:t>
            </a:r>
            <a:r>
              <a:rPr lang="zh-CN" altLang="zh-CN" sz="2400" dirty="0">
                <a:latin typeface="微软雅黑" pitchFamily="34" charset="-122"/>
                <a:ea typeface="微软雅黑" pitchFamily="34" charset="-122"/>
              </a:rPr>
              <a:t>岁。</a:t>
            </a:r>
          </a:p>
          <a:p>
            <a:pPr>
              <a:lnSpc>
                <a:spcPts val="3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材</a:t>
            </a:r>
            <a:r>
              <a:rPr lang="zh-CN" altLang="zh-CN" sz="2400" dirty="0">
                <a:latin typeface="微软雅黑" pitchFamily="34" charset="-122"/>
                <a:ea typeface="微软雅黑" pitchFamily="34" charset="-122"/>
              </a:rPr>
              <a:t>料三：</a:t>
            </a:r>
            <a:r>
              <a:rPr lang="en-US" altLang="zh-CN" sz="2400" dirty="0">
                <a:latin typeface="微软雅黑" pitchFamily="34" charset="-122"/>
                <a:ea typeface="微软雅黑" pitchFamily="34" charset="-122"/>
              </a:rPr>
              <a:t>1993</a:t>
            </a:r>
            <a:r>
              <a:rPr lang="zh-CN" altLang="zh-CN" sz="2400" dirty="0">
                <a:latin typeface="微软雅黑" pitchFamily="34" charset="-122"/>
                <a:ea typeface="微软雅黑" pitchFamily="34" charset="-122"/>
              </a:rPr>
              <a:t>年，马化腾大学毕业后进入深圳润迅通讯发展有限公司做编程工程师，专注于寻呼机软件的开发。该段经历使马化腾明确了开发软件的意义就在于实用，而不是自娱自乐。</a:t>
            </a:r>
            <a:r>
              <a:rPr lang="en-US" altLang="zh-CN" sz="2400" dirty="0">
                <a:latin typeface="微软雅黑" pitchFamily="34" charset="-122"/>
                <a:ea typeface="微软雅黑" pitchFamily="34" charset="-122"/>
              </a:rPr>
              <a:t>1998</a:t>
            </a:r>
            <a:r>
              <a:rPr lang="zh-CN" altLang="zh-CN" sz="2400" dirty="0">
                <a:latin typeface="微软雅黑" pitchFamily="34" charset="-122"/>
                <a:ea typeface="微软雅黑" pitchFamily="34" charset="-122"/>
              </a:rPr>
              <a:t>年，马化腾和同学张志东注册成立“深圳市腾讯计算机系统有限公司”。那一年，他</a:t>
            </a:r>
            <a:r>
              <a:rPr lang="en-US" altLang="zh-CN" sz="2400" dirty="0">
                <a:latin typeface="微软雅黑" pitchFamily="34" charset="-122"/>
                <a:ea typeface="微软雅黑" pitchFamily="34" charset="-122"/>
              </a:rPr>
              <a:t>27</a:t>
            </a:r>
            <a:r>
              <a:rPr lang="zh-CN" altLang="zh-CN" sz="2400" dirty="0">
                <a:latin typeface="微软雅黑" pitchFamily="34" charset="-122"/>
                <a:ea typeface="微软雅黑" pitchFamily="34" charset="-122"/>
              </a:rPr>
              <a:t>岁。</a:t>
            </a:r>
          </a:p>
          <a:p>
            <a:pPr>
              <a:lnSpc>
                <a:spcPts val="3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学</a:t>
            </a:r>
            <a:r>
              <a:rPr lang="zh-CN" altLang="zh-CN" sz="2400" dirty="0">
                <a:latin typeface="微软雅黑" pitchFamily="34" charset="-122"/>
                <a:ea typeface="微软雅黑" pitchFamily="34" charset="-122"/>
              </a:rPr>
              <a:t>校要组织以“生涯规划”为主题的征文活动，请你结合阅读这几则材料时生发的联想、感悟或思考写一篇文章。</a:t>
            </a:r>
          </a:p>
          <a:p>
            <a:pPr>
              <a:lnSpc>
                <a:spcPts val="3000"/>
              </a:lnSpc>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要</a:t>
            </a:r>
            <a:r>
              <a:rPr lang="zh-CN" altLang="zh-CN" sz="2400" dirty="0">
                <a:latin typeface="微软雅黑" pitchFamily="34" charset="-122"/>
                <a:ea typeface="微软雅黑" pitchFamily="34" charset="-122"/>
              </a:rPr>
              <a:t>求：选好角度，确定立意，明确文体，自拟标题；不要脱离材料内容及含意范围作文，不要套作，不得抄袭；不少于</a:t>
            </a:r>
            <a:r>
              <a:rPr lang="en-US" altLang="zh-CN" sz="2400" dirty="0">
                <a:latin typeface="微软雅黑" pitchFamily="34" charset="-122"/>
                <a:ea typeface="微软雅黑" pitchFamily="34" charset="-122"/>
              </a:rPr>
              <a:t>800</a:t>
            </a:r>
            <a:r>
              <a:rPr lang="zh-CN" altLang="zh-CN" sz="2400" dirty="0">
                <a:latin typeface="微软雅黑" pitchFamily="34" charset="-122"/>
                <a:ea typeface="微软雅黑" pitchFamily="34" charset="-122"/>
              </a:rPr>
              <a:t>字。</a:t>
            </a:r>
          </a:p>
        </p:txBody>
      </p:sp>
    </p:spTree>
    <p:extLst>
      <p:ext uri="{BB962C8B-B14F-4D97-AF65-F5344CB8AC3E}">
        <p14:creationId xmlns:p14="http://schemas.microsoft.com/office/powerpoint/2010/main" val="48475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0648"/>
            <a:ext cx="8424936" cy="5800499"/>
          </a:xfrm>
          <a:prstGeom prst="rect">
            <a:avLst/>
          </a:prstGeom>
        </p:spPr>
        <p:txBody>
          <a:bodyPr wrap="square">
            <a:spAutoFit/>
          </a:bodyPr>
          <a:lstStyle/>
          <a:p>
            <a:pPr>
              <a:lnSpc>
                <a:spcPts val="5000"/>
              </a:lnSpc>
            </a:pPr>
            <a:r>
              <a:rPr lang="en-US" altLang="zh-CN" sz="3200" b="1" dirty="0">
                <a:latin typeface="微软雅黑" pitchFamily="34" charset="-122"/>
                <a:ea typeface="微软雅黑" pitchFamily="34" charset="-122"/>
              </a:rPr>
              <a:t>5</a:t>
            </a:r>
            <a:r>
              <a:rPr lang="zh-CN" altLang="zh-CN" sz="3200" b="1" dirty="0">
                <a:latin typeface="微软雅黑" pitchFamily="34" charset="-122"/>
                <a:ea typeface="微软雅黑" pitchFamily="34" charset="-122"/>
              </a:rPr>
              <a:t>、其它情况</a:t>
            </a:r>
            <a:endParaRPr lang="zh-CN" altLang="zh-CN" sz="3200" dirty="0">
              <a:latin typeface="微软雅黑" pitchFamily="34" charset="-122"/>
              <a:ea typeface="微软雅黑" pitchFamily="34" charset="-122"/>
            </a:endParaRPr>
          </a:p>
          <a:p>
            <a:pPr>
              <a:lnSpc>
                <a:spcPts val="5000"/>
              </a:lnSpc>
            </a:pPr>
            <a:r>
              <a:rPr lang="en-US" altLang="zh-CN" sz="3200" dirty="0" smtClean="0">
                <a:latin typeface="微软雅黑" pitchFamily="34" charset="-122"/>
                <a:ea typeface="微软雅黑" pitchFamily="34" charset="-122"/>
              </a:rPr>
              <a:t>1</a:t>
            </a:r>
            <a:r>
              <a:rPr lang="zh-CN" altLang="en-US" sz="3200" dirty="0" smtClean="0">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无</a:t>
            </a:r>
            <a:r>
              <a:rPr lang="zh-CN" altLang="zh-CN" sz="3200" dirty="0">
                <a:latin typeface="微软雅黑" pitchFamily="34" charset="-122"/>
                <a:ea typeface="微软雅黑" pitchFamily="34" charset="-122"/>
              </a:rPr>
              <a:t>自己的构思立意，仅对作文材料进行简单扩写的，记分不超过</a:t>
            </a:r>
            <a:r>
              <a:rPr lang="en-US" altLang="zh-CN" sz="3200" dirty="0">
                <a:latin typeface="微软雅黑" pitchFamily="34" charset="-122"/>
                <a:ea typeface="微软雅黑" pitchFamily="34" charset="-122"/>
              </a:rPr>
              <a:t>20</a:t>
            </a:r>
            <a:r>
              <a:rPr lang="zh-CN" altLang="zh-CN" sz="3200" dirty="0">
                <a:latin typeface="微软雅黑" pitchFamily="34" charset="-122"/>
                <a:ea typeface="微软雅黑" pitchFamily="34" charset="-122"/>
              </a:rPr>
              <a:t>分。</a:t>
            </a:r>
          </a:p>
          <a:p>
            <a:pPr>
              <a:lnSpc>
                <a:spcPts val="5000"/>
              </a:lnSpc>
            </a:pPr>
            <a:r>
              <a:rPr lang="en-US" altLang="zh-CN" sz="3200" dirty="0" smtClean="0">
                <a:latin typeface="微软雅黑" pitchFamily="34" charset="-122"/>
                <a:ea typeface="微软雅黑" pitchFamily="34" charset="-122"/>
              </a:rPr>
              <a:t>2</a:t>
            </a:r>
            <a:r>
              <a:rPr lang="zh-CN" altLang="en-US" sz="3200" dirty="0" smtClean="0">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文</a:t>
            </a:r>
            <a:r>
              <a:rPr lang="zh-CN" altLang="zh-CN" sz="3200" dirty="0">
                <a:latin typeface="微软雅黑" pitchFamily="34" charset="-122"/>
                <a:ea typeface="微软雅黑" pitchFamily="34" charset="-122"/>
              </a:rPr>
              <a:t>章篇幅每少</a:t>
            </a:r>
            <a:r>
              <a:rPr lang="en-US" altLang="zh-CN" sz="3200" dirty="0">
                <a:latin typeface="微软雅黑" pitchFamily="34" charset="-122"/>
                <a:ea typeface="微软雅黑" pitchFamily="34" charset="-122"/>
              </a:rPr>
              <a:t>50</a:t>
            </a:r>
            <a:r>
              <a:rPr lang="zh-CN" altLang="zh-CN" sz="3200" dirty="0">
                <a:latin typeface="微软雅黑" pitchFamily="34" charset="-122"/>
                <a:ea typeface="微软雅黑" pitchFamily="34" charset="-122"/>
              </a:rPr>
              <a:t>字扣</a:t>
            </a:r>
            <a:r>
              <a:rPr lang="en-US" altLang="zh-CN" sz="3200" dirty="0">
                <a:latin typeface="微软雅黑" pitchFamily="34" charset="-122"/>
                <a:ea typeface="微软雅黑" pitchFamily="34" charset="-122"/>
              </a:rPr>
              <a:t>1</a:t>
            </a:r>
            <a:r>
              <a:rPr lang="zh-CN" altLang="zh-CN" sz="3200" dirty="0">
                <a:latin typeface="微软雅黑" pitchFamily="34" charset="-122"/>
                <a:ea typeface="微软雅黑" pitchFamily="34" charset="-122"/>
              </a:rPr>
              <a:t>分，不足</a:t>
            </a:r>
            <a:r>
              <a:rPr lang="en-US" altLang="zh-CN" sz="3200" dirty="0">
                <a:latin typeface="微软雅黑" pitchFamily="34" charset="-122"/>
                <a:ea typeface="微软雅黑" pitchFamily="34" charset="-122"/>
              </a:rPr>
              <a:t>400</a:t>
            </a:r>
            <a:r>
              <a:rPr lang="zh-CN" altLang="zh-CN" sz="3200" dirty="0">
                <a:latin typeface="微软雅黑" pitchFamily="34" charset="-122"/>
                <a:ea typeface="微软雅黑" pitchFamily="34" charset="-122"/>
              </a:rPr>
              <a:t>字且未完篇的记分不超过</a:t>
            </a:r>
            <a:r>
              <a:rPr lang="en-US" altLang="zh-CN" sz="3200" dirty="0">
                <a:latin typeface="微软雅黑" pitchFamily="34" charset="-122"/>
                <a:ea typeface="微软雅黑" pitchFamily="34" charset="-122"/>
              </a:rPr>
              <a:t>20</a:t>
            </a:r>
            <a:r>
              <a:rPr lang="zh-CN" altLang="zh-CN" sz="3200" dirty="0">
                <a:latin typeface="微软雅黑" pitchFamily="34" charset="-122"/>
                <a:ea typeface="微软雅黑" pitchFamily="34" charset="-122"/>
              </a:rPr>
              <a:t>分，已完篇的不超过</a:t>
            </a:r>
            <a:r>
              <a:rPr lang="en-US" altLang="zh-CN" sz="3200" dirty="0">
                <a:latin typeface="微软雅黑" pitchFamily="34" charset="-122"/>
                <a:ea typeface="微软雅黑" pitchFamily="34" charset="-122"/>
              </a:rPr>
              <a:t>25</a:t>
            </a:r>
            <a:r>
              <a:rPr lang="zh-CN" altLang="zh-CN" sz="3200" dirty="0">
                <a:latin typeface="微软雅黑" pitchFamily="34" charset="-122"/>
                <a:ea typeface="微软雅黑" pitchFamily="34" charset="-122"/>
              </a:rPr>
              <a:t>分，不再扣字数不足分。</a:t>
            </a:r>
          </a:p>
          <a:p>
            <a:pPr>
              <a:lnSpc>
                <a:spcPts val="5000"/>
              </a:lnSpc>
            </a:pPr>
            <a:r>
              <a:rPr lang="en-US" altLang="zh-CN" sz="3200" dirty="0" smtClean="0">
                <a:latin typeface="微软雅黑" pitchFamily="34" charset="-122"/>
                <a:ea typeface="微软雅黑" pitchFamily="34" charset="-122"/>
              </a:rPr>
              <a:t>3</a:t>
            </a:r>
            <a:r>
              <a:rPr lang="zh-CN" altLang="en-US" sz="3200" dirty="0" smtClean="0">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缺</a:t>
            </a:r>
            <a:r>
              <a:rPr lang="zh-CN" altLang="zh-CN" sz="3200" dirty="0">
                <a:latin typeface="微软雅黑" pitchFamily="34" charset="-122"/>
                <a:ea typeface="微软雅黑" pitchFamily="34" charset="-122"/>
              </a:rPr>
              <a:t>少标题的，扣</a:t>
            </a:r>
            <a:r>
              <a:rPr lang="en-US" altLang="zh-CN" sz="3200" dirty="0">
                <a:latin typeface="微软雅黑" pitchFamily="34" charset="-122"/>
                <a:ea typeface="微软雅黑" pitchFamily="34" charset="-122"/>
              </a:rPr>
              <a:t>2</a:t>
            </a:r>
            <a:r>
              <a:rPr lang="zh-CN" altLang="zh-CN" sz="3200" dirty="0">
                <a:latin typeface="微软雅黑" pitchFamily="34" charset="-122"/>
                <a:ea typeface="微软雅黑" pitchFamily="34" charset="-122"/>
              </a:rPr>
              <a:t>分；只写标题的，给</a:t>
            </a:r>
            <a:r>
              <a:rPr lang="en-US" altLang="zh-CN" sz="3200" dirty="0">
                <a:latin typeface="微软雅黑" pitchFamily="34" charset="-122"/>
                <a:ea typeface="微软雅黑" pitchFamily="34" charset="-122"/>
              </a:rPr>
              <a:t>2</a:t>
            </a:r>
            <a:r>
              <a:rPr lang="zh-CN" altLang="zh-CN" sz="3200" dirty="0">
                <a:latin typeface="微软雅黑" pitchFamily="34" charset="-122"/>
                <a:ea typeface="微软雅黑" pitchFamily="34" charset="-122"/>
              </a:rPr>
              <a:t>分。</a:t>
            </a:r>
          </a:p>
          <a:p>
            <a:pPr>
              <a:lnSpc>
                <a:spcPts val="5000"/>
              </a:lnSpc>
            </a:pPr>
            <a:r>
              <a:rPr lang="en-US" altLang="zh-CN" sz="3200" dirty="0" smtClean="0">
                <a:latin typeface="微软雅黑" pitchFamily="34" charset="-122"/>
                <a:ea typeface="微软雅黑" pitchFamily="34" charset="-122"/>
              </a:rPr>
              <a:t>4</a:t>
            </a:r>
            <a:r>
              <a:rPr lang="zh-CN" altLang="en-US" sz="3200" dirty="0" smtClean="0">
                <a:latin typeface="微软雅黑" pitchFamily="34" charset="-122"/>
                <a:ea typeface="微软雅黑" pitchFamily="34" charset="-122"/>
              </a:rPr>
              <a:t>、</a:t>
            </a:r>
            <a:r>
              <a:rPr lang="en-US" altLang="zh-CN" sz="3200" dirty="0" smtClean="0">
                <a:latin typeface="微软雅黑" pitchFamily="34" charset="-122"/>
                <a:ea typeface="微软雅黑" pitchFamily="34" charset="-122"/>
              </a:rPr>
              <a:t>1</a:t>
            </a:r>
            <a:r>
              <a:rPr lang="zh-CN" altLang="zh-CN" sz="3200" dirty="0">
                <a:latin typeface="微软雅黑" pitchFamily="34" charset="-122"/>
                <a:ea typeface="微软雅黑" pitchFamily="34" charset="-122"/>
              </a:rPr>
              <a:t>个错别字扣</a:t>
            </a:r>
            <a:r>
              <a:rPr lang="en-US" altLang="zh-CN" sz="3200" dirty="0">
                <a:latin typeface="微软雅黑" pitchFamily="34" charset="-122"/>
                <a:ea typeface="微软雅黑" pitchFamily="34" charset="-122"/>
              </a:rPr>
              <a:t>1</a:t>
            </a:r>
            <a:r>
              <a:rPr lang="zh-CN" altLang="zh-CN" sz="3200" dirty="0">
                <a:latin typeface="微软雅黑" pitchFamily="34" charset="-122"/>
                <a:ea typeface="微软雅黑" pitchFamily="34" charset="-122"/>
              </a:rPr>
              <a:t>分，重复的不计；标点符号错误较多的，酌情扣分</a:t>
            </a:r>
            <a:r>
              <a:rPr lang="zh-CN" altLang="zh-CN" sz="3200" dirty="0" smtClean="0">
                <a:latin typeface="微软雅黑" pitchFamily="34" charset="-122"/>
                <a:ea typeface="微软雅黑" pitchFamily="34" charset="-122"/>
              </a:rPr>
              <a:t>。</a:t>
            </a:r>
            <a:endParaRPr lang="zh-CN"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26660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60648"/>
            <a:ext cx="8496944" cy="3970318"/>
          </a:xfrm>
          <a:prstGeom prst="rect">
            <a:avLst/>
          </a:prstGeom>
        </p:spPr>
        <p:txBody>
          <a:bodyPr wrap="square">
            <a:spAutoFit/>
          </a:bodyPr>
          <a:lstStyle/>
          <a:p>
            <a:pPr algn="ctr">
              <a:lnSpc>
                <a:spcPct val="150000"/>
              </a:lnSpc>
            </a:pPr>
            <a:r>
              <a:rPr lang="zh-CN" altLang="zh-CN" sz="2800" b="1" dirty="0" smtClean="0">
                <a:latin typeface="微软雅黑" pitchFamily="34" charset="-122"/>
                <a:ea typeface="微软雅黑" pitchFamily="34" charset="-122"/>
              </a:rPr>
              <a:t>智</a:t>
            </a:r>
            <a:r>
              <a:rPr lang="zh-CN" altLang="zh-CN" sz="2800" b="1" dirty="0">
                <a:latin typeface="微软雅黑" pitchFamily="34" charset="-122"/>
                <a:ea typeface="微软雅黑" pitchFamily="34" charset="-122"/>
              </a:rPr>
              <a:t>行生涯之路</a:t>
            </a:r>
            <a:r>
              <a:rPr lang="en-US" altLang="zh-CN" sz="2800" b="1" dirty="0">
                <a:latin typeface="微软雅黑" pitchFamily="34" charset="-122"/>
                <a:ea typeface="微软雅黑" pitchFamily="34" charset="-122"/>
              </a:rPr>
              <a:t>    55</a:t>
            </a:r>
            <a:r>
              <a:rPr lang="zh-CN" altLang="zh-CN" sz="2800" b="1" dirty="0">
                <a:latin typeface="微软雅黑" pitchFamily="34" charset="-122"/>
                <a:ea typeface="微软雅黑" pitchFamily="34" charset="-122"/>
              </a:rPr>
              <a:t>分</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你</a:t>
            </a:r>
            <a:r>
              <a:rPr lang="zh-CN" altLang="zh-CN" sz="2800" dirty="0">
                <a:latin typeface="微软雅黑" pitchFamily="34" charset="-122"/>
                <a:ea typeface="微软雅黑" pitchFamily="34" charset="-122"/>
              </a:rPr>
              <a:t>我皆有生涯之路，这条路并不好走。若选错了路，便是一步步将自己溺死于黑暗之中的深渊，若选对了路</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我们仍需翻跃重重障碍。那么，我们应怎样走好我们的生涯之路呢？</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笔</a:t>
            </a:r>
            <a:r>
              <a:rPr lang="zh-CN" altLang="zh-CN" sz="2800" dirty="0">
                <a:latin typeface="微软雅黑" pitchFamily="34" charset="-122"/>
                <a:ea typeface="微软雅黑" pitchFamily="34" charset="-122"/>
              </a:rPr>
              <a:t>者认为：“当智行生涯之路”！</a:t>
            </a:r>
          </a:p>
        </p:txBody>
      </p:sp>
    </p:spTree>
    <p:extLst>
      <p:ext uri="{BB962C8B-B14F-4D97-AF65-F5344CB8AC3E}">
        <p14:creationId xmlns:p14="http://schemas.microsoft.com/office/powerpoint/2010/main" val="105945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712968" cy="6124754"/>
          </a:xfrm>
          <a:prstGeom prst="rect">
            <a:avLst/>
          </a:prstGeom>
        </p:spPr>
        <p:txBody>
          <a:bodyPr wrap="square">
            <a:spAutoFit/>
          </a:bodyPr>
          <a:lstStyle/>
          <a:p>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智</a:t>
            </a:r>
            <a:r>
              <a:rPr lang="zh-CN" altLang="zh-CN" sz="2800" dirty="0">
                <a:latin typeface="微软雅黑" pitchFamily="34" charset="-122"/>
                <a:ea typeface="微软雅黑" pitchFamily="34" charset="-122"/>
              </a:rPr>
              <a:t>行生涯之路，需要我们立于时代潮流之上，不惧无悔！</a:t>
            </a:r>
            <a:endParaRPr lang="zh-CN" altLang="zh-CN" sz="2800" dirty="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正</a:t>
            </a:r>
            <a:r>
              <a:rPr lang="zh-CN" altLang="zh-CN" sz="2800" dirty="0">
                <a:latin typeface="微软雅黑" pitchFamily="34" charset="-122"/>
                <a:ea typeface="微软雅黑" pitchFamily="34" charset="-122"/>
              </a:rPr>
              <a:t>如鲁迅先生弃医从文、为时代呐喊，正如梁思成、林徽因见建筑学之于中国之重要，正如无数赴身海外刻苦学习而成后归国投身于国家建设</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他们——都站在了时代的潮头之上！将“国家的需要”当作自己的需要，即使是微薄身躯一具，也要为国而奋斗！为国而献身！如今的我们是祖国的明天与未来，但我们应怀有一颗如此的“平常心”——我们要做国家的栋梁！我们要做时代的弄潮儿、驾浪者，决不在虚度光阴中整日佛语，决不在一波波“丧文化”的袭卷中迷失自我，因为——祖国需要我们，我们也热爱着日益强大繁盛的祖国，于时代大潮之上，再回望自己走过的生涯，岂不妙哉</a:t>
            </a:r>
            <a:r>
              <a:rPr lang="zh-CN" altLang="zh-CN" sz="2800" dirty="0" smtClean="0">
                <a:latin typeface="微软雅黑" pitchFamily="34" charset="-122"/>
                <a:ea typeface="微软雅黑" pitchFamily="34" charset="-122"/>
              </a:rPr>
              <a:t>？</a:t>
            </a:r>
            <a:endParaRPr lang="zh-CN"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42266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5679312"/>
          </a:xfrm>
          <a:prstGeom prst="rect">
            <a:avLst/>
          </a:prstGeom>
        </p:spPr>
        <p:txBody>
          <a:bodyPr wrap="square">
            <a:spAutoFit/>
          </a:bodyPr>
          <a:lstStyle/>
          <a:p>
            <a:pPr>
              <a:lnSpc>
                <a:spcPts val="44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智</a:t>
            </a:r>
            <a:r>
              <a:rPr lang="zh-CN" altLang="zh-CN" sz="2800" dirty="0">
                <a:latin typeface="微软雅黑" pitchFamily="34" charset="-122"/>
                <a:ea typeface="微软雅黑" pitchFamily="34" charset="-122"/>
              </a:rPr>
              <a:t>行生涯之路，需要我们有梦想，有担当。</a:t>
            </a:r>
          </a:p>
          <a:p>
            <a:pPr>
              <a:lnSpc>
                <a:spcPts val="44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梦</a:t>
            </a:r>
            <a:r>
              <a:rPr lang="zh-CN" altLang="zh-CN" sz="2800" dirty="0">
                <a:latin typeface="微软雅黑" pitchFamily="34" charset="-122"/>
                <a:ea typeface="微软雅黑" pitchFamily="34" charset="-122"/>
              </a:rPr>
              <a:t>想能够激励我们前行，作为身负祖国复兴大任的时代新人的我们，应心怀远大中国梦，坚定理想信念，“以梦为马”，疾蹄前行。不论是在开发软件上年轻有为建立了“腾讯公司”的马化腾，还是颠颇流离了许久终在晚年打响“华为”这一品牌的任先生，他们都心怀梦想、有所担当，可见，梦想跨越了年龄，跨越了艰难险阻，只要你心中有梦、愿意为了梦想勤奋耕耘，那么终是“星光不负赶路人、时光不负有心人”。此智贵于“志”。</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65688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260649"/>
            <a:ext cx="8424936" cy="6243569"/>
          </a:xfrm>
          <a:prstGeom prst="rect">
            <a:avLst/>
          </a:prstGeom>
        </p:spPr>
        <p:txBody>
          <a:bodyPr wrap="square">
            <a:spAutoFit/>
          </a:bodyPr>
          <a:lstStyle/>
          <a:p>
            <a:pPr>
              <a:lnSpc>
                <a:spcPts val="44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智</a:t>
            </a:r>
            <a:r>
              <a:rPr lang="zh-CN" altLang="zh-CN" sz="2800" dirty="0">
                <a:latin typeface="微软雅黑" pitchFamily="34" charset="-122"/>
                <a:ea typeface="微软雅黑" pitchFamily="34" charset="-122"/>
              </a:rPr>
              <a:t>行生涯之路，需要我们投身于实践之中，踏实走好每一步。</a:t>
            </a:r>
            <a:endParaRPr lang="zh-CN" altLang="zh-CN" sz="2800" dirty="0">
              <a:latin typeface="微软雅黑" pitchFamily="34" charset="-122"/>
              <a:ea typeface="微软雅黑" pitchFamily="34" charset="-122"/>
            </a:endParaRPr>
          </a:p>
          <a:p>
            <a:pPr>
              <a:lnSpc>
                <a:spcPts val="44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如</a:t>
            </a:r>
            <a:r>
              <a:rPr lang="zh-CN" altLang="zh-CN" sz="2800" dirty="0">
                <a:latin typeface="微软雅黑" pitchFamily="34" charset="-122"/>
                <a:ea typeface="微软雅黑" pitchFamily="34" charset="-122"/>
              </a:rPr>
              <a:t>石磊这般的大学生村官数以万计，他们深入基层群众、步入条件不如城市的乡村</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从不被村民信任、身处境地举步维艰，再到与村民和乐融融、共谈乡村未来发展，你能想象他们费尽了多少精力、吃尽了多少苦头吗？但他们其中的大多数，一日复一日地站在事关心系群众的第一战线，摔倒在泥泞里就爬起来，不刻意设计他们以后的生涯，只踏实走好每一步，点点滴滴积累村名们的信任，于实践中搭起了与群众的信任之桥。此智贵于“行”之朴素。</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83690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404664"/>
            <a:ext cx="8424936" cy="4616648"/>
          </a:xfrm>
          <a:prstGeom prst="rect">
            <a:avLst/>
          </a:prstGeom>
        </p:spPr>
        <p:txBody>
          <a:bodyPr wrap="square">
            <a:spAutoFit/>
          </a:bodyPr>
          <a:lstStyle/>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“生</a:t>
            </a:r>
            <a:r>
              <a:rPr lang="zh-CN" altLang="zh-CN" sz="2800" dirty="0">
                <a:latin typeface="微软雅黑" pitchFamily="34" charset="-122"/>
                <a:ea typeface="微软雅黑" pitchFamily="34" charset="-122"/>
              </a:rPr>
              <a:t>涯之路”既宏大又朴素，既简朴又重要。它是通向实现中国伟大斗争、伟大梦想、伟大工程、伟大事业的必经之路。需要我们共同打造“康庄大道”</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更需要我们走得有智慧，不做“豆腐渣”道路建设，而是要以筑起万里长城的气魄来铸起这条万里长道。</a:t>
            </a:r>
            <a:endParaRPr lang="zh-CN" altLang="zh-CN" sz="2800" dirty="0">
              <a:latin typeface="微软雅黑" pitchFamily="34" charset="-122"/>
              <a:ea typeface="微软雅黑" pitchFamily="34" charset="-122"/>
            </a:endParaRPr>
          </a:p>
          <a:p>
            <a:pPr>
              <a:lnSpc>
                <a:spcPct val="150000"/>
              </a:lnSpc>
            </a:pPr>
            <a:r>
              <a:rPr lang="zh-CN" altLang="zh-CN" sz="2800" dirty="0">
                <a:latin typeface="微软雅黑" pitchFamily="34" charset="-122"/>
                <a:ea typeface="微软雅黑" pitchFamily="34" charset="-122"/>
              </a:rPr>
              <a:t>智行生涯之路，心中有舒卷绽放的花儿，脚下是碧波万顷，身旁是共瞰远方的志同道合之士。</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295132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88641"/>
            <a:ext cx="8496944" cy="5262979"/>
          </a:xfrm>
          <a:prstGeom prst="rect">
            <a:avLst/>
          </a:prstGeom>
        </p:spPr>
        <p:txBody>
          <a:bodyPr wrap="square">
            <a:spAutoFit/>
          </a:bodyPr>
          <a:lstStyle/>
          <a:p>
            <a:pPr algn="ctr">
              <a:lnSpc>
                <a:spcPct val="150000"/>
              </a:lnSpc>
            </a:pPr>
            <a:r>
              <a:rPr lang="zh-CN" altLang="zh-CN" sz="2800" b="1" dirty="0">
                <a:latin typeface="微软雅黑" pitchFamily="34" charset="-122"/>
                <a:ea typeface="微软雅黑" pitchFamily="34" charset="-122"/>
              </a:rPr>
              <a:t>以“从容”应生活之“变”</a:t>
            </a:r>
            <a:r>
              <a:rPr lang="en-US" altLang="zh-CN" sz="2800" b="1" dirty="0">
                <a:latin typeface="微软雅黑" pitchFamily="34" charset="-122"/>
                <a:ea typeface="微软雅黑" pitchFamily="34" charset="-122"/>
              </a:rPr>
              <a:t>   55</a:t>
            </a:r>
            <a:r>
              <a:rPr lang="zh-CN" altLang="zh-CN" sz="2800" b="1" dirty="0">
                <a:latin typeface="微软雅黑" pitchFamily="34" charset="-122"/>
                <a:ea typeface="微软雅黑" pitchFamily="34" charset="-122"/>
              </a:rPr>
              <a:t>分</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关</a:t>
            </a:r>
            <a:r>
              <a:rPr lang="zh-CN" altLang="zh-CN" sz="2800" dirty="0">
                <a:latin typeface="微软雅黑" pitchFamily="34" charset="-122"/>
                <a:ea typeface="微软雅黑" pitchFamily="34" charset="-122"/>
              </a:rPr>
              <a:t>于“生涯规划”中的“生涯”一词，并不完全是“穷其一生”的意思。漫漫人生路，未来谁人知？在这个瞬息万变的浩瀚宇宙中，在这个风云变幻的世界局势里，形如渺小微尘般的我们又如何知“未来”是什么？未来无需刻意没计，不如顺其自然，以“从容”应生活之“变”。</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无</a:t>
            </a:r>
            <a:r>
              <a:rPr lang="zh-CN" altLang="zh-CN" sz="2800" dirty="0">
                <a:latin typeface="微软雅黑" pitchFamily="34" charset="-122"/>
                <a:ea typeface="微软雅黑" pitchFamily="34" charset="-122"/>
              </a:rPr>
              <a:t>妨将生活分为三个步骤：选择、理念、实干</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150476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60648"/>
            <a:ext cx="8424936" cy="5929380"/>
          </a:xfrm>
          <a:prstGeom prst="rect">
            <a:avLst/>
          </a:prstGeom>
        </p:spPr>
        <p:txBody>
          <a:bodyPr wrap="square">
            <a:spAutoFit/>
          </a:bodyPr>
          <a:lstStyle/>
          <a:p>
            <a:pPr>
              <a:lnSpc>
                <a:spcPts val="46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鲁</a:t>
            </a:r>
            <a:r>
              <a:rPr lang="zh-CN" altLang="zh-CN" sz="2800" dirty="0">
                <a:latin typeface="微软雅黑" pitchFamily="34" charset="-122"/>
                <a:ea typeface="微软雅黑" pitchFamily="34" charset="-122"/>
              </a:rPr>
              <a:t>迅弃医从文、清华学生石磊毕业后成为大学生村官、马化腾和张忠东注册成立“腾讯”公司</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这些都是他们在特定的人生节点中作出的选择。有的人不在意刻意选择，有的人“一选即中”，而有的人在选择之后又作出另一个选择。由此观之，选择并没有所谓的正误之分，其核心与实质皆为“合适”</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结合自身实际与社会需要是重要参考</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至于选择结果与形式的差异也只是方式上的区别，其内核未变。选择要结合自己与社会，时机亦是重要条件，这也应证了其不确定性的特点。</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284381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7"/>
            <a:ext cx="8424936" cy="6105710"/>
          </a:xfrm>
          <a:prstGeom prst="rect">
            <a:avLst/>
          </a:prstGeom>
        </p:spPr>
        <p:txBody>
          <a:bodyPr wrap="square">
            <a:spAutoFit/>
          </a:bodyPr>
          <a:lstStyle/>
          <a:p>
            <a:pPr>
              <a:lnSpc>
                <a:spcPts val="43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而</a:t>
            </a:r>
            <a:r>
              <a:rPr lang="zh-CN" altLang="zh-CN" sz="2800" dirty="0">
                <a:latin typeface="微软雅黑" pitchFamily="34" charset="-122"/>
                <a:ea typeface="微软雅黑" pitchFamily="34" charset="-122"/>
              </a:rPr>
              <a:t>选择之后，提供方向指导性价值的一环便是理念。</a:t>
            </a:r>
            <a:endParaRPr lang="zh-CN" altLang="zh-CN" sz="2800" dirty="0">
              <a:latin typeface="微软雅黑" pitchFamily="34" charset="-122"/>
              <a:ea typeface="微软雅黑" pitchFamily="34" charset="-122"/>
            </a:endParaRPr>
          </a:p>
          <a:p>
            <a:pPr>
              <a:lnSpc>
                <a:spcPts val="43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鲁</a:t>
            </a:r>
            <a:r>
              <a:rPr lang="zh-CN" altLang="zh-CN" sz="2800" dirty="0">
                <a:latin typeface="微软雅黑" pitchFamily="34" charset="-122"/>
                <a:ea typeface="微软雅黑" pitchFamily="34" charset="-122"/>
              </a:rPr>
              <a:t>迅以唤醒国人为己任；石磊认为踏实走好每一步，认真办好一件件小事，对群众负责，对自己负责，对他人负麦就好；马化腾则明确了开发软件的意义在于实用。每个人对于实现目标的方式有不同看法，对同一事物有不同的态度，关键是要给出属于自己的、创新的东西，这是个人对于事物所增添的新内容，是以自身形成的理念为其丰富事物的含义作出的贡献，也是我们在认为自己“合适”的基础上为个人与社会发展创造的价值。简言之，理念即为态度的重要体现。</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16112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88640"/>
            <a:ext cx="8784976" cy="6702028"/>
          </a:xfrm>
          <a:prstGeom prst="rect">
            <a:avLst/>
          </a:prstGeom>
        </p:spPr>
        <p:txBody>
          <a:bodyPr wrap="square">
            <a:spAutoFit/>
          </a:bodyPr>
          <a:lstStyle/>
          <a:p>
            <a:pPr>
              <a:lnSpc>
                <a:spcPts val="37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理</a:t>
            </a:r>
            <a:r>
              <a:rPr lang="zh-CN" altLang="zh-CN" sz="2800" dirty="0">
                <a:latin typeface="微软雅黑" pitchFamily="34" charset="-122"/>
                <a:ea typeface="微软雅黑" pitchFamily="34" charset="-122"/>
              </a:rPr>
              <a:t>念是用来指导实干的，实干是这三者中最具物质性意义的一环。</a:t>
            </a:r>
            <a:endParaRPr lang="zh-CN" altLang="zh-CN" sz="2800" dirty="0">
              <a:latin typeface="微软雅黑" pitchFamily="34" charset="-122"/>
              <a:ea typeface="微软雅黑" pitchFamily="34" charset="-122"/>
            </a:endParaRPr>
          </a:p>
          <a:p>
            <a:pPr>
              <a:lnSpc>
                <a:spcPts val="37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习</a:t>
            </a:r>
            <a:r>
              <a:rPr lang="zh-CN" altLang="zh-CN" sz="2800" dirty="0">
                <a:latin typeface="微软雅黑" pitchFamily="34" charset="-122"/>
                <a:ea typeface="微软雅黑" pitchFamily="34" charset="-122"/>
              </a:rPr>
              <a:t>领袖如是说</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“幸福是奋斗出来的。”诚然，只有实于才能将精神领域的东西转变为真正造福社会的实在在的物质的东西，只有踏踏实实地做事，做好每一件小事，才可能构筑起一座高楼。</a:t>
            </a:r>
            <a:endParaRPr lang="zh-CN" altLang="zh-CN" sz="2800" dirty="0">
              <a:latin typeface="微软雅黑" pitchFamily="34" charset="-122"/>
              <a:ea typeface="微软雅黑" pitchFamily="34" charset="-122"/>
            </a:endParaRPr>
          </a:p>
          <a:p>
            <a:pPr>
              <a:lnSpc>
                <a:spcPts val="3700"/>
              </a:lnSpc>
            </a:pPr>
            <a:r>
              <a:rPr lang="zh-CN" altLang="zh-CN" sz="2800" dirty="0">
                <a:latin typeface="微软雅黑" pitchFamily="34" charset="-122"/>
                <a:ea typeface="微软雅黑" pitchFamily="34" charset="-122"/>
              </a:rPr>
              <a:t>生活之“变”是一件平常而自然的事情，应对生活之“变”无非是选择、理念与实干</a:t>
            </a:r>
            <a:r>
              <a:rPr lang="en-US" altLang="zh-CN" sz="2800" dirty="0">
                <a:latin typeface="微软雅黑" pitchFamily="34" charset="-122"/>
                <a:ea typeface="微软雅黑" pitchFamily="34" charset="-122"/>
              </a:rPr>
              <a:t>,</a:t>
            </a:r>
            <a:r>
              <a:rPr lang="zh-CN" altLang="zh-CN" sz="2800" dirty="0">
                <a:latin typeface="微软雅黑" pitchFamily="34" charset="-122"/>
                <a:ea typeface="微软雅黑" pitchFamily="34" charset="-122"/>
              </a:rPr>
              <a:t>慌乱与焦虑只会将“剪不断”的事物越缠越乱。</a:t>
            </a:r>
            <a:endParaRPr lang="zh-CN" altLang="zh-CN" sz="2800" dirty="0">
              <a:latin typeface="微软雅黑" pitchFamily="34" charset="-122"/>
              <a:ea typeface="微软雅黑" pitchFamily="34" charset="-122"/>
            </a:endParaRPr>
          </a:p>
          <a:p>
            <a:pPr>
              <a:lnSpc>
                <a:spcPts val="37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人</a:t>
            </a:r>
            <a:r>
              <a:rPr lang="zh-CN" altLang="zh-CN" sz="2800" dirty="0">
                <a:latin typeface="微软雅黑" pitchFamily="34" charset="-122"/>
                <a:ea typeface="微软雅黑" pitchFamily="34" charset="-122"/>
              </a:rPr>
              <a:t>生原本是一张空白的纸，生涯规划更倾向于在纸上画一条线段，在线段上打上或大或小的点罢了，我们不要把复杂的问题简单化，但也无需把它复杂化，应对生活之“变”，我们所需要的，实际上，只是从容的底气而已。</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273258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pitchFamily="34" charset="-122"/>
                <a:ea typeface="微软雅黑" pitchFamily="34" charset="-122"/>
              </a:rPr>
              <a:t>主要问题：</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、关键词偏差；</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、忠于材料，不拓展，不延伸；（依据）</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、材料引用不应太多；（出发点）</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、是什么，为什么，怎么办；</a:t>
            </a:r>
            <a:endParaRPr lang="en-US" altLang="zh-CN" dirty="0" smtClean="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603924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0648"/>
            <a:ext cx="8280920" cy="5262979"/>
          </a:xfrm>
          <a:prstGeom prst="rect">
            <a:avLst/>
          </a:prstGeom>
        </p:spPr>
        <p:txBody>
          <a:bodyPr wrap="square">
            <a:spAutoFit/>
          </a:bodyPr>
          <a:lstStyle/>
          <a:p>
            <a:pPr algn="ctr">
              <a:lnSpc>
                <a:spcPct val="150000"/>
              </a:lnSpc>
            </a:pPr>
            <a:r>
              <a:rPr lang="zh-CN" altLang="zh-CN" sz="2800" b="1" dirty="0">
                <a:latin typeface="微软雅黑" pitchFamily="34" charset="-122"/>
                <a:ea typeface="微软雅黑" pitchFamily="34" charset="-122"/>
              </a:rPr>
              <a:t>大笔规划，小步落足</a:t>
            </a:r>
            <a:r>
              <a:rPr lang="en-US" altLang="zh-CN" sz="2800" b="1" dirty="0">
                <a:latin typeface="微软雅黑" pitchFamily="34" charset="-122"/>
                <a:ea typeface="微软雅黑" pitchFamily="34" charset="-122"/>
              </a:rPr>
              <a:t>   56</a:t>
            </a:r>
            <a:r>
              <a:rPr lang="zh-CN" altLang="zh-CN" sz="2800" b="1" dirty="0">
                <a:latin typeface="微软雅黑" pitchFamily="34" charset="-122"/>
                <a:ea typeface="微软雅黑" pitchFamily="34" charset="-122"/>
              </a:rPr>
              <a:t>分</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青</a:t>
            </a:r>
            <a:r>
              <a:rPr lang="zh-CN" altLang="zh-CN" sz="2800" dirty="0">
                <a:latin typeface="微软雅黑" pitchFamily="34" charset="-122"/>
                <a:ea typeface="微软雅黑" pitchFamily="34" charset="-122"/>
              </a:rPr>
              <a:t>年人的生涯规划向来是一个经久不衰的话题，不难理解，因为虽然没有人永远是青年，但永远有人是青年。在变化着的代际交替中不变的是每一代青年的逐梦未来、意气风发。可谓“人生代代无穷已，江月年年望相似”。那么其实所有青年的生涯规划，也都是有迹可循的。一言以蔽之</a:t>
            </a:r>
            <a:r>
              <a:rPr lang="zh-CN" altLang="zh-CN" sz="2800" dirty="0" smtClean="0">
                <a:latin typeface="微软雅黑" pitchFamily="34" charset="-122"/>
                <a:ea typeface="微软雅黑" pitchFamily="34" charset="-122"/>
              </a:rPr>
              <a:t>——大</a:t>
            </a:r>
            <a:r>
              <a:rPr lang="zh-CN" altLang="zh-CN" sz="2800" dirty="0">
                <a:latin typeface="微软雅黑" pitchFamily="34" charset="-122"/>
                <a:ea typeface="微软雅黑" pitchFamily="34" charset="-122"/>
              </a:rPr>
              <a:t>笔规划，小步落足。</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20379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0648"/>
            <a:ext cx="8496944" cy="5829994"/>
          </a:xfrm>
          <a:prstGeom prst="rect">
            <a:avLst/>
          </a:prstGeom>
        </p:spPr>
        <p:txBody>
          <a:bodyPr wrap="square">
            <a:spAutoFit/>
          </a:bodyPr>
          <a:lstStyle/>
          <a:p>
            <a:pPr>
              <a:lnSpc>
                <a:spcPts val="41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大</a:t>
            </a:r>
            <a:r>
              <a:rPr lang="zh-CN" altLang="zh-CN" sz="2800" dirty="0">
                <a:latin typeface="微软雅黑" pitchFamily="34" charset="-122"/>
                <a:ea typeface="微软雅黑" pitchFamily="34" charset="-122"/>
              </a:rPr>
              <a:t>笔规划之“大”，是一种大格局。诚然，生涯规划是规划自己的生涯。但我们不能忘记，自己个人从来都是与国家、与时代联系在一起的，同心跳，共呼吸。而我们一人一人的生涯拼在一起，也将成为国家的生涯、时代的画卷。不论是鲁迅为了国家的命运，还是马化腾扼住时代的咽喉，他们都有一种勇气，一种青年人敢于把梦做大的勇气。阿城说我们中国人总爱做“老年人的哲学”，去避、去让，换成现在的话，就是去“丧”去“佛”。可我偏不，我们偏要好好发扬自己的“黄金时代”，去跑，去跳，去有鲜活的生命，去扛历史的担当。去写一个“大”字！</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97782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6632"/>
            <a:ext cx="8424936" cy="6519285"/>
          </a:xfrm>
          <a:prstGeom prst="rect">
            <a:avLst/>
          </a:prstGeom>
        </p:spPr>
        <p:txBody>
          <a:bodyPr wrap="square">
            <a:spAutoFit/>
          </a:bodyPr>
          <a:lstStyle/>
          <a:p>
            <a:pPr>
              <a:lnSpc>
                <a:spcPts val="46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小</a:t>
            </a:r>
            <a:r>
              <a:rPr lang="zh-CN" altLang="zh-CN" sz="2800" dirty="0">
                <a:latin typeface="微软雅黑" pitchFamily="34" charset="-122"/>
                <a:ea typeface="微软雅黑" pitchFamily="34" charset="-122"/>
              </a:rPr>
              <a:t>步落足之“小”，是一种小用心。如果说对使命的担当是生涯规划的骨架，那脚踏实地就是其中丰盈的血肉，让我们满腔的热血真正活起来，并且活下去。就像选择成为大学生村官的石磊，对自己的要求便是走好每一小步路，做好每一件小事。这是青年人的另一种勇气，敢于沉淀自己，敢于为每一个选择负责。我们不是从小就看过丰子恺先生那幅小画吗？风筝飞的再高，底下也有线牵着，这便是“心存高远，脚踏实地”。否则我们在宏远的规划也只如水中浮萍——不，水中的浮萍尚有水可依，我们只如风中乱流的柳絮，散落在空梦破碎的泡沫里。</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189616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60648"/>
            <a:ext cx="8496944" cy="5967852"/>
          </a:xfrm>
          <a:prstGeom prst="rect">
            <a:avLst/>
          </a:prstGeom>
        </p:spPr>
        <p:txBody>
          <a:bodyPr wrap="square">
            <a:spAutoFit/>
          </a:bodyPr>
          <a:lstStyle/>
          <a:p>
            <a:pPr>
              <a:lnSpc>
                <a:spcPts val="42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“大</a:t>
            </a:r>
            <a:r>
              <a:rPr lang="zh-CN" altLang="zh-CN" sz="2800" dirty="0">
                <a:latin typeface="微软雅黑" pitchFamily="34" charset="-122"/>
                <a:ea typeface="微软雅黑" pitchFamily="34" charset="-122"/>
              </a:rPr>
              <a:t>笔”是“小步”的眺望台，“小笔”是“大步”的压舱石。</a:t>
            </a:r>
            <a:endParaRPr lang="zh-CN" altLang="zh-CN" sz="2800" dirty="0">
              <a:latin typeface="微软雅黑" pitchFamily="34" charset="-122"/>
              <a:ea typeface="微软雅黑" pitchFamily="34" charset="-122"/>
            </a:endParaRPr>
          </a:p>
          <a:p>
            <a:pPr>
              <a:lnSpc>
                <a:spcPts val="42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当</a:t>
            </a:r>
            <a:r>
              <a:rPr lang="zh-CN" altLang="zh-CN" sz="2800" dirty="0">
                <a:latin typeface="微软雅黑" pitchFamily="34" charset="-122"/>
                <a:ea typeface="微软雅黑" pitchFamily="34" charset="-122"/>
              </a:rPr>
              <a:t>然，大规划不是一味的高远，一定要结合自身的能力与世界的现实。强行让“志向宏伟”的风气吹向刚刚除却校服的青年，大抵只冻得咳嗽阵阵，大人听闻这阵阵咳嗽，还以为哇鼓竞噪，春天将至——虚假繁荣。</a:t>
            </a:r>
            <a:endParaRPr lang="zh-CN" altLang="zh-CN" sz="2800" dirty="0">
              <a:latin typeface="微软雅黑" pitchFamily="34" charset="-122"/>
              <a:ea typeface="微软雅黑" pitchFamily="34" charset="-122"/>
            </a:endParaRPr>
          </a:p>
          <a:p>
            <a:pPr>
              <a:lnSpc>
                <a:spcPts val="42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小</a:t>
            </a:r>
            <a:r>
              <a:rPr lang="zh-CN" altLang="zh-CN" sz="2800" dirty="0">
                <a:latin typeface="微软雅黑" pitchFamily="34" charset="-122"/>
                <a:ea typeface="微软雅黑" pitchFamily="34" charset="-122"/>
              </a:rPr>
              <a:t>用心也不是事无巨细、刻意设计的“强迫症”，人生的画卷并非是在一个框框中死板涂色而成的，生活的试卷并非题题有解答的步骤。无法掌控也不必掌控的，尽管随它去，尽管长啸“问心无愧矣”！</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125744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8424936" cy="3323987"/>
          </a:xfrm>
          <a:prstGeom prst="rect">
            <a:avLst/>
          </a:prstGeom>
        </p:spPr>
        <p:txBody>
          <a:bodyPr wrap="square">
            <a:spAutoFit/>
          </a:bodyPr>
          <a:lstStyle/>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大</a:t>
            </a:r>
            <a:r>
              <a:rPr lang="zh-CN" altLang="zh-CN" sz="2800" dirty="0">
                <a:latin typeface="微软雅黑" pitchFamily="34" charset="-122"/>
                <a:ea typeface="微软雅黑" pitchFamily="34" charset="-122"/>
              </a:rPr>
              <a:t>中有小，小中见大。</a:t>
            </a:r>
            <a:endParaRPr lang="zh-CN" altLang="zh-CN" sz="2800" dirty="0">
              <a:latin typeface="微软雅黑" pitchFamily="34" charset="-122"/>
              <a:ea typeface="微软雅黑" pitchFamily="34" charset="-122"/>
            </a:endParaRPr>
          </a:p>
          <a:p>
            <a:pPr>
              <a:lnSpc>
                <a:spcPct val="150000"/>
              </a:lnSpc>
            </a:pPr>
            <a:r>
              <a:rPr lang="en-US" altLang="zh-CN" sz="2800" dirty="0" smtClean="0">
                <a:latin typeface="微软雅黑" pitchFamily="34" charset="-122"/>
                <a:ea typeface="微软雅黑" pitchFamily="34" charset="-122"/>
              </a:rPr>
              <a:t>       </a:t>
            </a:r>
            <a:r>
              <a:rPr lang="zh-CN" altLang="zh-CN" sz="2800" dirty="0" smtClean="0">
                <a:latin typeface="微软雅黑" pitchFamily="34" charset="-122"/>
                <a:ea typeface="微软雅黑" pitchFamily="34" charset="-122"/>
              </a:rPr>
              <a:t>木</a:t>
            </a:r>
            <a:r>
              <a:rPr lang="zh-CN" altLang="zh-CN" sz="2800" dirty="0">
                <a:latin typeface="微软雅黑" pitchFamily="34" charset="-122"/>
                <a:ea typeface="微软雅黑" pitchFamily="34" charset="-122"/>
              </a:rPr>
              <a:t>心先生有句话我很喜欢，“人性最有趣的一点是相互照映”，那么在生涯规划中，我们就让个人、国家和时代，让这大与小尽情照映吧，映它个流光溢彩，旦复旦兮！</a:t>
            </a:r>
            <a:endParaRPr lang="zh-CN" altLang="zh-CN" sz="28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266894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pitchFamily="34" charset="-122"/>
                <a:ea typeface="微软雅黑" pitchFamily="34" charset="-122"/>
              </a:rPr>
              <a:t>其它问题：</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、题目空泛，甚至干脆没题目；</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、字数不够，或者未完成；</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、书写、书写、书写；</a:t>
            </a:r>
            <a:endParaRPr lang="en-US" altLang="zh-CN" dirty="0" smtClean="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295072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pitchFamily="34" charset="-122"/>
                <a:ea typeface="微软雅黑" pitchFamily="34" charset="-122"/>
              </a:rPr>
              <a:t>巨大优点：</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pPr>
              <a:lnSpc>
                <a:spcPct val="150000"/>
              </a:lnSpc>
            </a:pPr>
            <a:r>
              <a:rPr lang="zh-CN" altLang="en-US" sz="3600" dirty="0" smtClean="0">
                <a:latin typeface="微软雅黑" pitchFamily="34" charset="-122"/>
                <a:ea typeface="微软雅黑" pitchFamily="34" charset="-122"/>
              </a:rPr>
              <a:t>能够有意识的建构材料之间的有机联系</a:t>
            </a:r>
            <a:endParaRPr lang="zh-CN" altLang="en-US" sz="3600" dirty="0">
              <a:latin typeface="微软雅黑" pitchFamily="34" charset="-122"/>
              <a:ea typeface="微软雅黑" pitchFamily="34" charset="-122"/>
            </a:endParaRPr>
          </a:p>
        </p:txBody>
      </p:sp>
    </p:spTree>
    <p:extLst>
      <p:ext uri="{BB962C8B-B14F-4D97-AF65-F5344CB8AC3E}">
        <p14:creationId xmlns:p14="http://schemas.microsoft.com/office/powerpoint/2010/main" val="207315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88640"/>
            <a:ext cx="8640960" cy="6243569"/>
          </a:xfrm>
          <a:prstGeom prst="rect">
            <a:avLst/>
          </a:prstGeom>
        </p:spPr>
        <p:txBody>
          <a:bodyPr wrap="square">
            <a:spAutoFit/>
          </a:bodyPr>
          <a:lstStyle/>
          <a:p>
            <a:pPr>
              <a:lnSpc>
                <a:spcPts val="4400"/>
              </a:lnSpc>
            </a:pPr>
            <a:r>
              <a:rPr lang="en-US" altLang="zh-CN" sz="2800" dirty="0">
                <a:latin typeface="微软雅黑" pitchFamily="34" charset="-122"/>
                <a:ea typeface="微软雅黑" pitchFamily="34" charset="-122"/>
              </a:rPr>
              <a:t>1</a:t>
            </a:r>
            <a:r>
              <a:rPr lang="zh-CN" altLang="zh-CN" sz="2800" dirty="0">
                <a:latin typeface="微软雅黑" pitchFamily="34" charset="-122"/>
                <a:ea typeface="微软雅黑" pitchFamily="34" charset="-122"/>
              </a:rPr>
              <a:t>、青年人的生涯规划，要植根于时代的需要、民族的需要，具有社会使命感、责任感。</a:t>
            </a:r>
          </a:p>
          <a:p>
            <a:pPr>
              <a:lnSpc>
                <a:spcPts val="4400"/>
              </a:lnSpc>
            </a:pPr>
            <a:r>
              <a:rPr lang="en-US" altLang="zh-CN" sz="2800" dirty="0">
                <a:latin typeface="微软雅黑" pitchFamily="34" charset="-122"/>
                <a:ea typeface="微软雅黑" pitchFamily="34" charset="-122"/>
              </a:rPr>
              <a:t>2</a:t>
            </a:r>
            <a:r>
              <a:rPr lang="zh-CN" altLang="zh-CN" sz="2800" dirty="0">
                <a:latin typeface="微软雅黑" pitchFamily="34" charset="-122"/>
                <a:ea typeface="微软雅黑" pitchFamily="34" charset="-122"/>
              </a:rPr>
              <a:t>、青年人的生涯规划，不要一蹴而就，不是一成不变，而是要在实践中观察、思考、调整、改变，最后才能确定自己的奋斗目标。</a:t>
            </a:r>
          </a:p>
          <a:p>
            <a:pPr>
              <a:lnSpc>
                <a:spcPts val="4400"/>
              </a:lnSpc>
            </a:pPr>
            <a:r>
              <a:rPr lang="en-US" altLang="zh-CN" sz="2800" dirty="0">
                <a:latin typeface="微软雅黑" pitchFamily="34" charset="-122"/>
                <a:ea typeface="微软雅黑" pitchFamily="34" charset="-122"/>
              </a:rPr>
              <a:t>3</a:t>
            </a:r>
            <a:r>
              <a:rPr lang="zh-CN" altLang="zh-CN" sz="2800" dirty="0">
                <a:latin typeface="微软雅黑" pitchFamily="34" charset="-122"/>
                <a:ea typeface="微软雅黑" pitchFamily="34" charset="-122"/>
              </a:rPr>
              <a:t>、青年人的生涯规划，不应盲目从众，而应独立思考，最后寻找到最适合自己的道路。</a:t>
            </a:r>
          </a:p>
          <a:p>
            <a:pPr>
              <a:lnSpc>
                <a:spcPts val="4400"/>
              </a:lnSpc>
            </a:pPr>
            <a:r>
              <a:rPr lang="en-US" altLang="zh-CN" sz="2800" dirty="0">
                <a:latin typeface="微软雅黑" pitchFamily="34" charset="-122"/>
                <a:ea typeface="微软雅黑" pitchFamily="34" charset="-122"/>
              </a:rPr>
              <a:t>4</a:t>
            </a:r>
            <a:r>
              <a:rPr lang="zh-CN" altLang="zh-CN" sz="2800" dirty="0">
                <a:latin typeface="微软雅黑" pitchFamily="34" charset="-122"/>
                <a:ea typeface="微软雅黑" pitchFamily="34" charset="-122"/>
              </a:rPr>
              <a:t>、青年人的生涯规划，应该年轻时开始明确自己的奋斗目标、奋斗方式。</a:t>
            </a:r>
          </a:p>
          <a:p>
            <a:pPr>
              <a:lnSpc>
                <a:spcPts val="4400"/>
              </a:lnSpc>
            </a:pPr>
            <a:r>
              <a:rPr lang="en-US" altLang="zh-CN" sz="2800" dirty="0">
                <a:latin typeface="微软雅黑" pitchFamily="34" charset="-122"/>
                <a:ea typeface="微软雅黑" pitchFamily="34" charset="-122"/>
              </a:rPr>
              <a:t>5</a:t>
            </a:r>
            <a:r>
              <a:rPr lang="zh-CN" altLang="zh-CN" sz="2800" dirty="0">
                <a:latin typeface="微软雅黑" pitchFamily="34" charset="-122"/>
                <a:ea typeface="微软雅黑" pitchFamily="34" charset="-122"/>
              </a:rPr>
              <a:t>、青年人的生涯规划，应该在明确目标后，应立足当下，认真踏实，知行合一。</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80071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0648"/>
            <a:ext cx="8568952" cy="5262979"/>
          </a:xfrm>
          <a:prstGeom prst="rect">
            <a:avLst/>
          </a:prstGeom>
        </p:spPr>
        <p:txBody>
          <a:bodyPr wrap="square">
            <a:spAutoFit/>
          </a:bodyPr>
          <a:lstStyle/>
          <a:p>
            <a:pPr>
              <a:lnSpc>
                <a:spcPct val="150000"/>
              </a:lnSpc>
            </a:pPr>
            <a:r>
              <a:rPr lang="en-US" altLang="zh-CN" sz="3200" b="1" dirty="0">
                <a:latin typeface="微软雅黑" pitchFamily="34" charset="-122"/>
                <a:ea typeface="微软雅黑" pitchFamily="34" charset="-122"/>
              </a:rPr>
              <a:t>1</a:t>
            </a:r>
            <a:r>
              <a:rPr lang="zh-CN" altLang="zh-CN" sz="3200" b="1" dirty="0">
                <a:latin typeface="微软雅黑" pitchFamily="34" charset="-122"/>
                <a:ea typeface="微软雅黑" pitchFamily="34" charset="-122"/>
              </a:rPr>
              <a:t>、切合题意（一类文，</a:t>
            </a:r>
            <a:r>
              <a:rPr lang="en-US" altLang="zh-CN" sz="3200" b="1" dirty="0">
                <a:latin typeface="微软雅黑" pitchFamily="34" charset="-122"/>
                <a:ea typeface="微软雅黑" pitchFamily="34" charset="-122"/>
              </a:rPr>
              <a:t>50</a:t>
            </a:r>
            <a:r>
              <a:rPr lang="zh-CN" altLang="zh-CN" sz="3200" b="1" dirty="0">
                <a:latin typeface="微软雅黑" pitchFamily="34" charset="-122"/>
                <a:ea typeface="微软雅黑" pitchFamily="34" charset="-122"/>
              </a:rPr>
              <a:t>—</a:t>
            </a:r>
            <a:r>
              <a:rPr lang="en-US" altLang="zh-CN" sz="3200" b="1" dirty="0">
                <a:latin typeface="微软雅黑" pitchFamily="34" charset="-122"/>
                <a:ea typeface="微软雅黑" pitchFamily="34" charset="-122"/>
              </a:rPr>
              <a:t>60</a:t>
            </a:r>
            <a:r>
              <a:rPr lang="zh-CN" altLang="zh-CN" sz="3200" b="1" dirty="0">
                <a:latin typeface="微软雅黑" pitchFamily="34" charset="-122"/>
                <a:ea typeface="微软雅黑" pitchFamily="34" charset="-122"/>
              </a:rPr>
              <a:t>分）</a:t>
            </a:r>
            <a:endParaRPr lang="zh-CN" altLang="zh-CN" sz="3200" dirty="0">
              <a:latin typeface="微软雅黑" pitchFamily="34" charset="-122"/>
              <a:ea typeface="微软雅黑" pitchFamily="34" charset="-122"/>
            </a:endParaRPr>
          </a:p>
          <a:p>
            <a:pPr>
              <a:lnSpc>
                <a:spcPct val="150000"/>
              </a:lnSpc>
            </a:pPr>
            <a:r>
              <a:rPr lang="en-US" altLang="zh-CN" sz="3200" dirty="0" smtClean="0">
                <a:latin typeface="微软雅黑" pitchFamily="34" charset="-122"/>
                <a:ea typeface="微软雅黑" pitchFamily="34" charset="-122"/>
              </a:rPr>
              <a:t>      </a:t>
            </a:r>
            <a:r>
              <a:rPr lang="zh-CN" altLang="zh-CN" sz="3200" dirty="0" smtClean="0">
                <a:latin typeface="微软雅黑" pitchFamily="34" charset="-122"/>
                <a:ea typeface="微软雅黑" pitchFamily="34" charset="-122"/>
              </a:rPr>
              <a:t>从</a:t>
            </a:r>
            <a:r>
              <a:rPr lang="zh-CN" altLang="zh-CN" sz="3200" dirty="0">
                <a:latin typeface="微软雅黑" pitchFamily="34" charset="-122"/>
                <a:ea typeface="微软雅黑" pitchFamily="34" charset="-122"/>
              </a:rPr>
              <a:t>两则或两则以上材料的整体立意谈青年人的生涯规划，突出了不同材料的共同</a:t>
            </a:r>
            <a:r>
              <a:rPr lang="zh-CN" altLang="zh-CN" sz="3200" dirty="0" smtClean="0">
                <a:latin typeface="微软雅黑" pitchFamily="34" charset="-122"/>
                <a:ea typeface="微软雅黑" pitchFamily="34" charset="-122"/>
              </a:rPr>
              <a:t>点</a:t>
            </a:r>
            <a:r>
              <a:rPr lang="zh-CN" altLang="en-US" sz="3200" dirty="0" smtClean="0">
                <a:solidFill>
                  <a:srgbClr val="FF0000"/>
                </a:solidFill>
                <a:latin typeface="微软雅黑" pitchFamily="34" charset="-122"/>
                <a:ea typeface="微软雅黑" pitchFamily="34" charset="-122"/>
              </a:rPr>
              <a:t>；</a:t>
            </a:r>
            <a:r>
              <a:rPr lang="en-US" altLang="zh-CN" sz="3200" dirty="0" smtClean="0">
                <a:solidFill>
                  <a:srgbClr val="FF0000"/>
                </a:solidFill>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文</a:t>
            </a:r>
            <a:r>
              <a:rPr lang="zh-CN" altLang="zh-CN" sz="3200" dirty="0">
                <a:latin typeface="微软雅黑" pitchFamily="34" charset="-122"/>
                <a:ea typeface="微软雅黑" pitchFamily="34" charset="-122"/>
              </a:rPr>
              <a:t>章的表达与论述构建了</a:t>
            </a:r>
            <a:r>
              <a:rPr lang="zh-CN" altLang="zh-CN" sz="3200" i="1" dirty="0">
                <a:solidFill>
                  <a:srgbClr val="FF0000"/>
                </a:solidFill>
                <a:latin typeface="微软雅黑" pitchFamily="34" charset="-122"/>
                <a:ea typeface="微软雅黑" pitchFamily="34" charset="-122"/>
              </a:rPr>
              <a:t>有机关</a:t>
            </a:r>
            <a:r>
              <a:rPr lang="zh-CN" altLang="zh-CN" sz="3200" i="1" dirty="0" smtClean="0">
                <a:solidFill>
                  <a:srgbClr val="FF0000"/>
                </a:solidFill>
                <a:latin typeface="微软雅黑" pitchFamily="34" charset="-122"/>
                <a:ea typeface="微软雅黑" pitchFamily="34" charset="-122"/>
              </a:rPr>
              <a:t>联</a:t>
            </a:r>
            <a:r>
              <a:rPr lang="zh-CN" altLang="en-US" sz="3200" dirty="0" smtClean="0">
                <a:solidFill>
                  <a:srgbClr val="FF0000"/>
                </a:solidFill>
                <a:latin typeface="微软雅黑" pitchFamily="34" charset="-122"/>
                <a:ea typeface="微软雅黑" pitchFamily="34" charset="-122"/>
              </a:rPr>
              <a:t>；</a:t>
            </a:r>
            <a:r>
              <a:rPr lang="en-US" altLang="zh-CN" sz="3200" dirty="0" smtClean="0">
                <a:solidFill>
                  <a:srgbClr val="FF0000"/>
                </a:solidFill>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完</a:t>
            </a:r>
            <a:r>
              <a:rPr lang="zh-CN" altLang="zh-CN" sz="3200" dirty="0">
                <a:latin typeface="微软雅黑" pitchFamily="34" charset="-122"/>
                <a:ea typeface="微软雅黑" pitchFamily="34" charset="-122"/>
              </a:rPr>
              <a:t>成了“作者指令”或“读者指令”中任一个指令的，视为切合题意。</a:t>
            </a:r>
            <a:r>
              <a:rPr lang="en-US" altLang="zh-CN" sz="3200" dirty="0">
                <a:latin typeface="微软雅黑" pitchFamily="34" charset="-122"/>
                <a:ea typeface="微软雅黑" pitchFamily="34" charset="-122"/>
              </a:rPr>
              <a:t>55</a:t>
            </a:r>
            <a:r>
              <a:rPr lang="zh-CN" altLang="zh-CN" sz="3200" dirty="0">
                <a:latin typeface="微软雅黑" pitchFamily="34" charset="-122"/>
                <a:ea typeface="微软雅黑" pitchFamily="34" charset="-122"/>
              </a:rPr>
              <a:t>分以上的文章，应较好地完成上述三个写作任务指令。</a:t>
            </a:r>
            <a:endParaRPr lang="zh-CN" altLang="zh-CN" sz="32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18303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88640"/>
            <a:ext cx="8568952" cy="4524315"/>
          </a:xfrm>
          <a:prstGeom prst="rect">
            <a:avLst/>
          </a:prstGeom>
        </p:spPr>
        <p:txBody>
          <a:bodyPr wrap="square">
            <a:spAutoFit/>
          </a:bodyPr>
          <a:lstStyle/>
          <a:p>
            <a:pPr>
              <a:lnSpc>
                <a:spcPct val="150000"/>
              </a:lnSpc>
            </a:pPr>
            <a:r>
              <a:rPr lang="en-US" altLang="zh-CN" sz="3200" b="1" dirty="0">
                <a:latin typeface="微软雅黑" pitchFamily="34" charset="-122"/>
                <a:ea typeface="微软雅黑" pitchFamily="34" charset="-122"/>
              </a:rPr>
              <a:t>2</a:t>
            </a:r>
            <a:r>
              <a:rPr lang="zh-CN" altLang="zh-CN" sz="3200" b="1" dirty="0">
                <a:latin typeface="微软雅黑" pitchFamily="34" charset="-122"/>
                <a:ea typeface="微软雅黑" pitchFamily="34" charset="-122"/>
              </a:rPr>
              <a:t>、符合题意（二类文，</a:t>
            </a:r>
            <a:r>
              <a:rPr lang="en-US" altLang="zh-CN" sz="3200" b="1" dirty="0">
                <a:latin typeface="微软雅黑" pitchFamily="34" charset="-122"/>
                <a:ea typeface="微软雅黑" pitchFamily="34" charset="-122"/>
              </a:rPr>
              <a:t>43</a:t>
            </a:r>
            <a:r>
              <a:rPr lang="zh-CN" altLang="zh-CN" sz="3200" b="1" dirty="0">
                <a:latin typeface="微软雅黑" pitchFamily="34" charset="-122"/>
                <a:ea typeface="微软雅黑" pitchFamily="34" charset="-122"/>
              </a:rPr>
              <a:t>—</a:t>
            </a:r>
            <a:r>
              <a:rPr lang="en-US" altLang="zh-CN" sz="3200" b="1" dirty="0">
                <a:latin typeface="微软雅黑" pitchFamily="34" charset="-122"/>
                <a:ea typeface="微软雅黑" pitchFamily="34" charset="-122"/>
              </a:rPr>
              <a:t>49</a:t>
            </a:r>
            <a:r>
              <a:rPr lang="zh-CN" altLang="zh-CN" sz="3200" b="1" dirty="0">
                <a:latin typeface="微软雅黑" pitchFamily="34" charset="-122"/>
                <a:ea typeface="微软雅黑" pitchFamily="34" charset="-122"/>
              </a:rPr>
              <a:t>分）</a:t>
            </a:r>
            <a:endParaRPr lang="zh-CN" altLang="zh-CN" sz="3200" dirty="0">
              <a:latin typeface="微软雅黑" pitchFamily="34" charset="-122"/>
              <a:ea typeface="微软雅黑" pitchFamily="34" charset="-122"/>
            </a:endParaRPr>
          </a:p>
          <a:p>
            <a:pPr>
              <a:lnSpc>
                <a:spcPct val="150000"/>
              </a:lnSpc>
            </a:pPr>
            <a:r>
              <a:rPr lang="en-US" altLang="zh-CN" sz="3200" dirty="0" smtClean="0">
                <a:latin typeface="微软雅黑" pitchFamily="34" charset="-122"/>
                <a:ea typeface="微软雅黑" pitchFamily="34" charset="-122"/>
              </a:rPr>
              <a:t>      </a:t>
            </a:r>
            <a:r>
              <a:rPr lang="zh-CN" altLang="zh-CN" sz="3200" dirty="0" smtClean="0">
                <a:latin typeface="微软雅黑" pitchFamily="34" charset="-122"/>
                <a:ea typeface="微软雅黑" pitchFamily="34" charset="-122"/>
              </a:rPr>
              <a:t>从</a:t>
            </a:r>
            <a:r>
              <a:rPr lang="zh-CN" altLang="zh-CN" sz="3200" dirty="0">
                <a:latin typeface="微软雅黑" pitchFamily="34" charset="-122"/>
                <a:ea typeface="微软雅黑" pitchFamily="34" charset="-122"/>
              </a:rPr>
              <a:t>两则或两则以上材料的整体立意谈青年人的生涯规</a:t>
            </a:r>
            <a:r>
              <a:rPr lang="zh-CN" altLang="zh-CN" sz="3200" dirty="0" smtClean="0">
                <a:latin typeface="微软雅黑" pitchFamily="34" charset="-122"/>
                <a:ea typeface="微软雅黑" pitchFamily="34" charset="-122"/>
              </a:rPr>
              <a:t>划</a:t>
            </a:r>
            <a:r>
              <a:rPr lang="zh-CN" altLang="en-US" sz="3200" dirty="0" smtClean="0">
                <a:solidFill>
                  <a:srgbClr val="FF0000"/>
                </a:solidFill>
                <a:latin typeface="微软雅黑" pitchFamily="34" charset="-122"/>
                <a:ea typeface="微软雅黑" pitchFamily="34" charset="-122"/>
              </a:rPr>
              <a:t>；</a:t>
            </a:r>
            <a:r>
              <a:rPr lang="en-US" altLang="zh-CN" sz="3200" dirty="0" smtClean="0">
                <a:solidFill>
                  <a:srgbClr val="FF0000"/>
                </a:solidFill>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但</a:t>
            </a:r>
            <a:r>
              <a:rPr lang="zh-CN" altLang="zh-CN" sz="3200" dirty="0">
                <a:latin typeface="微软雅黑" pitchFamily="34" charset="-122"/>
                <a:ea typeface="微软雅黑" pitchFamily="34" charset="-122"/>
              </a:rPr>
              <a:t>文章的表达与论述缺乏紧密的有机联系，内在逻辑思维性不突</a:t>
            </a:r>
            <a:r>
              <a:rPr lang="zh-CN" altLang="zh-CN" sz="3200" dirty="0" smtClean="0">
                <a:latin typeface="微软雅黑" pitchFamily="34" charset="-122"/>
                <a:ea typeface="微软雅黑" pitchFamily="34" charset="-122"/>
              </a:rPr>
              <a:t>出</a:t>
            </a:r>
            <a:r>
              <a:rPr lang="zh-CN" altLang="en-US" sz="3200" dirty="0" smtClean="0">
                <a:solidFill>
                  <a:srgbClr val="FF0000"/>
                </a:solidFill>
                <a:latin typeface="微软雅黑" pitchFamily="34" charset="-122"/>
                <a:ea typeface="微软雅黑" pitchFamily="34" charset="-122"/>
              </a:rPr>
              <a:t>；</a:t>
            </a:r>
            <a:r>
              <a:rPr lang="en-US" altLang="zh-CN" sz="3200" dirty="0" smtClean="0">
                <a:solidFill>
                  <a:srgbClr val="FF0000"/>
                </a:solidFill>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或</a:t>
            </a:r>
            <a:r>
              <a:rPr lang="zh-CN" altLang="zh-CN" sz="3200" dirty="0">
                <a:latin typeface="微软雅黑" pitchFamily="34" charset="-122"/>
                <a:ea typeface="微软雅黑" pitchFamily="34" charset="-122"/>
              </a:rPr>
              <a:t>完成了“内容指令”，但“作者指令”“读者指令”均没有完成好的文章。</a:t>
            </a:r>
            <a:endParaRPr lang="zh-CN" altLang="zh-CN" sz="32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37451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6"/>
            <a:ext cx="8496944" cy="5262979"/>
          </a:xfrm>
          <a:prstGeom prst="rect">
            <a:avLst/>
          </a:prstGeom>
        </p:spPr>
        <p:txBody>
          <a:bodyPr wrap="square">
            <a:spAutoFit/>
          </a:bodyPr>
          <a:lstStyle/>
          <a:p>
            <a:pPr>
              <a:lnSpc>
                <a:spcPct val="150000"/>
              </a:lnSpc>
            </a:pPr>
            <a:r>
              <a:rPr lang="en-US" altLang="zh-CN" sz="3200" b="1" dirty="0">
                <a:latin typeface="微软雅黑" pitchFamily="34" charset="-122"/>
                <a:ea typeface="微软雅黑" pitchFamily="34" charset="-122"/>
              </a:rPr>
              <a:t>3</a:t>
            </a:r>
            <a:r>
              <a:rPr lang="zh-CN" altLang="zh-CN" sz="3200" b="1" dirty="0">
                <a:latin typeface="微软雅黑" pitchFamily="34" charset="-122"/>
                <a:ea typeface="微软雅黑" pitchFamily="34" charset="-122"/>
              </a:rPr>
              <a:t>、基本符合题意（三类文，</a:t>
            </a:r>
            <a:r>
              <a:rPr lang="en-US" altLang="zh-CN" sz="3200" b="1" dirty="0">
                <a:latin typeface="微软雅黑" pitchFamily="34" charset="-122"/>
                <a:ea typeface="微软雅黑" pitchFamily="34" charset="-122"/>
              </a:rPr>
              <a:t>36</a:t>
            </a:r>
            <a:r>
              <a:rPr lang="zh-CN" altLang="zh-CN" sz="3200" b="1" dirty="0">
                <a:latin typeface="微软雅黑" pitchFamily="34" charset="-122"/>
                <a:ea typeface="微软雅黑" pitchFamily="34" charset="-122"/>
              </a:rPr>
              <a:t>—</a:t>
            </a:r>
            <a:r>
              <a:rPr lang="en-US" altLang="zh-CN" sz="3200" b="1" dirty="0">
                <a:latin typeface="微软雅黑" pitchFamily="34" charset="-122"/>
                <a:ea typeface="微软雅黑" pitchFamily="34" charset="-122"/>
              </a:rPr>
              <a:t>42</a:t>
            </a:r>
            <a:r>
              <a:rPr lang="zh-CN" altLang="zh-CN" sz="3200" b="1" dirty="0">
                <a:latin typeface="微软雅黑" pitchFamily="34" charset="-122"/>
                <a:ea typeface="微软雅黑" pitchFamily="34" charset="-122"/>
              </a:rPr>
              <a:t>分）</a:t>
            </a:r>
            <a:endParaRPr lang="zh-CN" altLang="zh-CN" sz="3200" dirty="0">
              <a:latin typeface="微软雅黑" pitchFamily="34" charset="-122"/>
              <a:ea typeface="微软雅黑" pitchFamily="34" charset="-122"/>
            </a:endParaRPr>
          </a:p>
          <a:p>
            <a:pPr>
              <a:lnSpc>
                <a:spcPct val="150000"/>
              </a:lnSpc>
            </a:pPr>
            <a:r>
              <a:rPr lang="en-US" altLang="zh-CN" sz="3200" dirty="0" smtClean="0">
                <a:latin typeface="微软雅黑" pitchFamily="34" charset="-122"/>
                <a:ea typeface="微软雅黑" pitchFamily="34" charset="-122"/>
              </a:rPr>
              <a:t>       </a:t>
            </a:r>
            <a:r>
              <a:rPr lang="zh-CN" altLang="zh-CN" sz="3200" dirty="0" smtClean="0">
                <a:latin typeface="微软雅黑" pitchFamily="34" charset="-122"/>
                <a:ea typeface="微软雅黑" pitchFamily="34" charset="-122"/>
              </a:rPr>
              <a:t>从</a:t>
            </a:r>
            <a:r>
              <a:rPr lang="zh-CN" altLang="zh-CN" sz="3200" dirty="0">
                <a:latin typeface="微软雅黑" pitchFamily="34" charset="-122"/>
                <a:ea typeface="微软雅黑" pitchFamily="34" charset="-122"/>
              </a:rPr>
              <a:t>单则材料或只摘取材料的片言只语写作，内容没有以谈生涯规划为主，只涉及谈到生涯规划的某一单项点</a:t>
            </a:r>
            <a:r>
              <a:rPr lang="zh-CN" altLang="zh-CN" sz="3200" dirty="0" smtClean="0">
                <a:solidFill>
                  <a:srgbClr val="FF0000"/>
                </a:solidFill>
                <a:latin typeface="微软雅黑" pitchFamily="34" charset="-122"/>
                <a:ea typeface="微软雅黑" pitchFamily="34" charset="-122"/>
              </a:rPr>
              <a:t>。</a:t>
            </a:r>
            <a:r>
              <a:rPr lang="en-US" altLang="zh-CN" sz="3200" dirty="0" smtClean="0">
                <a:solidFill>
                  <a:srgbClr val="FF0000"/>
                </a:solidFill>
                <a:latin typeface="微软雅黑" pitchFamily="34" charset="-122"/>
                <a:ea typeface="微软雅黑" pitchFamily="34" charset="-122"/>
              </a:rPr>
              <a:t>/</a:t>
            </a:r>
            <a:r>
              <a:rPr lang="zh-CN" altLang="zh-CN" sz="3200" dirty="0" smtClean="0">
                <a:latin typeface="微软雅黑" pitchFamily="34" charset="-122"/>
                <a:ea typeface="微软雅黑" pitchFamily="34" charset="-122"/>
              </a:rPr>
              <a:t>或</a:t>
            </a:r>
            <a:r>
              <a:rPr lang="zh-CN" altLang="zh-CN" sz="3200" dirty="0">
                <a:latin typeface="微软雅黑" pitchFamily="34" charset="-122"/>
                <a:ea typeface="微软雅黑" pitchFamily="34" charset="-122"/>
              </a:rPr>
              <a:t>完成了“作者指令”的“读者指令”，但“内容指令”完成得不好（文章整体立意或行文与材料的内容及含意有所偏离）。</a:t>
            </a:r>
            <a:endParaRPr lang="zh-CN" altLang="zh-CN" sz="32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126052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404664"/>
            <a:ext cx="8496944" cy="6001643"/>
          </a:xfrm>
          <a:prstGeom prst="rect">
            <a:avLst/>
          </a:prstGeom>
        </p:spPr>
        <p:txBody>
          <a:bodyPr wrap="square">
            <a:spAutoFit/>
          </a:bodyPr>
          <a:lstStyle/>
          <a:p>
            <a:pPr>
              <a:lnSpc>
                <a:spcPct val="150000"/>
              </a:lnSpc>
            </a:pPr>
            <a:r>
              <a:rPr lang="en-US" altLang="zh-CN" sz="3200" b="1" dirty="0">
                <a:latin typeface="微软雅黑" pitchFamily="34" charset="-122"/>
                <a:ea typeface="微软雅黑" pitchFamily="34" charset="-122"/>
              </a:rPr>
              <a:t>4</a:t>
            </a:r>
            <a:r>
              <a:rPr lang="zh-CN" altLang="zh-CN" sz="3200" b="1" dirty="0">
                <a:latin typeface="微软雅黑" pitchFamily="34" charset="-122"/>
                <a:ea typeface="微软雅黑" pitchFamily="34" charset="-122"/>
              </a:rPr>
              <a:t>、偏离题意（四类文，</a:t>
            </a:r>
            <a:r>
              <a:rPr lang="en-US" altLang="zh-CN" sz="3200" b="1" dirty="0">
                <a:latin typeface="微软雅黑" pitchFamily="34" charset="-122"/>
                <a:ea typeface="微软雅黑" pitchFamily="34" charset="-122"/>
              </a:rPr>
              <a:t>36</a:t>
            </a:r>
            <a:r>
              <a:rPr lang="zh-CN" altLang="zh-CN" sz="3200" b="1" dirty="0">
                <a:latin typeface="微软雅黑" pitchFamily="34" charset="-122"/>
                <a:ea typeface="微软雅黑" pitchFamily="34" charset="-122"/>
              </a:rPr>
              <a:t>分以下）</a:t>
            </a:r>
            <a:endParaRPr lang="zh-CN" altLang="zh-CN" sz="3200" dirty="0">
              <a:latin typeface="微软雅黑" pitchFamily="34" charset="-122"/>
              <a:ea typeface="微软雅黑" pitchFamily="34" charset="-122"/>
            </a:endParaRPr>
          </a:p>
          <a:p>
            <a:pPr>
              <a:lnSpc>
                <a:spcPct val="150000"/>
              </a:lnSpc>
            </a:pPr>
            <a:r>
              <a:rPr lang="en-US" altLang="zh-CN" sz="3200" dirty="0" smtClean="0">
                <a:latin typeface="微软雅黑" pitchFamily="34" charset="-122"/>
                <a:ea typeface="微软雅黑" pitchFamily="34" charset="-122"/>
              </a:rPr>
              <a:t>       </a:t>
            </a:r>
            <a:r>
              <a:rPr lang="zh-CN" altLang="zh-CN" sz="3200" dirty="0" smtClean="0">
                <a:latin typeface="微软雅黑" pitchFamily="34" charset="-122"/>
                <a:ea typeface="微软雅黑" pitchFamily="34" charset="-122"/>
              </a:rPr>
              <a:t>文</a:t>
            </a:r>
            <a:r>
              <a:rPr lang="zh-CN" altLang="zh-CN" sz="3200" dirty="0">
                <a:latin typeface="微软雅黑" pitchFamily="34" charset="-122"/>
                <a:ea typeface="微软雅黑" pitchFamily="34" charset="-122"/>
              </a:rPr>
              <a:t>章抛开生涯规划，空谈人生理想、奋斗、成功与价值，选择角度与材料内容及含意涉及的范围无关，即上述三个指令均没有完成。或虽然涉及到材料中的某些元素，但文章并非由材料触发，不在材料内容及含意范围内，视为“偏离题意”（如谈文学梦想、奋斗从基层开始）</a:t>
            </a:r>
            <a:endParaRPr lang="zh-CN" altLang="zh-CN" sz="32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36492950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3385</Words>
  <Application>Microsoft Office PowerPoint</Application>
  <PresentationFormat>全屏显示(4:3)</PresentationFormat>
  <Paragraphs>65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主要问题：</vt:lpstr>
      <vt:lpstr>其它问题：</vt:lpstr>
      <vt:lpstr>巨大优点：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abc</cp:lastModifiedBy>
  <cp:revision>17</cp:revision>
  <dcterms:created xsi:type="dcterms:W3CDTF">2019-08-19T03:34:13Z</dcterms:created>
  <dcterms:modified xsi:type="dcterms:W3CDTF">2019-08-27T04:22:46Z</dcterms:modified>
</cp:coreProperties>
</file>