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1002" r:id="rId3"/>
    <p:sldId id="1010" r:id="rId4"/>
    <p:sldId id="1009" r:id="rId5"/>
    <p:sldId id="1008" r:id="rId6"/>
    <p:sldId id="998" r:id="rId7"/>
    <p:sldId id="997" r:id="rId8"/>
    <p:sldId id="996" r:id="rId9"/>
    <p:sldId id="1011" r:id="rId10"/>
    <p:sldId id="10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8EF6-0DB8-4416-B227-E71AB099E7C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323DD-35D3-4C6B-894C-C6E5F0FAF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3CA538D-E9E4-4AC7-A7FE-E98EFCBAECBB}" type="slidenum">
              <a:rPr lang="en-US" altLang="zh-CN" b="0" smtClean="0">
                <a:latin typeface="Times New Roman" pitchFamily="18" charset="0"/>
              </a:rPr>
              <a:pPr eaLnBrk="1" hangingPunct="1"/>
              <a:t>3</a:t>
            </a:fld>
            <a:endParaRPr lang="en-US" altLang="zh-CN" b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首先，从氨基酸到蛋白质大致有哪些结构层次呢？根据书本</a:t>
            </a:r>
            <a:r>
              <a:rPr lang="en-US" altLang="zh-CN" smtClean="0">
                <a:ea typeface="宋体" charset="-122"/>
              </a:rPr>
              <a:t>21</a:t>
            </a:r>
            <a:r>
              <a:rPr lang="zh-CN" altLang="en-US" smtClean="0">
                <a:ea typeface="宋体" charset="-122"/>
              </a:rPr>
              <a:t>页的图，我们一起来</a:t>
            </a:r>
            <a:r>
              <a:rPr lang="en-US" altLang="zh-CN" smtClean="0">
                <a:latin typeface="Arial" charset="0"/>
                <a:ea typeface="宋体" charset="-122"/>
              </a:rPr>
              <a:t>·</a:t>
            </a:r>
            <a:r>
              <a:rPr lang="zh-CN" altLang="en-US" smtClean="0">
                <a:ea typeface="宋体" charset="-122"/>
              </a:rPr>
              <a:t>总结一下。</a:t>
            </a:r>
            <a:r>
              <a:rPr lang="en-US" altLang="zh-CN" smtClean="0">
                <a:ea typeface="宋体" charset="-122"/>
              </a:rPr>
              <a:t>XX</a:t>
            </a:r>
            <a:r>
              <a:rPr lang="zh-CN" altLang="en-US" smtClean="0">
                <a:ea typeface="宋体" charset="-122"/>
              </a:rPr>
              <a:t>同学，你来说一下。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首先是氨基酸，两个氨基酸连接在一起叫二肽，加多一个氨基酸就成了三肽，然后连接成多肽，最后经过盘曲折叠，成了蛋白质。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嗯，大致过程就是这样。可是，同学们有没有想过两个氨基酸是怎样连接起来的呢？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接下来，我们学习氨基酸的脱水缩合。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45A420-99AB-419B-B5AD-0B71D02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FC1D857-4662-4045-A3B3-C209FCA2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0BC044-47DC-410A-9326-3757600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202AA54-1326-403A-8DF2-F1698CBE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0BF170A-7AFE-4948-B227-60E91112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2A213B-8F56-43EF-87D7-11CDA71A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E6B6B2E-7827-44C2-AEEB-7366791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C5ED98-6C26-432C-82E2-CAEF1276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68002E1-2006-4AF2-94FB-DCDF38C0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67092F-CD97-4B88-A461-BA43A99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6A0E6CF-6F91-44B8-8E6E-481A78AA6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D5F0C3-BD03-41DF-A00F-1D3A3D4AC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54C645-D46B-4A12-B206-10558839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2278EA-4E04-46DC-AA6C-54C7F658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97F293-E9BB-49E1-BD6D-F1D42CFE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1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52551"/>
            <a:ext cx="5384800" cy="477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52551"/>
            <a:ext cx="5384800" cy="477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A73396-4AC6-4ABF-AE66-85738D89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300762-0553-400C-B44C-DA8EE9FE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667DC9-3BE3-45B3-BA3A-486DDA0A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A3A429-A5F3-469A-A432-2367893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4FEB58-086A-4D5F-9980-4DDD9E89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857AC6-ADD7-4B7B-8D46-715D1E5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D88EF7-F177-4560-85F1-40F3BFE2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43C7D9-2D67-40AF-86B3-80E5B03D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C92068-0A64-47F3-B174-10B37F95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7F257C-6C22-49B6-9085-A7E0944C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3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BED7A6-1822-4A43-B9FD-6E6ADE5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DF69E86-AD1D-4473-B5F0-AD68E172B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5D561A2-591D-4658-BCBC-F2B7F4B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CA4AEA-7425-4B75-9C3D-A0524B3F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6D0255-1FCE-4294-9620-7267946B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F8E3D11-710E-4828-9606-BEB7F0B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9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295AE6-893A-4F8F-B400-909BE720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C0A94A7-0737-4A2C-B940-C5A7252F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2EE15C-AA69-4104-BD07-F9412BE9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B91BDA-827A-44E1-BE8E-F899F7910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F747C38-16F3-4D4F-8AFC-A83FE5D4A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01D319E-6CEF-47E9-B845-43F901F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CDC5EC3-10AF-4A70-AB55-36F92C50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9432F4E-B2BE-4996-9DBF-197C3B00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F539FD-6546-4740-849C-7407729F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60E3C02-0640-4BAD-90F6-18E7612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DBC1907-D897-4F95-B99D-F2BD1E4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4D5272C-1DA0-4843-A692-5259E8E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1EEBBC8-35F7-4BA5-959F-F85E1BCB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98623AA-23E1-48E5-A2D2-BAD95845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2A11681-110B-434C-8723-C5148EB0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67B399-2905-48E5-83B7-F75F427D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353FB9-7C91-4FAC-A1F5-6D5846AD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B96B525-B930-421C-8D3E-E833717A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6F7C6B3-6960-45E8-87CB-AAF14FDA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912E9EA-45B6-4334-B309-576C97B5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B0EDA33-53B7-436A-A976-48C276A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3C5F6B-0303-43B1-9103-8EB30E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B7F5A16-0B44-4BCF-AA54-5EDC7368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51DF83-A985-4D95-BE4D-9BC54FB20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7FD283-7548-4EF1-AA0B-921D8481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222948-B93A-49EC-9978-87FCAFB2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651B3C6-07EF-4883-8799-9D49F23F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3146C54-2F79-426F-97C7-912156C1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32A393-289E-4BD0-9CE5-BEEA2573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ADA223-25A2-4FCA-B81C-0AABB8978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EB3-BB7F-4F81-A28D-71BD5E48187A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85F447-F968-4C10-970C-B507FE084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365940-AC72-4CB8-855E-FF09AE2CB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A7CB-9343-477F-BC03-428277B9A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1467D1-5FF7-42AC-B201-A0B0D97B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868362"/>
            <a:ext cx="9144000" cy="2387600"/>
          </a:xfrm>
        </p:spPr>
        <p:txBody>
          <a:bodyPr/>
          <a:lstStyle/>
          <a:p>
            <a:r>
              <a:rPr lang="zh-CN" altLang="en-US" dirty="0"/>
              <a:t>细胞中有机物的合成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1B18995-54ED-4498-868F-310DA044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日上课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6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114" y="740229"/>
            <a:ext cx="10983686" cy="5436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15.(1)</a:t>
            </a:r>
            <a:r>
              <a:rPr lang="zh-CN" altLang="en-US" sz="3600" b="1" dirty="0" smtClean="0"/>
              <a:t>细胞器    内质网    （一定的）流动性</a:t>
            </a: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）细胞质基质    细胞质基质的</a:t>
            </a:r>
            <a:r>
              <a:rPr lang="en-US" altLang="zh-CN" sz="3600" b="1" dirty="0" smtClean="0"/>
              <a:t>pH</a:t>
            </a:r>
            <a:r>
              <a:rPr lang="zh-CN" altLang="en-US" sz="3600" b="1" dirty="0" smtClean="0"/>
              <a:t>高于溶酶体的</a:t>
            </a:r>
            <a:r>
              <a:rPr lang="en-US" altLang="zh-CN" sz="3600" b="1" dirty="0" smtClean="0"/>
              <a:t>pH</a:t>
            </a:r>
            <a:r>
              <a:rPr lang="zh-CN" altLang="en-US" sz="3600" b="1" dirty="0" smtClean="0"/>
              <a:t>，导致酶活性降低</a:t>
            </a: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）识别复合物    改变底物空间结构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631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E64FB2CA-5FC7-487D-9A6E-FDD439FF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5" y="938210"/>
            <a:ext cx="9899315" cy="59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5155463-B32C-420B-B77F-C7CA1EEB373C}"/>
              </a:ext>
            </a:extLst>
          </p:cNvPr>
          <p:cNvSpPr txBox="1"/>
          <p:nvPr/>
        </p:nvSpPr>
        <p:spPr>
          <a:xfrm>
            <a:off x="1622737" y="26340"/>
            <a:ext cx="820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基因控制</a:t>
            </a:r>
            <a:r>
              <a:rPr lang="zh-CN" altLang="en-US" sz="2800" b="1" dirty="0">
                <a:solidFill>
                  <a:srgbClr val="0000FF"/>
                </a:solidFill>
              </a:rPr>
              <a:t>蛋白质的合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成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基因的表达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</a:rPr>
              <a:t>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翻译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737" y="605329"/>
            <a:ext cx="640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转录：以</a:t>
            </a:r>
            <a:r>
              <a:rPr lang="en-US" altLang="zh-CN" sz="2800" b="1" dirty="0" smtClean="0"/>
              <a:t>DNA</a:t>
            </a:r>
            <a:r>
              <a:rPr lang="zh-CN" altLang="en-US" sz="2800" b="1" dirty="0" smtClean="0"/>
              <a:t>的一条链作为模板合成</a:t>
            </a:r>
            <a:r>
              <a:rPr lang="en-US" altLang="zh-CN" sz="2800" b="1" dirty="0" smtClean="0"/>
              <a:t>RNA</a:t>
            </a:r>
          </a:p>
          <a:p>
            <a:r>
              <a:rPr lang="zh-CN" altLang="en-US" sz="2800" b="1" dirty="0"/>
              <a:t>翻</a:t>
            </a:r>
            <a:r>
              <a:rPr lang="zh-CN" altLang="en-US" sz="2800" b="1" dirty="0" smtClean="0"/>
              <a:t>译：以</a:t>
            </a:r>
            <a:r>
              <a:rPr lang="en-US" altLang="zh-CN" sz="2800" b="1" dirty="0" smtClean="0"/>
              <a:t>mRNA</a:t>
            </a:r>
            <a:r>
              <a:rPr lang="zh-CN" altLang="en-US" sz="2800" b="1" dirty="0" smtClean="0"/>
              <a:t>作为模板合成肽链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61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0" name="Picture 20" descr="一条肽链盘曲折叠形成蛋白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3" y="1106468"/>
            <a:ext cx="7721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967" y="96558"/>
            <a:ext cx="10767483" cy="605359"/>
          </a:xfrm>
          <a:noFill/>
        </p:spPr>
        <p:txBody>
          <a:bodyPr anchor="ctr"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CCFF"/>
              </a:buClr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charset="-122"/>
              </a:rPr>
              <a:t>从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charset="-122"/>
              </a:rPr>
              <a:t>氨基酸到蛋白质大致有哪些结构层次？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8768733" y="1001693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/>
              <a:t>氨基酸</a:t>
            </a:r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 flipH="1">
            <a:off x="9801667" y="1589068"/>
            <a:ext cx="8467" cy="6794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8969816" y="2422505"/>
            <a:ext cx="223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/>
              <a:t>多肽</a:t>
            </a: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>
            <a:off x="9765683" y="3263880"/>
            <a:ext cx="27517" cy="71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496" name="Text Box 16"/>
          <p:cNvSpPr txBox="1">
            <a:spLocks noChangeArrowheads="1"/>
          </p:cNvSpPr>
          <p:nvPr/>
        </p:nvSpPr>
        <p:spPr bwMode="auto">
          <a:xfrm>
            <a:off x="8785667" y="4097318"/>
            <a:ext cx="223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/>
              <a:t>蛋白质</a:t>
            </a:r>
          </a:p>
        </p:txBody>
      </p:sp>
      <p:sp>
        <p:nvSpPr>
          <p:cNvPr id="276497" name="Text Box 17"/>
          <p:cNvSpPr txBox="1">
            <a:spLocks noChangeArrowheads="1"/>
          </p:cNvSpPr>
          <p:nvPr/>
        </p:nvSpPr>
        <p:spPr bwMode="auto">
          <a:xfrm>
            <a:off x="9958301" y="3035280"/>
            <a:ext cx="175471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盘曲折叠</a:t>
            </a:r>
          </a:p>
        </p:txBody>
      </p:sp>
      <p:sp>
        <p:nvSpPr>
          <p:cNvPr id="276498" name="WordArt 18"/>
          <p:cNvSpPr>
            <a:spLocks noChangeArrowheads="1" noChangeShapeType="1" noTextEdit="1"/>
          </p:cNvSpPr>
          <p:nvPr/>
        </p:nvSpPr>
        <p:spPr bwMode="auto">
          <a:xfrm>
            <a:off x="8906316" y="1477944"/>
            <a:ext cx="609600" cy="8032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宋体"/>
                <a:ea typeface="宋体"/>
              </a:rPr>
              <a:t>？</a:t>
            </a:r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2238816" y="3552805"/>
            <a:ext cx="1644651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/>
              <a:t>盘曲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/>
              <a:t>折叠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9958301" y="1549380"/>
            <a:ext cx="1754716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脱水缩合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404849" y="1535094"/>
            <a:ext cx="23558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/>
              <a:t>脱水缩合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xmlns="" id="{5A3417FD-1EBE-4C3F-A7BA-EB8FFD80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483" y="3068469"/>
            <a:ext cx="205710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 smtClean="0"/>
              <a:t>例：</a:t>
            </a:r>
            <a:r>
              <a:rPr lang="zh-CN" altLang="en-US" sz="2800" b="1" dirty="0"/>
              <a:t>胰岛素原的加工过程</a:t>
            </a:r>
          </a:p>
        </p:txBody>
      </p:sp>
    </p:spTree>
    <p:extLst>
      <p:ext uri="{BB962C8B-B14F-4D97-AF65-F5344CB8AC3E}">
        <p14:creationId xmlns:p14="http://schemas.microsoft.com/office/powerpoint/2010/main" val="142187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xmlns="" id="{C0BCCB31-B431-42E4-96D0-354A4F7E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7" y="53331"/>
            <a:ext cx="7482625" cy="68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7808F-20EF-45D3-8D3A-A00B3858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29" y="4059530"/>
            <a:ext cx="3086637" cy="21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41F8568-0625-4B2D-8816-AB57137F8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4" t="18716" b="36032"/>
          <a:stretch/>
        </p:blipFill>
        <p:spPr bwMode="auto">
          <a:xfrm>
            <a:off x="7250806" y="617246"/>
            <a:ext cx="4193972" cy="26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4EF09A-3B6E-4D24-8BE8-2CC122A8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37" y="5317906"/>
            <a:ext cx="11513713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DNA</a:t>
            </a:r>
            <a:r>
              <a:rPr lang="zh-CN" altLang="en-US" sz="3600" b="1" dirty="0"/>
              <a:t>复制：细胞核、线粒体、叶绿体、原核细胞的拟核与质粒</a:t>
            </a:r>
            <a:r>
              <a:rPr lang="en-US" altLang="zh-CN" sz="3600" b="1" dirty="0"/>
              <a:t/>
            </a:r>
            <a:br>
              <a:rPr lang="en-US" altLang="zh-CN" sz="3600" b="1" dirty="0"/>
            </a:br>
            <a:r>
              <a:rPr lang="zh-CN" altLang="en-US" sz="3600" b="1" dirty="0"/>
              <a:t>模板：两条母链   原料：脱氧核苷酸  酶：</a:t>
            </a:r>
            <a:r>
              <a:rPr lang="en-US" altLang="zh-CN" sz="3600" b="1" dirty="0"/>
              <a:t>DNA</a:t>
            </a:r>
            <a:r>
              <a:rPr lang="zh-CN" altLang="en-US" sz="3600" b="1" dirty="0"/>
              <a:t>聚合酶、解旋酶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75A325-3B06-4CAF-A915-31824032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xmlns="" id="{F4B39C69-A70A-4762-816E-81762DE8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" y="874597"/>
            <a:ext cx="6573071" cy="444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xmlns="" id="{BFBBC49F-3F2E-4E92-B2A9-E5026040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901" y="1479331"/>
            <a:ext cx="1905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FCFDC751-31F4-45FF-A304-35578FFE19BE}"/>
              </a:ext>
            </a:extLst>
          </p:cNvPr>
          <p:cNvSpPr txBox="1">
            <a:spLocks/>
          </p:cNvSpPr>
          <p:nvPr/>
        </p:nvSpPr>
        <p:spPr>
          <a:xfrm>
            <a:off x="0" y="-1088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olidFill>
                  <a:srgbClr val="FF0000"/>
                </a:solidFill>
              </a:rPr>
              <a:t>DNA</a:t>
            </a:r>
            <a:r>
              <a:rPr lang="zh-CN" altLang="en-US" sz="3600" dirty="0" smtClean="0">
                <a:solidFill>
                  <a:srgbClr val="FF0000"/>
                </a:solidFill>
              </a:rPr>
              <a:t>的合成：</a:t>
            </a:r>
            <a:r>
              <a:rPr lang="en-US" altLang="zh-CN" sz="3600" dirty="0" smtClean="0">
                <a:solidFill>
                  <a:srgbClr val="FF0000"/>
                </a:solidFill>
              </a:rPr>
              <a:t>DNA</a:t>
            </a:r>
            <a:r>
              <a:rPr lang="zh-CN" altLang="en-US" sz="3600" dirty="0" smtClean="0">
                <a:solidFill>
                  <a:srgbClr val="FF0000"/>
                </a:solidFill>
              </a:rPr>
              <a:t>复制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CD7AAB-B551-4F74-8D6C-D8ED51A3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5AC85D-72D1-4F0C-854D-3232607F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xmlns="" id="{CF336F81-0269-478A-96F3-3DF11AA94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6" r="9396"/>
          <a:stretch/>
        </p:blipFill>
        <p:spPr bwMode="auto">
          <a:xfrm>
            <a:off x="454025" y="-90152"/>
            <a:ext cx="110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xmlns="" id="{1F40D586-0704-4D07-9435-67C50FED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89" y="750958"/>
            <a:ext cx="7821711" cy="58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C016C4-2574-4DAA-8936-A213EF6E321F}"/>
              </a:ext>
            </a:extLst>
          </p:cNvPr>
          <p:cNvSpPr/>
          <p:nvPr/>
        </p:nvSpPr>
        <p:spPr>
          <a:xfrm>
            <a:off x="5184486" y="0"/>
            <a:ext cx="7007514" cy="521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zh-CN" sz="2789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酶通过形成酶</a:t>
            </a:r>
            <a:r>
              <a:rPr lang="en-US" altLang="zh-CN" sz="2789" b="1" kern="100" dirty="0">
                <a:solidFill>
                  <a:srgbClr val="FF0000"/>
                </a:solidFill>
              </a:rPr>
              <a:t>—</a:t>
            </a:r>
            <a:r>
              <a:rPr lang="zh-CN" altLang="zh-CN" sz="2789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底物复合物来催化化学反应</a:t>
            </a:r>
            <a:endParaRPr lang="zh-CN" altLang="en-US" sz="278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FDC751-31F4-45FF-A304-35578FFE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02" y="20980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RNA</a:t>
            </a:r>
            <a:r>
              <a:rPr lang="zh-CN" altLang="en-US" dirty="0">
                <a:solidFill>
                  <a:srgbClr val="FF0000"/>
                </a:solidFill>
              </a:rPr>
              <a:t>的合成：转录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9B2D7C-236B-4E7F-AC21-75999F1F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32C0ED5D-66B1-4704-88AD-2C09B1795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0"/>
          <a:stretch/>
        </p:blipFill>
        <p:spPr bwMode="auto">
          <a:xfrm>
            <a:off x="1120462" y="1535366"/>
            <a:ext cx="9441288" cy="453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7C016C4-2574-4DAA-8936-A213EF6E321F}"/>
              </a:ext>
            </a:extLst>
          </p:cNvPr>
          <p:cNvSpPr/>
          <p:nvPr/>
        </p:nvSpPr>
        <p:spPr>
          <a:xfrm>
            <a:off x="5184486" y="0"/>
            <a:ext cx="7007514" cy="521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zh-CN" sz="2789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酶通过形成酶</a:t>
            </a:r>
            <a:r>
              <a:rPr lang="en-US" altLang="zh-CN" sz="2789" b="1" kern="100" dirty="0">
                <a:solidFill>
                  <a:srgbClr val="FF0000"/>
                </a:solidFill>
              </a:rPr>
              <a:t>—</a:t>
            </a:r>
            <a:r>
              <a:rPr lang="zh-CN" altLang="zh-CN" sz="2789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底物复合物来催化化学反应</a:t>
            </a:r>
            <a:endParaRPr lang="zh-CN" altLang="en-US" sz="2789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xmlns="" id="{EB54725C-FD60-49E3-B9BD-4841587A8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2" tIns="45536" rIns="91072" bIns="4553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xmlns="" id="{B1AD7351-D13E-4EA8-8CAB-182B66BE2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02584"/>
            <a:ext cx="10515600" cy="4351338"/>
          </a:xfrm>
        </p:spPr>
        <p:txBody>
          <a:bodyPr/>
          <a:lstStyle/>
          <a:p>
            <a:pPr eaLnBrk="1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染色体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=DNA+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蛋白质  </a:t>
            </a:r>
            <a:r>
              <a:rPr lang="zh-CN" altLang="en-US" b="1" dirty="0" smtClean="0">
                <a:ea typeface="宋体" panose="02010600030101010101" pitchFamily="2" charset="-122"/>
              </a:rPr>
              <a:t>（复合物）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/>
            <a:r>
              <a:rPr lang="zh-CN" altLang="en-US" b="1" dirty="0">
                <a:ea typeface="宋体" panose="02010600030101010101" pitchFamily="2" charset="-122"/>
              </a:rPr>
              <a:t>核糖</a:t>
            </a:r>
            <a:r>
              <a:rPr lang="zh-CN" altLang="en-US" b="1" dirty="0" smtClean="0">
                <a:ea typeface="宋体" panose="02010600030101010101" pitchFamily="2" charset="-122"/>
              </a:rPr>
              <a:t>体</a:t>
            </a:r>
            <a:r>
              <a:rPr lang="en-US" altLang="zh-CN" b="1" dirty="0" smtClean="0">
                <a:ea typeface="宋体" panose="02010600030101010101" pitchFamily="2" charset="-122"/>
              </a:rPr>
              <a:t>=RNA+</a:t>
            </a:r>
            <a:r>
              <a:rPr lang="zh-CN" altLang="en-US" b="1" dirty="0" smtClean="0">
                <a:ea typeface="宋体" panose="02010600030101010101" pitchFamily="2" charset="-122"/>
              </a:rPr>
              <a:t>蛋白质   （复合物）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/>
            <a:r>
              <a:rPr lang="en-US" altLang="zh-CN" b="1" dirty="0" smtClean="0">
                <a:ea typeface="宋体" panose="02010600030101010101" pitchFamily="2" charset="-122"/>
              </a:rPr>
              <a:t>DNA</a:t>
            </a:r>
            <a:r>
              <a:rPr lang="zh-CN" altLang="en-US" b="1" dirty="0" smtClean="0">
                <a:ea typeface="宋体" panose="02010600030101010101" pitchFamily="2" charset="-122"/>
              </a:rPr>
              <a:t>复制时，</a:t>
            </a:r>
            <a:r>
              <a:rPr lang="zh-CN" altLang="en-US" b="1" dirty="0">
                <a:ea typeface="宋体" panose="02010600030101010101" pitchFamily="2" charset="-122"/>
              </a:rPr>
              <a:t>多种</a:t>
            </a:r>
            <a:r>
              <a:rPr lang="zh-CN" altLang="en-US" b="1" dirty="0" smtClean="0">
                <a:ea typeface="宋体" panose="02010600030101010101" pitchFamily="2" charset="-122"/>
              </a:rPr>
              <a:t>酶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（蛋白质）与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DNA</a:t>
            </a:r>
            <a:r>
              <a:rPr lang="zh-CN" altLang="en-US" b="1" dirty="0" smtClean="0">
                <a:ea typeface="宋体" panose="02010600030101010101" pitchFamily="2" charset="-122"/>
              </a:rPr>
              <a:t>模板链形成复合物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/>
            <a:r>
              <a:rPr lang="zh-CN" altLang="en-US" b="1" dirty="0">
                <a:ea typeface="宋体" panose="02010600030101010101" pitchFamily="2" charset="-122"/>
              </a:rPr>
              <a:t>转</a:t>
            </a:r>
            <a:r>
              <a:rPr lang="zh-CN" altLang="en-US" b="1" dirty="0" smtClean="0">
                <a:ea typeface="宋体" panose="02010600030101010101" pitchFamily="2" charset="-122"/>
              </a:rPr>
              <a:t>录时，</a:t>
            </a:r>
            <a:r>
              <a:rPr lang="en-US" altLang="zh-CN" b="1" dirty="0" smtClean="0">
                <a:ea typeface="宋体" panose="02010600030101010101" pitchFamily="2" charset="-122"/>
              </a:rPr>
              <a:t>RNA</a:t>
            </a:r>
            <a:r>
              <a:rPr lang="zh-CN" altLang="en-US" b="1" dirty="0" smtClean="0">
                <a:ea typeface="宋体" panose="02010600030101010101" pitchFamily="2" charset="-122"/>
              </a:rPr>
              <a:t>聚合酶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（蛋白质）与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DNA</a:t>
            </a:r>
            <a:r>
              <a:rPr lang="zh-CN" altLang="en-US" b="1" dirty="0" smtClean="0">
                <a:ea typeface="宋体" panose="02010600030101010101" pitchFamily="2" charset="-122"/>
              </a:rPr>
              <a:t>模板链形成复合物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eaLnBrk="1"/>
            <a:r>
              <a:rPr lang="zh-CN" altLang="en-US" b="1" dirty="0">
                <a:ea typeface="宋体" panose="02010600030101010101" pitchFamily="2" charset="-122"/>
              </a:rPr>
              <a:t>翻译</a:t>
            </a:r>
            <a:r>
              <a:rPr lang="zh-CN" altLang="en-US" b="1" dirty="0" smtClean="0">
                <a:ea typeface="宋体" panose="02010600030101010101" pitchFamily="2" charset="-122"/>
              </a:rPr>
              <a:t>时，</a:t>
            </a:r>
            <a:r>
              <a:rPr lang="en-US" altLang="zh-CN" b="1" dirty="0" smtClean="0">
                <a:ea typeface="宋体" panose="02010600030101010101" pitchFamily="2" charset="-122"/>
              </a:rPr>
              <a:t>mRNA</a:t>
            </a:r>
            <a:r>
              <a:rPr lang="zh-CN" altLang="en-US" b="1" dirty="0" smtClean="0">
                <a:ea typeface="宋体" panose="02010600030101010101" pitchFamily="2" charset="-122"/>
              </a:rPr>
              <a:t>、核糖体和</a:t>
            </a:r>
            <a:r>
              <a:rPr lang="en-US" altLang="zh-CN" b="1" dirty="0" smtClean="0">
                <a:ea typeface="宋体" panose="02010600030101010101" pitchFamily="2" charset="-122"/>
              </a:rPr>
              <a:t>tRNA</a:t>
            </a:r>
            <a:r>
              <a:rPr lang="zh-CN" altLang="en-US" b="1" dirty="0" smtClean="0">
                <a:ea typeface="宋体" panose="02010600030101010101" pitchFamily="2" charset="-122"/>
              </a:rPr>
              <a:t>共同形成复合物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2C0ED5D-66B1-4704-88AD-2C09B1795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0"/>
          <a:stretch/>
        </p:blipFill>
        <p:spPr bwMode="auto">
          <a:xfrm>
            <a:off x="4049486" y="4413018"/>
            <a:ext cx="3845264" cy="184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xmlns="" id="{1F40D586-0704-4D07-9435-67C50FED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413018"/>
            <a:ext cx="27432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141F8568-0625-4B2D-8816-AB57137F8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4" t="18716" b="36032"/>
          <a:stretch/>
        </p:blipFill>
        <p:spPr bwMode="auto">
          <a:xfrm>
            <a:off x="8458199" y="4205327"/>
            <a:ext cx="3374571" cy="215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://img3.imgtn.bdimg.com/it/u=2386052302,3421734321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g3.imgtn.bdimg.com/it/u=2386052302,3421734321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img3.imgtn.bdimg.com/it/u=2386052302,3421734321&amp;fm=26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data:image/jpeg;base64,/9j/4AAQSkZJRgABAQEASABIAAD/2wBDAAgGBgcGBQgHBwcJCQgKDBQNDAsLDBkSEw8UHRofHh0aHBwgJC4nICIsIxwcKDcpLDAxNDQ0Hyc5PTgyPC4zNDL/2wBDAQkJCQwLDBgNDRgyIRwhMjIyMjIyMjIyMjIyMjIyMjIyMjIyMjIyMjIyMjIyMjIyMjIyMjIyMjIyMjIyMjIyMjL/wAARCAF3AfQDASIAAhEBAxEB/8QAHAABAAEFAQEAAAAAAAAAAAAAAAQBAwUGBwII/8QARBAAAgEDAwIEBAQEBAQEBQUAAQIDAAQRBRIhEzEGIkFRFDJhcQdCUoEjM5GhFWKxwRYkcoJDU6KyFzRjktElNXTw8f/EABkBAQADAQEAAAAAAAAAAAAAAAABAgMEBf/EADARAAICAQMDAwMDAwUBAAAAAAABAhEDEiExBEFRExQiMmFxgaGxI5HwMzRCYsHh/9oADAMBAAIRAxEAPwDrFuyodzEKoGSScACsha63pMrJFHqli8j+VUS5RixPoADzWDvo3m0a/ijQvI9rKqqoyWJQgAVwLwV4M8TWPjbQ7y78P6lBbQ3sMksslsyqihgSSSOAK74YI5IylKVUUbPp8kAZJwPc1GvpY/g5P4i+n5h715vbq3FlKTNGBj9X1rV9VvrNdMmLXUCgAcs4A7isoxbOTFiv5Mz2mMst5iNlchSSFINZnpP+k1pPgW8tbjXJkguYJWFuxxHIrHG5fY10Oq5rhKjeeGM3bIXTk/SadOT9JqbSstbK+1j5IXTk/SadOT9JqbSmtj2sfJC6cn6TTpyfpNTaU1se1j5IXTk/SadOT9JqbSmtj2sfJC6cn6TTpyfpNTaU1se1j5IXTk/SadOT9JqbSmtj2sfJC6cn6TTpyfpNTaU1se1j5IXTk/SadOT9JqbSmtj2sfJC6cn6TTpyfpNTaU1se1j5IXTk/SadOT9JqZke9Nw9xTWx7WPkh9OT9Jp05P0mpmRjOeKbh709Qe1j5IfTf9Jp03/SauXd9a2Nu091cRQxL3eRgBn2+/0rR9X/ABPsrd2j02MT7Q2ZZQUXKnBwDg4B4LHAzwMnirRc5cIh9PBcs3Ppv+k02N+mudR/ibqUNpBPd2Cv1QXDQWjhGXvkEvu7Efl9aw1x+Ivie4vGj2W1sTGW6cTL0kAAZv4x+ZwCPIAOc8gVms0ebRb2fbc6903/AEmq9J/0muG2fiTWbW8aV9XKGReopjleUkFvKGVnZUYjPlIOGwO3I2vSvHHiq9jXTo9OtDqTqTE92GhVjyRkcZGBwy5DYPbFTHJq3juiH0sU6bo6P05P0mnSk/Sa5nH+KeqadddHUdOtbuGJz1prWbDJFnAc917nGCV+h5rJ3n4p2k0hTSDbNGE3fE3UgWMnjjg/Uc57nABqdbq2R7aHk3npSfpNOnJ+k1z7RvxUmnnEeo6cpDMuDaBiyq3CEqe4Y5wcj963DTvGGiahFIy6hDA8UzQSQ3LCKRJF7qVY5zTWyfbR8mR6cn6TTpyfpNeLPXNK1CQxWmo2s8gONkcoJ/pU/I96eox7WPkh9OT9Jp05P0mpmR71Wmtj2sfJC6cn6TTpyfpNTaU1se1j5IXTk/SadOT9JqbSmtj2sfJC6cn6TTpyfpNTaU1se1j5IXTk/SadOT9JqbSmtj2sfJC6cn6TTpyfpNTaU1se1j5IXTk/SadOT9JqbSmtj2sfJC6cn6TTpyfpNTaU1se1j5IXTk/SadOT9JqbSmtj2sfJBMb4+U02n2P9KnHtVBTWyH0q7MhbT7H+lMH2P9Km1Wp9Qj2q8kHafY/0pU6lPUHtV5NZtfnFZa4dY9MuHY4VYiSfbioMFnLG2WK/sak36tLpN1BGpaR4mVR7kirS3ZsssPJqlzcw3lu1tbyCSaTCog9Tn61rPijwrrl/4bvLa106SWaQLtQMvOGB9TWx6boepQanbTS2xWNJAzHcvA/rW5jtXT6npv47mOTNT2OQ/g/4N8QeH/Ftzd6rpclrA1k8auzIcsXQ44J9Aa7dUW3/AJh+1Sq5+oyvLPUzbDLVG2KUpWBqKUpQClKUApSlAKUpQClKUApSlAKUpQCrcs0UETSyyJHGoyzucAD6mrlap47kaLRYHHmxdJ/BBAMpwcAZ784P2BPpVZuSi3FW/BMabpukY/xP4rhSaKGx1WNIghkle3kVnY5wEHc+54GTxWCPj7UotP8AgBNAb93BSSeVEmWM44KAEbh2yf35rUZ9T+I1WWJN096ImW4eNgohGMqqsflTPzMOTjjntHDQ6jbQ21vJbXcsDKqQBulFuAGTtHncjvuPB96xxxlin62d7d1ey/Hl/wAGjayR9PEvxtu/z4Msmva5qF8I49SvIpXJwPim3ZU4OfyqOOCFJPJAq5H4k1e8eSS8u7hkgRyIFuXUTMpwdrgjPuMAAgN2K1gryK3W2kO2z6iSukyIHgCsoPIfs2QOxHIzXvVkNlrcFrJcW7z3EfVVY4wi7kRh5kyQEJYHI7gNxUvqMfUZfST2knVJp2iI4Z4oa2t1/YzcerzyX9jN4unv5dNIX4YiJgJTgcpgBnA7twG+pFaxavDHq0dw0rRh40WOEKY5gUZmYAMOMnkeua9QzyXCSzW8l1Kqs3UuNuDIwXkF2YBFPHCcgcnB4qy5WeUxWs1s8cgMiRyI0p6mNvYBgU/fOfWu2MlXpTuqq+xg4u9a5Mgy28cNsw6ssrSiS0JlKGJM7REUOAJCO68+rEjFRtRurGxXbp0lrcQI7yI8oH8Qh1AaRCNowWZMk5Iz6Yry4a3hjkuLW1t5SBJBPfIiIvqFQhsDcR3YBsDHGajX4aa6urlZEMUqIZbp5SFIOUyCRnbgEZwMtgAYGa5Y4443pxbwf357V9jolkc/lk2kiTPJDLePAY0itYQsWLkJGXLEMPOvzglVJPoobuTiqjdba3ZShJorolUZVuijsA6sXUk5XjOT6bsY4NX18O6xaaZZX8sH8G+nZ7SMAOyr0wpWReMDameGPb61nJfDdpY3Mc2tywGG7iBEET9WacEYUZCokUWce2cY4yRVtGOGRODpK9jPVOUWpLd9zVpZY5rYPvkRXZZUnELSKGC/KCmcOCAw3jkOfXBqPbCGMmRWil60ZQW6ruQAKnCx5JAJyTuAxnHpxktJ8QraatBLPYpEsMMkJiCiXrqm7eXXcq4JP+ZvJxwKlLo+p63JcTWOjvHHcO7qbeJwEccBVyoK8cNlgcg8c5q07k/US2KL4rSy7Bpdky2nwJeeNLX4yeZDiTpxjJAPIOQCAQTg+3AGvTRLNql3Ky3AEytIAFcuGIyhAPmyTtG0nPcfmzWbu7a+8F3ot7+UR3ku3aQqPG6NkkHccs+c5C4XHBOMA39B8QuLKCeLRbKW6kh6iSPA8kcSkcbYxgMewJ/KCMnBqjiouwraot2l7bw6HawRwyx3drJh5umydQHhXdvRfK2M/mAHYVei/EPxHpNjbRGSYxlii3EsQYyMCN2APJ6g8Ejac96x2o6++rNczFLbqqYpH6cIVQBwQWQnafzZGQQvfjNeJr+88TW2nrZRxXfw5KWthBtSGHGVMmAdxbaVI8vqfoDD4TT2LKraOmeHvxC1TULKTULuws2sIJzBcvBMQ8ZGOVUjzjOeBzjmug2N/a6jarcWs6TRN2ZDkVxm48O6ve6V/gcMFvp9/bym7mt5pF6UsD7f4mR6AowK49Bxg1D0vVbLQ7zSLfTZr++vY7vNzdwkRwTg53RonAKjnGB6HIHFTqoHe6Vh9K8Sadqw2wTbZQSDFIMMCP7H9qzFXApSlAKUpQClKUApSlAKUpQClKUApSlAUYgAk9qtiZP1CvUv8tvtUMdqtGNnPmyuDSRL60f6qdaP9VRKVbQjH3MvBM60f6qVDpTQh7mXgUpimKuc4pTFMUBdt/5h+1SqjW/8w/apNZT5O/p/oFKUqpuKUpQClKUApSlAKUpQClKUApSlAKUpQFCa5b4n1H/F9TupQsxs7GJ/l48ifzGB9C5wgPsM10LWr5dN0i5umbBRcJx+Y8L/AHIrAeCrJJ9LvLiZQ6XMhhAYZDRoNv8Aclq1x/FOZnPd6Tmzo0N0zT6esm7A6S+QTOcbVXjzhR5VTvxmtk0vwTf6jBcXTTXGnTMxbDoU67E8hlByFAwAQQ3rULxdY6VpusCDRLR4723Uvcy5klKDHUXYCe643ZGAAMHvXmP8Rdd05po5/hr6fCMC8BjwhbaB/DdlyT2Jx354rDqemxZM0crfK4b/APDXDmyQxuC480SB+GGo9X/mdatrW0yD0xGtxjHJ29RRgnuTk8881pOvx6RBcyLYPNbRmbZFPdHa6sYsNJxyqElfpyOKzWp67d+JLm9uL62ghKwqqgsZY415VsE4wQ2ckck4A7E1iLRbaXRbwwRSrKkbCCaUbekqt/MLn5SXBPPPAGDVfdSwNzlHZOv71v8AhFvQWSoqXO570+KLU7iJ3lb4UxhRDKFKJ24U4OARnJxms/FHaeEtW0WSK9tdQs2YyNBa7dwk52oCceUA5G4j5ea0uS5knijFwsaykN1zcbC6xHB2h8D+IVBYAYIHY1NvFthp0dqouZk6m5AwMEaAMpYtkg9z22knIAPFX6zDH1Na383wvvQ6fI9GmW347mz6TrmhWfiLVprrTimmX0ZWOLesilQFXhiQApbft598VP1OfwiNBAhtbnUr2fKQrfOcwsQQN5Y4XA5HckY960CSeKIRLMjZu16WViKyOrZGBuOAu0cDjkKMnk1sWn+FdZn0aG5bTmNjIqz2ypD1HV+3od6DG3HzDKnIHFaxinitbP8AzsZyl/Up7ms3d3e3cSm41R5LXTlaPosHcLJgrw35iB5m2gBRj7Vl2TUrlZZr9FeWBAqXBeR4RIqbdgYkDjvgkEBuM5rFpv4Se9kuWICyjasMcSDLbSmcsAVJwQvpuJ4FZ3w/+IGrjw9LoOmR2b3EaNK14zkKQWIbhl5ycnJ98exEQ+UWv8ZEl8lRGh8KX15plxeW5b4G1j6vxjAqjjbsZ1BGC2N3CnaMfsd4urmDRvA2mw+Hr24NvNIOvNbHqXAypC8DOMkAZ/yj3rnMkklrbzQx3F70luAIQwdI3XGT3c5IJ9sDI9asWGqXlm1wEa2Z2MyXZuJC0ZbPmY7shVJI7DIPpxmsoSWlJcFpqV2+S7NMLzVHmv4J4yMBnKefy+UuC5JOSSDyB3OPWsvZat4YutLtdPutKmSaEsfjYIwwcc5wX4I29hkHAH2rxYpBPFLo9zaLNeX9v07aTqF5o5uPlBdgyZ7E4PviqaT4PluNTjsLy8isrmNj1EupuQ68nbhvN9+O/rgA1hSikkTJNu2WEu9FXQtSsrm1ddTedVs5OnGwiQ4JO2MkKSuecEn5c1tWtPYaV4VS48BXMdqivtuZ7fzug4IGCfKGwefUgVpdxpFwNXjtZbyOaZ2MYnW4SRE7qRwiqMDJ3HHoMntUy4uNV8AvLb2c4hiZUeF4z1epEQcBnCnI3D/MByPWrbqNyK7XSGlaprGsz3VncXDz6jexC36t66KYIVIZ1JB8ofJG3Oe+KuW9vpvhnV57PxFYajMZrcmB0KsEVs+beGBYArzknjBNX49PuvxDuri8vdQtbe+tbRXFvJZ/z1Ct5wu7tgkZ+p4HFLDVrbULV9Mn0f4m4tYWS2eGXLhuSqMnJ4DHnjgYJPFRyW45MNLJF4Ue0tokkv7u8sjhreUotqWZtr5GSZMMG9OcZ712fwL4zt9ds49PuZSurW0CdaOSRS0ncb+PXKnIxwT9q4fp8un/ABKSaLczad4jg6fS+IkjZZm53kF1wrHOQCeR9qg2etX58XNqqOza4J9tzMzKqGXqKgBC8KCARnnJ9hV0Vs+sapmuezeNrjVUZ9Mf4S3UlGLRgyrIrEOpJJVQOMHBznPFa5dX1lqNy7Tald3Mo+fbdTEf0jIUftXTDpZyVtpIwn1EYukmzs2aVy/T9ZubaEDT9UkkRO6PJ1R9iH8w/qK2vSPFMV1IltehYpnbZG4+SQ+g+jfQ/sTVcnTTgtXKLY88ZuuGbLSqA5qtYGwpSlAKUpQClKUApSlAeJf5bfaoY7VMl/lt9qhgcVpA4up+pClMUxVzmFKYpQFaUpQkUpSgLtv/ADD9qk1Gt/5h+1Saynyd3T/QKUpVTcUpSgFKUoBSlKAUpSgFKUoBSlKAUpSgNQ8ezqum2kDE+e46p+0al/8AXbWf0W0Wy0WygVQuyFQQPfGT/fNaz49TqPZL/wDRn4++wVuiLtRV9hitZbYor8mcfrf6HIvFcF3q/iPUru3VF+DTpKFQnyhgjO2PmxubuCAo7HNazLpkAeSN5buOJY1ZZITDncCSSDsA4wuNucetdU1/RLjT7ybX9HlSGfzPdLI+FZcDLDPAOFGQcA49DzWj3X4najho75LCx6a7wUi6k8XOQSpJVcqPU8fWuXqcWTJUsc6r+TbDlhjtTjdmJstJ1TUNOYSWWpXUitFIqy20iqmDuONgUMWGAfavFhok1/rRt7xZNEE6q2+5gCspGQpEYIABORvYkgmts0H8UFYpFqEzzKzfzZ4VjyCMgKykqT9Dj71L8X6roviHR5WhguZZzCyWN5Gm1WZ/KADn5SfcbeO9azywUozy7N7X/mxSEZSTjj/san4t8PaF4ahtrK0vLm7vbuZY5lJUqivnzMVAw27BXJJwCBxWQ0rQvDXiiSE2lzqul3bou2N+m6t5M4Dct9gWB4rT7GaLTLroy2NvLZQhrW3QTB+tIxBwnGC/GGPucA+lR9Ihnlv9Pvys0LQq/wDFjaUmMhjti2g7jgMDlscdqLM1FxUXSV35v9yzxJtNtW3VeDL61ezaDp9z4dS3itb5JDDcXawq80iEA43MDuUgh93cAgdxXiy1vUPD89xLptxHthYnqiSQRMM8oI2JXuGHHORgEE1ir5Xury7vrkGW6WVWYSyF3jcYCgtnhcKG2kbuMYwCazmm+GNEbQ5NQTXre01XIASWXoIyHDA58x3ENknkZzwOCLW5rVwu6+/ZkOo7cvyRtf8AEL61rDtcWxW4gKIxitVSO4OQ+JhuYkDAHkOTnFR9Mgc3trAJ4zLEAI2m6mY0znZuj2naysSUTJzjHbiUNIlu9bih05Yb6+lwiPDcho02tkkurnHcZwBwPSu023gvRV0uOyurKK72ks0sqAMzHucjGPsOwrH05aVb37F/VTb0rY5HJ4bi1PVUtNCuUv7i4ZVlulSVltVHZizcZG4nkHt74raLbw3qWjaWdHl8NpfpHgQX9k6pLx6kuSScHnIwee9dPtbK3soFgtoUhiUAKkahQAPtV7FX+xnXc594O8Atpl6mp36xxSoB0beIfIOfnOTlufTjPvxjb73QNK1KZJr2wt5pF7O6c/ufX96ydKUiUY5tC0s2E1j/AIfbC1mGJIhGAr/f6/WsQngDw+kyMbaR405jhkmZkQk5JAJzye/PNbRSpBh73wxo1+0DT2EXUtwRDJGDG8ee+1lwRXrTvDmk6SztZWUULOCrMMkkHv3NZavLsFBJIAHcn0pwDjPib8JtDtbiC7utXultFmIjtIYEMsm5s7AeM4yfMeQvrWijRorG+n019JitV6gaXV5HcqkYkBBU4wAQcYznNdQ1G/l1vVmu4Yi7TYgs4uxKHlc+245Y+wA9q2m28IW0ehvazBZLyXEkkw7GQDAwP0jtj278116I4opy5f8ABy6pZJNR4Rpv4aW+h36zLcabCJDcSNarJI06lQqhjkkgnt3547DFdYjjSNAiKFUcBVGAK5lp+qQWU1pf8JDHKFk4wE5MbDH0JI/aung8VTqYaZLfkt089UeCDqGjafqiYvLSKUjsxGGX7MOR+xrRtY0abRGUSO1xZSkqszKcoT2STHHPYN9OeeT0irF3aw3ltLbzpvilQo6+6kYIquLNLG/sXyYlNfc13wnrTXUR0+7nMl1GpZHc+aRM/wCq8A/sfetprlBF34c1siQtNLZSBwUHM0RBxx7lMj/qWuo2tzFeWkNzA2+KVFdG9wRkVbqMai1KPDK4ZtrTLlF6lKVzm4pSlAKUpQClKUB4l/lt9qiVLl/lt9qiVpA4+p5QpSlXOYUpSgFKrShJSlVpQFy3/mH7VJqNB/M/apNZT5O7B9ApSlVNhSlKAUpSgFKUoBSlKAUpSgFKUoBSlKA0jx64jks2b/yLjHvkbDW6ROJIUcHIZQf6itW8cW6yWtlK3YTNEfs6Ef6hazehXC3Oh2MqnOYVB+4GD/cVtLfFF/kyjtkaMZ410+91HQOnYhmkSeOV40ODIinlR7n1x64rj5tE1C7u5LRbbT1GXxv2tFglMrlfKW6bFmIyCQPSvoPFc/1bwxPpmvSarpunw3UMnnMTIHMchYsTtPzKSd3B3Ak4yDisZKU8bhF0+zNI6YzUpK0c9v7Jv/09ltruZZojmLZnbnZhyHOHIz37DvisdeWkpsltXtJ5oLY7JHkQxq5X0dgWLjIAABA3YHFdI1jxNZ67bx2YtmXVLdyR/GMXRYDzd1zyPTB/tWlizTXHig0a0eXfh5YngjbAzk4CELnnuSPrWWPG3FYVJOUXdvtZeU0m8umovsvsYa6hWOWJujLGiIRO8jIFVeCU2KSExjj1JOfStl1uxsx8DqzSWt1M9pAtxBjLRssYQFl44445754I7br4O8Btp851DWG60wG22tm2lLYepwABuP74H71m5vAnh2YyAackcc2OtDExSOXHbcoODW2S1j9O9T7vzfP/AMKxdz18Lx4OPaNp9xq9+thpemhBJNvklig6fRQn87MdyqBxhQCRx711m18AaJFYxQyQs9wmSbpT05GJ4PbgDB249uK2Ky060063W3s7eK3hXskahQP6VKqFGEVpgqQblJ6pO2QLDRdN0tQtjZw24wBlFwSB2BPc1PpSgFUyPeqntWs67qFxY3iYnMMUhRYyBuBbzFtwxwvAyfrQGy5HvTI961i+ur+6ntujOtq3Q6oTrKMkttOfRsDt9T9qjarqWoyWNi0UjxyTQqtx8IQwjk3rkKfXs6/bJoDcMj3qtabdardLBZG2uCpubRTHulBAYttBOck43DJ74FZvQL9rjw1Z3t0+GaEM7MwPP3oDL1rvjW9mtfD7xQLmS7kW2zn5Vb52/ZQxrYFYMoIIIPbFaj46ZgumrnCmWQke56Z//JrXBHVlimZ5XUGyF4I02O5v7nUZUJNriCD2UlcuR9cFR9Oa3wjita8DBf8Ah9nAwz3MxYfXdj/QCtjkdY0LucKoJJ9gO9T1EnPJJsjDHTjSOReMdsVv4gjiQIqdYqB2zgN/7jXWrUk2sJbOSi5z9hXKIIG167SG8wRf3WWCH8jPux/9grrajAAHb0rbq9lCL7Iy6bdyl9z1SlK4zqNG8eWHTuLHVEdlIJtnAOAc+ZSfsQR/3Gp3gS8M2jy2Zj2C0lKR853Rt5lP0xkr/wBtTPGUXU8L3jYBMW2UZ9NrAn+2a17wLOU1a7txnDw7vplW4/8Aca7UtfSv/qzlfxzr7o6BSqZ+9M1xHUVpSlAKUpQClKUB4l/lt9qiCpcnyN9qiDtWkDk6nlClVpVzmKUqtKAUpSoApSlCS7B85+1SKjwfOftUis5cnbg+gUpSqmwpSlAKUpQClKUApSlAKUpQClKUApSlAYfxNZfH+H7yIAmRU6seBk708y/3FYnwLeJLY3Vsp+SXrIP8sg3f67q21hkdq4EPEOrab4nv10i/ht7K0uJbUNJFuaRFfswPGF5APsCee1WeaEMTUyqxynkTid+HaqEZ71q3gjxU3iWxuUuECXtm4jn2qQrBhuRhn3XGfr24xW1VSMlJWi7TTpli5s7a7QJcwRTKDnbIgYZ/erixqiBFUKoGAAMAV7pSiCgGKrSlSBSlKAUpSgFeGiRm3FVJ98V7pQEdrK2dER7eFkThVMYIX7e1XUijjVVRFVV7BRgCvdKAttBE67WiQjGMFQeKRW8UMXSiiSOP0VFAH9KuUoCHJp8fe3ZrZwRzEcA/dex/pWv+LrbUZNHDrAl0beQSkw8MUAIfyn/KT2POK2yqEcVaMnGSkiJLUqZz7w14ms9MjlS4Z/hJmEiSpGx2sQAcjGcHg5x7178SeKI9VtTp+mPMsMhHWuNhTcvqigjJz2Jx27cmsjqfgeG4Yvp1z8If/KdOpEPfAyCv2Bx9Ksaf4D2Pu1K+E64x0rdDEp+5JLEfQEV2a+ncvUd34OZxy1oXHkj+C9MN3ftq7Z6EG6KDBBWRiMM4+3yj7tW+1bhhjghSKJFSNFCqijAUAYAA9quVy5cjyScmbY8axx0oVblmjgiaSV1SNAWZmOAB7k+lWdQv7bTLGa8u5OnBCu52wTgfYck/QVzDxF4guNalkDs0WnofJb9i3sX/AFHPZew+pq+DBLM6XHkjLlWNb8mR8Y+OIbnRdSs9Lg68b2sga5kJVB5T8o7t9+B961ZbqSP4RkllVplK5hZwzZXOPLz6dqzr+DJ5fD+pX2qM8AW0lKW6sN5Ow4LMO32H7n0r14LiI8RWQ3fJA5x2/KB/vXo43hx4p+nvXN9zjl6k5x17WYyOXUYvN09UVe5LR3AH9cVPsPF2oW0xC3jzEd4pW34+4PmH9a6r6VjtU0PTtYVRfWkcxT5HIw6H3VhyP2rk91jltPGv0Oh4JreMmYvRfF9nqH8K4KW8xbC+fKP9icY+x/bNbKDmuaa54QutJElxZu93p4T+JGw3Sp7+mHXHpjP3qb4a8XGOSCz1B3eKUqkMx820nsGP6TwAT69zzVcnTxcfUwu1+6LQytPTk5N/pVAc1WuQ3FKUoDxJ8jfaooqVJ8jfaotXgcnUcoUpSrnMKUpQDFMVWlCxTFMVWlAXIPn/AGqRUeD5z9qkVnLk7MH0ClKVU2FKUoBSlKAUpSgFKUoBSlKAUpSgFKUoARmuX+Jfw1v5tRu7/QL2GFbiQ3D2025R1OSdpGRhiT3HGTzg4rqFKrKEZqpFoycXaOdfhntsVu7KZI1upsSu23a25fK0be5TgZ9eSa6IO1c88UQy6D4hTVLWV1SduuI1/WnLr9nTv9Qa3+CZJ4I5ozlJFDKfcEZFazhGMU48MyjNybUuS7SlKoXFKVQkDuaArSqZHvTI96ArSqA5qtAKUpQClKUApSlAKUpQClKUAryxABJ7AV6rVfG2qPa6cljA+2W7yrt7RD5sfU5C/uT6VaEHOSiu5WclGLkzVPE2vHV78skrJYW5/hDsHI7yEf2H059az/hDwuIFj1TUI83DKDBDIn8kfqOfzn+w496xfhHSDqWq/FzKDa2bAgE/NKACo+y8H74rpAGBXb1OVY4+hj4XJzYMet+rPnsYbxWxTwtqOBkvCUA99xA/3rUPBK7/ABOx4wlrIcfdkArZfG83T0FY8Z6s8akZxwDuP/trDeALfdqOo3JAOyOOEEehJZiP/bUYvj0k35dDJv1EV4Rvo7VWlK4TrKMMiuceLPD0emTm9tUkNpcuRLGPkhY+o9lY/wBGP1rpFRNSso9R064tJcbJoyh+mex/Y81rhyvFNSRnkgpxowXgrWfj9L+Enkd7u0AUmRsvIh+Vz7nuD9Qa2jOa5NoF4+ieIYvj5V6iO1pcsi8Ek7c/Qbgp+ma6wKv1WNQyfHh7orgm5Q35RWlKVzmx4k+RvtUWpcnyH7VFrSBy9RyimKYqtKsc5TFKrSgFKrShJSlVpQHuH+Z+1SKsQ/P+1X6zlydmH6RSlKqailKUApSlAKUpQClKUApSlAKUpQClKUApSlAYHxZpi6loMw2sZrc/Ew7e5dOQP3GR+9QPANyH0SS06zSfDTEIWPIjfzqPsMkD6CtrYAjBGQa5x4DvBa+IbzTWPmKSp9P4EpXP9HFbQ+WKUfG5lLaafk6TSo4vrUvsFzDu/T1Bn/WrxYAE+3vWJqHdY0LMwVQMkk9hWreLr+9j0svYvLH/AMvLLvQYYELx659fas0oOpPvcH4RTlVz/NIPc/5eOB696n7BjFAajf6lLDo83/OSCdb2ZBtILYG4qpyc44Hbntir8UstzYLFJcSIbi66MrxuQygRk+Un5ew/r9a2fYPamwZz60Bi9Hvpry81aOU5S2uxFEduPL00bv68seay1UAAzgd6rQClKUApSlAKUpQClKUApSlAUNcm8QX/AMbrd5cK7SKH6UKDkYU7QB/1Nn+tdG8Ram2jeHdQ1FF3vb27yIv6mA8o/riudeG7H4zxDp0MynCN13we5QZGf+4iu7oqhqyvsjl6m5aYLuzo+iaXHpGlQWceSUGXb1ZzyxP75rJVQDArxLIkMbSSMFRAWZj6AdzXE227Z0pUqRoPjm5e41y0tFciOCEsyg8F3OB/RVP/AN1Z3wRZ/DeH1nwQ95I1wQR6Hhf/AEqP61ormbxHrmXJU6hOqgA/LGR2H2QE/eutwQpbwRxRLtjjUKq+wAwK7eo/p4YYv1Zy4VrySyfoXKUpXCdYqh7VWhoDk/i+FbXxXeR7QFuI47njvyNjf3TP710/T7j4qwt5856kSv8A1FaN+INuF1LT7gbQ8kTxkn2VlI/9xra/C8nV8Nae+MfwAMfbj/auzN8sGOX5RzYtssomXpSlcZ0nmT5D9qi1Kk+Q1Gq8Dlz8opSq0q5gUpVaUApVaVBNFKVWlBR7h+f9qv1Zi+f9qvVSXJ14fpFKUqpqKUpQClKUApSlAKUpQClKUApSlAKUpQClKUBA1bVINIsWuZz67Y0HeRz2UfU1xm1htda8TzvNNDGjrczz3RbMEAypdQufOewJJxkftW9a+bjXfFcOkwnbDAQrtn9QDSEfUIQo+rVzG4hb4y9GnsIUDzrDGpVFLPKTGCTgAAhTycZIJ7V3dNj+Lrmr/Q5ssra8WXNYv9MtbiSCznRoIX2s81qGLnHoigbB/wBRyfpXqz8UazDObC3vxFCf4otAyzrOODhSc7OOTGTz9ua1wXUaaYsNw00nTBWfp3Hm355BPOfMT27+bHBwINrexQaYZ0k2Pbs0saTrtY4JwATjPlwp753DPIGeOPXttRnG1f6nVLoko3B70dx8LfiGl7cJa6m0ChyI47hFKDeTgI6H5CfQ9vtxXQgc1xBLNNQ0C5u4lUPamOWQk4JgkzuGfXa2GHtyB3rq/hbU21fw9aXcmertMcufV0JVj+5Gf3ro6nFGLuJz4ZuSpmZpShrlNxSoN7rGnacCby9ggI/K8gDH7Dua06//ABU0n4d20mGe9kUgMZI3gjUe+5hljwfKoJ+w5qVFvghySN/pXHx+LGrTI0Uen2iyDcertlIIHoEZVBOePm5PA5qL/wDELxSZRM13ZBWG7pxxR7FGN2BucO/HqP2rSOGb4RR5YLudqpWi6Z+Jum3M0FveWl5ayyEKZTHuhyTgHdnOD37cAgmt5BrOUXHZl1JPgrSlKgkUpSgFKUoDXPHuR4I1ZwpYRQdVgB+VWDH+wNat4RuI08SRuzACVXVMnvuAI/8AbXSJoo54XilRXjdSrIwyGB7giuQ6lp82iaj8G4ZTE4e3kHl3oD5WU/qUYB9iPY13dHU4zxXTfBy9RcZRyeDsBYBc1pPjPXldTpFpMpdji6287V4Ij+hbPP0+9YBvF/iCWHoy3cCJ2MsUGyQj7kkD74/pXrQfD1xrjh8sllvzLM+SZc8kIe7E+r+n1Pa0Ol9F68/C7eSJZ/U+GPlmY8DaSJ5n1qTdtUNDb+zZxvf68jaPs3vW+jtVuGCO3hSKJFSNFCqqjAAHYCrlceXI8k3NnRjgoRUUKUpWZcUNKoTQGjfiHjfpgOcnq4/9FZzwac+FLEnPKsef+tq1r8QrhX1TT7cZ3RwvIfszKB/7TWxeFdQsG0HT7eK8t3l6IyiyqWz3PANdmT/aw/LOeH+tL9DYaVQHNVrjOg8yfIftUapL/IftUerxObPyilKrSrGFFKVWlBQpVaULFKVWlAe4vn/ar1WYvn/ar1Zy5OrF9IpSlQaClKUApSlAKUpQClKUApSlAKUpQClKUAqhqtUNAad4clE2q6reryf4j/bLnH9kFcV19iGjUrujKllV+I5Jemhw5+xP9T9x2PwIpa41dH5B6YIz9ZM/71zy70+O1uZrPVLWN4lkWGRZ/kDocKSPUMu3n04967PSeTXCLp0jnU1Bxm1aNJkK21/CYLSJumjK0xU+TO3ac7WwAO3fG8HjNeb7VYJrKFLe4jub1ZxLEg2knGc+bg5y2AMew7KDWSntJ9NkeD4Qxq0uUMcTOjAnPlYDJwDjOQR7jGK8wWq2TtqF3bJbp1BLBbSEKzuq8M2ANoB3Htkcfv5eLBJzqapLlnoZMsVH4u7Mi0+pW96IdNDno2XRuVK5BibG/P28pz6Ngetdn/D0H/hxm/K11MV57+bn++a5jYSx/wDDFvaJHbyajd3TzzXEIG6aLeeipI/UcEL+lRXaNB0tdG0W1sFIJiTDkfmc8sf3JNejlnqg5P8A5Pb8I4MappeEZKo97eQWFnLd3UqxQQqXkdjwoFSDXFPxQ1N7rX5bJbuNUto1KxSk7GIUluOQfMVzxnA47GsIQc3SNZS0qzT9Ru7i4u5HDKs0rgSqd0bNIzNhGdRu25OckjzNjkKKtLqcskbSJC8vUIlVyzlmYr0wNwUbmyMHbhvL9zXm2hjknuY2uZFkty20GQHcGTPDAcnEm8M3JIOcbavwXbC6topR0IpggRXbYIWU4VgQoIHJwAuO/wB67kqRySq6Kwl0djEN3xBDoyr5jhVAQFy5U4bcAMjsRwTi5EiXjrHGGRI9vlgjYKAudrAEjcSCQccYwcntUaOzunilSKRFZLdDvkQq0bHdgHHAIz3wPTseKvySQLczz7Y3yWLASMsbDAKkYYbVywI+hIPbi+NtbFJJXsRxHHDMYLYBRyZuoQrAYBwoJYheMg5ABB7VtuleOPENnLbxpeSTWyHpxxzRqwdVXIXON24gEfMSD3zzWrqd07xvPEq9LbF1AQVXkq27dypJOfYkDtUeA5IAMshcI5MVu25cYPPHOeQDnIPc0lBSXyRMZNPY+mrC+t9Rsobu1lWWCdBJG6nIYEZFSa41+HuvXumX9vp0nRayndVaOOQkKz9pEB+U7iAyDjkMMciuyDtzXnzg4OmdsZKStFaUpVCwpSlAKjXlha6hbmC7t45oj+V1z/T2qTSgMDZ+DdAsZhLDp6Fx2Msjy4+wckVnFRVAAAAAwAPSvVKltvkhJLgUpSoJFKoTitQ8VeLDYdTTtPZTe7P4k2QVts9iR6t67fTgnjvaEJTlpiVlJRVsyuteJ9N0Q9OeQyXBXcLeLBfHufRR9SRWiT+K/EGuztaWgeJhxJb2CF2UHsHkPy/fy1J8P+FbjXWXUL2WRLKRi5cyHrXPoCW7qv17kdsCt+tNPsNIszFaW8NtAg3EIoUcDuff7mt7x4tktT/YyqeTl0jib2Mun6jqAukaK5G1G6kvUYkJuGWyecuPU1k5/AGvWcCmTTLG5iRB/wDLS7pAQP0soOePQ5qVpoi8Q+MY5GUvBdXD3JVh3RfMuf2VP611zgiurP1M8WmKrjdGOPDGeps5V4R8W3dhdR2N5cPPp4yuZsmWAj6nzEA5BDcj34xXVQc1zDxxpSWHiGO+i4S9jy8YGAJFIBb7sGAP/TW/6DP8ToVjLkndCvJ9cDH+1c/Uxi4xywVWa4W03CTujIP8pqPUh/kNWK54jNyilKrSrGJSlVpQClVxTFQTRSlVxTFBR6i+b9qvVai+b9qu1SXJ04vpFKUqDQUpSgFKUoBSlKAUpSgFKUoBSlKAUpSgFUNVpQGleDx0Nc1e2IAPfj6SyD/cU8ZeEW1jdeWiCSV4+lPbtjEyc9s/mAJ+444wDVNGHw/j7UomOS/V/YEo4H/qNbrj610TnKGRTj4X8GEIqcHFnE44tM0r/lL6zuopFG0xC7aBuPZW4x9Rj968SRaVrF7FFo/h63aeMYEhma7mz38wOU9+XJx7V2qW1gnAWaGOQD0dQ3+tVitoYBiGJIx7IoA/tSWaElvH99v7ErHJcM0vwh4LfTZhqGpKPiASYodwcoT3dm9Xx7cD0reAMVUClYzm5u5GkYqKpFi8uFtLSW4kzsiRnbHfAGT/AKV8763rjalqmqahBBbMJJmkeLcZI8BAFy2B+lzjIB82N2a7z4msrjUfDt9aWhAnliIUN2bkHafuAR+9fPFza3NtqLW14k9wQ7xlJlberBd21hkNyCeFOCAMZxW3T7Nszzbqi1CkSh7iIykSSmVX3GRJmIHmZN3fvkABlwPKRVyCWSQwiJCbiQNGoUtGjMSFbzcOGPGT3UEnn0vr8QESYxrNJt6gZ/IrpkrgjLbju78gjg+9WJ4BEtwrXOdiBY22qxYBBhsZyWOSRj0GPWuzejmtN2yggMpSeBZXXYwJAZU29mZQGIXzYBxt+wPfzdsegnxPWeV1Jjhkd162FXjk8k8tx3ORnOauTy9KXzIzPFI7ExjqMQSu04BG8cEZPI5zggUaOeVTFZyPFKVyjoSqIx6mAAScPjH1GRk1CVEXbR4uTJHMhuI1ikaaTpxyYjLghU8pAxyMnHfcRn63AzhQsMRZIpJJviJuSzEAPwCSOFySeD7YFepYNlr0mt7Yh1z0YZ45GQEk/J5cHadpHOf+0VGjMjGKLpXEuJAxbarqp2bctjI3dzjLEZzxUJ7lqJujXX+HanbXcCrK0JhcESs5lKkMRzwV4XGAMftivonStTtdX02C/spRJbzruRh/ofYjsR6GvmqWN4WlYTxsoLyK0RVwNoDKC2PPjJBP0HfFbr+Fut29l4lbS1kkSC4jKhH/ACuMbN3PzEB8EAZyPcVjnhas1wy3o7bSgqhIAya4zpK0rysiPnawOPY1RJo5M7HVsEg7TnBHBFAe6VbjnimGY5EcYz5WB4q5QClKUApSvLNgZJwKA17xXr50izENtIv+ITjEQxuKDPLkeoHYe5IFap4T8Orq8wvLlHNhFJuXcc/EyA8591B7+5+g5hNO/i/xFvhZ0jvH6cT9mjgUdx7cBm+7CuqWlrFZ2sVvboI4YlCIg7AD0rsm/QxqK+p8/g54/wBSdvhF4DArW/G2qR2GgSW+4ia9Jt4wBnuPMfphc/visrrGrW2i6dLeXRbYmAEQZZ2PZVHqTXI73WdU8R6k91PsKO3SsbVDwoJA7+pZgOfYccVn02H1J2+FyWzZFGNd2WdN1690fVrmeyt7ZtsQhEsxJEZJ3P5RjPGz1Aq7Lr3iTX1/gahqNxGpP/7dGUX7ZjHP9a3nS/Bmi6Hpyz63JBeXC5aa5uyFi3Mc8KfKBntnmr154+8O6dCRBO86qMKtpCzLnsBkDHJwBXTLqYTm5Qx2/uYxwyUUnKkcsJvINRkS/k1PFtEN3x80j7dxzwHPBwvp7it78GeL3jtrTTr5UEYjUJMBggnsGHqOe4/ceta0ssOseI0OsXlvbJdTGaffINoVcfwwTjg4VM8ZANX/ABVaWmma7dR6YqLA8CTosRyqu+4EL7A4UgD34rfKoTSwyVOr24TKQbi3NPY7CxyhqzVbZZEsYlmbdKsahz7tjn+9UryYm+XlClVxTFWMqKUquKUFDFMVWlCxTFMVWlAeo/m/artW4/m/arlUfJ0Y+BSlKguKUpQClKUApSlAKUpQClKUApSlAKUpQCqE4qtYXxX8f/wpqv8Ahm43vwz9IL8xOOdv+bGcfXFQwab/AI7pcX4syQtqFushk6ZQv+YwgY9s5AGK6WORXzTNJA+m7VeJkKlelEo3bu4DLj5zk49cL2yK+idHW4TRbFLwk3K28YlLd9+0bs/vms4dRLLyqrYvLEsfD5J1KUrUoKUpQFCMiuFeN9NaPxvfJIsrmTE8ZiQOzqw5T5gR2xxngDtiu7Vzr8U9MllsLa/t4FYxbo5pDnhSMruA/LnPPoSB2JrXDKp7meWNx2OSLHJC7NCjyCZemzyqytuEi8qFLcZTbkEcg8kg1J/5icKRNJHDLtZBFbJIAx5LEkqNvPyjI7njtVi7ScW0bxYKdJeXTOQobCEcBc5I4yAWyMZJBQmDGJUuIw7jqvNmNotoXcWAzjLYB5Iwc5AxXbT4s5PuW0kihaO6lkjj6ZUrJLIZEk+ZSMsPKcNwD6rzjIq/vtpZ0lu1ga0kRndyQVaMuchSG2k5yeAD2HOKok+HV3YMElaOXfIeovuABhRgAHgdgO4q0JFa3iRQNxLNiJwhLFF3AvgqoyMLjuQeQKm6VEUVMAhuBNcK8SAFlf4uRRuGcbg23GcHn5fLjnBzULFdHqsziHJuAoRWiUkgdTuByOCvAyAee1XbhRJbh2aUI20iZI3ckg+pbygEHjAAJLZ5q0VjlEbSAh1c4mEzhVRiFydu3jk4z9j25fgJ2e0Y3KmcuWL4aNo23jY26MYGFTgucYBGe+M5q3YTR20un3FvcxR3kEglQBdquCyOigEBtvlJHGPNjIzmrdxnMZZnWaUqSeiHZRsI2NnjOFLMex3fSqytPE08VvGkapGenIHZY5Nx5AT1dl8oK7c7+3rUSSfJaN9j6Q0HVo9a0W3v0G3qL51/S44YfscipNwVura4ijfDYaMkdwcf681pXgLxJBd+HhpceI761bopGe7KeQ/1wD5vqOe9bzawCCBY9xYgcse7H1J+5rzpKnR2xdqzWbGHUYdRuj8NJbCXcikDeJFWMBGLdkbPGPpTSLJ7ePbsvVuJrcpMWg2gEIMef1wdx4zkuTW14HtTA9hUEmpaRpmq22upMUQWnw1uro7kbCqOMIAOSCec/q+grbhSlAKUpQCsV4jmMHhrU5VOGW1kwfrtIH+tZWoGs2R1HRr2yUgNPA8ak9gSDg/1xUrlEPg0nwNzrLx4BVbdiOOQQyr/AKV0TOBXGNL1W60q9W/htulcoDFPbzAggnuj45HOCP29DWc1Hx1qdzZukEUFgCuGmWQyMP8ApJAAP1Oa9HqekyZMmuCtM5MWeEI6ZckHx5qUmq+IZNNWVvhbIBH2cbXZctz+ohgv0GT3NTfCenRW1tN4jvoiLWziL23A82FOXA9seVfufpWlXhubp5Yd0lvgrI0kytvmDchsHko3YtnJwQK3bUvHFhqWg3WkHSNRgklgMKmONDCpxwQ24eUYHoOPSr5IShijixq0+WisGpTc5v8ACMBI+reNNXaSZoI2iQyMk0n8Gziz3x6njv3JzyAKx3wAuNRVrV7i7RGAtQ6gM7N5d+0DjOcAHOByfpCnuXsYZXvZlVJNoa1hOVkOcqCTgtgkkZwB96jSXiSyyNPqESlRmNLYM7R8c9jyxz3xXTHHofx/Rf8ArMnLUtzetX8GWeiaN8bd6lImpzgAxqgeORwOEUYDBR759zWq6PPBZ61ao6xypFdJPebewJIIVQPbGcey+5rz8NdnSI72ydRan+bMJRNNBzwZEOemD7nOPp3qb1j4g1C26VrFbM8cVhGkQIV8MSZFzzg7iec8KTk1lBPS9UtXNvwWlVqlX28ndPyGrWKuAYQgdq8V5ETry8opimKrSrGRTFKrSgFKrSoLUUpVaUFHqP5quVbT5quVVm0OBSlKguKUpQClKUApSlAKUpQClKUApUa+v7XTbOW7vJ44LeJdzySNhVFcx1D8Y3SGWaw0F5IIsmR5pwHQe5jA78g4B4B5qrnGPLJSb4Or5pXGovxd1hdk13YactsRl2jZ22D9Wd3mUZ5IHbn0rdtP8eWk13Ha6hA1lJJjZIxJjck4xkgMOfcY571MHrVxIl8XTNvqzczx21vJPKcRxqXY+wAyaug8Vqfj/VUs9BNn1GWW8O3y9+mvL/28v/dV4Rc5KKKylpVmI8BWUGo6rqOtzWUYmZspIYwCWkYyE/cAoK6GO1YTwrYvYeHrVJU2TSqZpQRghmOcfsMD9qy1zcw2lvJcXEqRQxqWeR2wFA9SanJTm6EL0qz1NPFbxPLM6pGg3M7HAUe5NaPqH4paNEZY9NV7+QKOm8ZAjkJ7YPcjvyBzjAzWo+PPGH+MXotrJ5BY25OGAI6zY5IBxnGRtwc98DJ40WO8aN4bgTJNslVmZYyxyOVGeAEXaMg4LEDHuNIYr3kZyyb0jpP/AMVtXlhD2+j20qsTtkhMsoYDucKuQAeCSffjivEf4pazJJ0msbPqAZKQRySyEjjAUsq4yRg7snIwtaDFDH0lt7l3kt8KFLruGWHzDAwO474PAAyDknh6sltFM0C5dY2uMsQGHCkqTs4KgHBz5fTk1ssUEt0Z+pJnY9J/EvSZtOSbUZRFN1ejuijdopD3BRvXj0ySCCOcVttjqVnqlt8RZTpNEGKlkPysO4I7gj2NfNF0YVe3eGJUQRmW4WWNd68k7Xx5g2CrEDuO+C3MrT9UvLCTrW8ksLIvmntSoK5HfvzwAQuGBBGccYylhV7GiyPudZ8Wfh1balKuoaRDBbXwbc4A2Bu/mXjAcZPpg+vYGuXXWg/Da1NYXltJaMsoiGFACmQkgApJlQSxPrkdj3FdG8F+P5Li6GleILyNrhn6cF0Y9izNwNuQAuTnIx35H33XVPDuj62p/wAR063uTjbudPNj2yOcVEcrx7S4Dgpbo+bIkglaJ1YRkBJGdJG3ljnC7Q2GbPbkY2nOPXIWcyyy70Mcu7LtKqbmePA8wU5C4ZSDkkDkg9q2fxL+H+q6BaXF5byC7skUhigJkC4x5wew4Ukoc98jHbVr50W+kMMrWyBAM7cNGF3Fcgjtu8vGCDkHjGevG1NWjCcXHZlZpiiJscxCKJXd4o1V42fscnzYJI5bI9MHg1bkhJgeGKcvdRuzEOVwHTJIYqx2sQjdhz+Yeo870jSMN0kD7Y0jKv1HYybiSQMZ24Tlvy8ZzV5JZ1jt5XRWaZ3k75TLgMQRkflO3ORjjgYxV1TZRqixcJHOiMVtxEiCTcMHYXQbS6AnaDt7fUkHdhT5wUuZ1iEIZbcLCokDbQUxIufm2Bc4JB8oBBzipMkPTRGCrFK8OVMUjlZF3AYYtu8wwrAj9JBHrXhZI3tURYNhty3Wi4kO1UGxM4OQwHBGASD2yDUMm6Mv4S1G103XLK7nKNJaupaSElyAxKSccHGTjt9O4Ge/2d1De2kNzbSCSGVA8br2ZT2NfNkTbJboiIyzRuyDBjLucYHJ5XuM45POc8V1n8NvE0dzpVrod2jRXttDhGdgeuo7k85Dg5yD9/fHL1EL+SN8MknpOg0pmlcp0ClKZHvQClU3D3quaAUpSgMJq3hTSNauVuby1/5hV2iaKRo3x7EqRkferdh4N0PTrlLiGy3zp8sk8jSlftuJxWfpVtcqq9iulXdGG1zwzp3iARm8jYSxZ6c0TbXUHuM+o+hyKw8f4daWjZa8v3X1BkVcj2yFB/pW40qY5ZxVRYcIt20a7deDtIl8PXOiwwfDW9xjc8Zy+4EMrFjkkggHmuFrNHJB8ZOZoS3E72zF4yVyOcAkY/b05rsv4i+IhougCCG4aG8vZBDHIhG6JMjfJz6AcZ92FcOhudzXM1jMtvchglxbzMqESKMcbvKwIH0I9/SvQ6FyVylwzm6hJ7IkC704CKVZb2/diY48EncfUHgAjj1yOK6T+G2nvNqtxf3SKzwRhE2jyRO3cA+rY7n2I4Ga0jQdI1zX7lIbVLa3Lja8ltGD0/cs/KgD0AySeOK73pmm2ulWUdraRLHEn6RjcfVj7k+pqes6hadEe5TBherU+xLPymrVXm7GrVeZE6cnJSlVpVjOilKrSgorimKUoSMUxSlAek+avdeE717qrNYcClKVBcUpSgFKUoBSlKAUpSgFUNVqhoDkn4m6vHqEVxpaSmSUYNtbogbDxtlpW+g2soz6g4ya5093dak1zLaqY2igCzCcHJQnAAw2G5Bwc47+vNbB4wh+F8Rz3M6SNDJK437AV3KSNhIw3u3f1yOQc6pa6nNJOktvaG7jOVEs8hQiRR2jw3cjAyeCa4+oty44OrAko8l6302aOBLNopOh0diGNGYyEHD5DDjAbtjgEH0xXXPC+vXviTTrqK6gtrnUtIkjlhcRYyjLwMc7XGGB9+OK5LE93qN/K0FpDCke9VScnOc5Y7gCx7YwcjKnnBNdo/DC3tB4ckvoWY3U0nTuQyBem0YxsAHGBknPruzxmowOSmM6Wkt6d441I+JYNO1CzjFpLI1t14YJAFuBjCZbvxuyQMDiosb/APGvjXqIm/TLMqSxOMqpJX77pBn/AKU+ta5rIl0bxLfwWNzcPNLLKqLA4dIo5CSY1XaWDknsOPqO1b9+HcFpH4Xjkgk6lw7YuiRgrKoAKfTb2xXqJ6IuXdnn3rlXg28dq59+KOsXWnWdhawu0cVw5kkkWPef4bxkAD1HJYj1CV0GuSfivdSya1YQBg0Ntbu5gXO6V5DjHHIAVD258/71ni+tF8jqLOcSw9e/n6TRyKGBkeRCwZCxYEkcEnGQflG3JxmqPcTGCO8kYSzQ7lZ2jBEbDLKp28jOwgjkEg4IxivN11VaKJDHEoyFG4PGGAwYxuHBzsBAB38YIFWmdrsS27QzYO8MQgVsbwuVJ754HLAd+OSa7tkcyJJVY7RVaKXdDGtvGQjqTvB8pB/K+CxGeQSDgmo8elzWVsLiK3hE8iyKhtGxtfZISgAAz8h5Ug5UjkGr1wqMGlMYIkRP4sYRCAuQdwHGO2SBjzAgEEGr9tEsUcdz/wA1LGqowDychVO3GwYJ+TdkFTjAB7A1lFsJ0i1YJ1EGIldUcSRyxfKwX/xVGCQ6lsHurFm968qyRxRx2Ek3SUAo6y+VdmRwOArAueTyFH1q67SGZ5Z4ZnZB5wV6nUUEgquQeGA4+X82MZNRtgg04XJuTcXMJLRFYsuxKjGM7hyvlOe+7sNtRySjwsMkFvMVJAu4nkSLLMCvylJCMgnf5gvcccjtW1ab4+13QEtrT4uP4NN5XqxLIpQdwp3Aja2RycYxg54rWb63tTMhSGBAuXMqltrDnOCzFcfNnP5SME9hcezE02z4p4eo4ikkLl1lQ5wxbBBxnGRtYcjB71DinyTbW53TQvGula/a21rdukN5dBojA6EJI4BDKhPB7E474rnvjTQk0HXVjtGuFtJoxJG2QxjxhSAe5A2oDk5w/wBK0WKaW1l3o7QyCTe7KpjY+uCcHdg+bdyRg4OQRXSfC/jSx1yCHTfFgiu1aVzFcXEYKxMoHDNtXghuG2j1B9zSKeN6ol/rVM53NaMoaF5pIdykNEkZ8zEZBIYgZGwNgHOVJxR2u4GeUTPFdRgmSWVTswe4AUDDFzlufQckd+i+P/AtraWQ1nRTFbwLtDQoisFYsNrx5B98bQQORj686jMA2SiB4tjF2iRmRU3D5OGGRljtXg8kE4roxtTVoxmnF0xEMm7e4DfCRl/iH4CAOYyNp92POBxgk1fuZIZ7eS1hmiLIVQs7KEC7lC+pxjaF25/MvAOarlkYF4gtxCGDO5IMY2gZI9DuI8vmGGP5TxS4uhbkRtbzRzqdksWN8SAkAr5jkE8ggHBPY5WrpJclXuXQ0iXfXikdOpuaSKSNW3qSHIVskbQSWXOO578ir+nzmOWKS1u5VFpJmJ42UtC3CKSOccqAR2I9+Kg7IwYhHbyvvBO+OOM43Jjbu4JYbiPckc/WQbjpx4N1G3R34LMI8qNy7sAD0ySmO4Az3qm1UyVfJ2bwn46g1voWV2vS1FlI8oykhA3ceqnbzhgPpmpt94wtorp7HToJtSvlJUxW65VSODlu3B74ziuEyakIbyNbPqr0shwjsDLtUgKZGZscO20cZ3HOAOew+DfE/hdrSKxsQtg5QFVndMzEdyHBIY889j9K45wp2uDpjNvkvO3j29ibpxaZYyEeUvlwP9Sf7VEHh/8AES5YG58YWlsM/LaWIxj7sK34EVWsWzRI57P4W8fBd1t45y4HCy2abSfc4FRmtfxWsITi+0rUXA4wqrk/UFV/1rpdKJ0KOXSeOfG2iEvrvheM2ynzTQFgAvuSCyj17kdqmWn4x+HpiFuYL63bO0kRiZRxn8hJA+4romBWH1PwnoOsHN/pNpM+ciQxhXB9wwwf71NoUyxpvjjwxq0nSstdsJZf/L6oVv8A7Tg1nUlSQbkdWHupzXONR/BvSZ5N1hezWibdoikjWdF59C3m/vWJf8HbqJn6F5p7jO5A8Lx47fpJ9v71ZKL7lW5LsdZuby2s4mlubiKGNRktI4UD+taRrH4s+HbKJk06Z9UuirbEtlPTJHvIcDH2zWoP+DWruwJu9JVgc5KSN659qy8P4PO6p8VrzqwHPw1qq45zwWJx3P8AU1KUE92Lm1sjRNZuZ/EF3dajqbrPPcqYiFJEQhAB2J68Z3epOVbkZrM+GfA2r+ILm2uruDZZxsuy6u7VFlaMDIKcnce2CRgfXtXTtE8A6BoqxsLT4u4Qf/MXf8Rv2B8q/sBW0gYrWXUbaYKkUji7yIOk6VbaNp8VlaKyxJk5ZtxYk5JJ9SSan0pXMbFG7GrVXW7GrdSjKYxTFKVYoMUpSgK0pSoLUKUpQUVXvXuvC9691DNI8ClKVBYUpSgFKUoBSlKAUpSgFUNN30NVzQGgeLdLudNupdZtpHjgZlkeSIEvBION+OcqRgEY45zwTjliabcaZDDaK86mU9MNA4ENySTzwMD0+cj83JyMfSDDdWtal4J0u+kMsJlsnOdwtyAjk/qQgg/2q01DNBQydu5WLljk5QOUT+CNaTZO8dhJHM+8y/GRho0JHlYlsbgBjKkj0Hoa2XTfE0Hhnw0bPT5Uvr6V3ee6VT0I5DhcLkBpMYAAA59TzWXf8N4w5c6lAqf/AMJAf67sf2qHqXhdIRcaRpW27vprNpnvLx8yKhyoSAABQTg+2ARyamGDp8ctSbbE82aap7Gs6bZzXesXqvqkUGryStPJbSybUuEbkeZThWI7jj29K6p4Su7G50ySKyszZ/DTGKaAsG2yYBPmBOcgg5rT7ezbVvD8SJ4StHhICFrR1hkjZTjtngjHbkc1u/hbTp9L8PWlrdJElwqZkESgDJ98dzjGTU5JN8lYJLgzNch/Feyc65ZzQpG0skHUTqHhZImyv7EMQfbCn3rr1ab+JWmQ3vhC6uWhaSezXrRbDhv0sM+gIJ/oPaoxy0yTJmrjRw+GSVJGmgMltBOFkcqGB5Y9gAfPsO3PByCTkZzcaG4lsJ5DLEEkAjkRSZFdgu1cLkZIG0jgkEE5AwKvzBirxzFVfs2Rg5II4yPKSRju3ONuO9QoJTI8x+GSAsCcNsMB5xlgMsQRktk9gQDmvQ7o5OxcGEnWKRV6uV3iKQAysMI42E+iIQEYH17mrjagy3SuwkDPGD1uplYmCjAYKBkEBCgUqcHae1eFXKtKBEq5jeMhiFfpsWBBbuu5cAnBCgjOea8ri3wkbtOkaMciTAB3ebO9AN4DjDMNuMHBIqJJ0ibs8QxXwtviYPgwVDM5gUpE6naDjBBDgYHYZAxg7ebs0UMPVnn53MI1lkeNdi88AqCo2sVOADnBPBNeGkS6WKR5MGNlDCQo7tjO4Y3EElcNjJGU4HbPiW4l0+UGQhYwQo6eVUsAFXgbWJIAPOMA8jDcZvYstysVrFLq4kM5SSeXfCsZVJk8/IOT5jjJ+mMYrym+5WOax6ahCWeNSgMZbDYG4ggdm7ntg84ryJpcwyR+YSqyzHhsqDgsylQSMYJC/XuOKmXNhHDdKkhbcY+JCGbOWyVyy8t7nYO+0YwKi6DIUsvXjW6t4yoJCCeMbsYHGSoLjk47LhRgdzV+BorqVZoXuo5wWLN1D1ogSCMnBIJySe/YAYHe2kE0Imiity7zlZUboZbGAduT2GVI5wRyCOxMhITIsNtnqdTeEYMSoPPBI83Yg7RwPKRkE1aC33DoyWjeK9R052sp5Rf6G5Ci3lbMZhJ2tGQQdpHptx6cYPG6S+F9I8X6B8f4VuZIruMlTDNcs6LwQyc7tuc9xlWA9RXNcutrcdUgKFPleNt4OQoKk4AJzjJyOP1DFSbS+dJgiRiCWOOQhJCwYKNu0HYecbGHc4LZwBzR47dwdE613Vlm7tJLa5lsriNkEU0scilSGDDORuz6KeWByR6kVHAYxPeC6jYyHE7TYYvg7RlhwThuSQOe/BzWT1nX7zVI7aO7jS5urcMqXPEUzp2IY8hgMcNnI5z3zWJa8nkvXMdsTMxb+DIq7ZPUFQrA8Dcd+/PJ59DZS2+fJFXwTGiLxTpPDujjUdUyHe2zcAgKtkEFmzkceUkHnFUhtpVM8cE877mcNLuKsXQDzkZ2nO5TnIxyM8g14aMNayyMdjoYukYznczZyAGz3XacY42571HijeZlG9YyX2st3GJDHtAbGAcZYttHbtwASas962KLbuX4JJNLj2xSzwyBwyfxid6Bd/mZDg+YgAHPzEcnmpkAuYoRixaBrhmLFxtSRSu8hlUkqFAdgrccn17xlboyGOFm3yJ1DIHyYy6qwOMcuSQoY5xtVtvc1S3bp9QxyFJl2yELKG3ZRgQPMDzkjJBDFs9hy0pIW2bJpvjPWdAvESPU7loGjLfBXoFxkYXBQgggDPyhiMZwTjFdD0T8UNEvw0F9K9ldxFEk6kTiMswyNpI4/wC7GP71xl5VZ4wskNycMXMfD7ADuzwuAWxkKOCoz3ybtkLgW8Qkfrb0ZYyuQMlAQNynuWKnPA4ycc1jPDGXBpHJJH0rFdQzOVjmjcr8wVgSP6Ver5t07VL3TbmPU4blbLpSAICVMSRjscJndnG0gEli2ccZG66N+KWpW6yHWLUXYBwFt4hBLHz+fc5TGCOdw7jvyBzywyXG5ssi7nXaVrGj+ONI1O23zzpYTjO63upU3Y/UCCQR9QeOxwa2GC5huYVmgkSWNuzxsGU/uKzaa5Lpp8F6lKZqCRSlKAUpSgFKUoCh7GvFez2rxUoznyKUpUlaFKUoKFKrSgKUqtKAL3r3Xle9eqhmkeBSlKgsKUpQClKoTigK1Hu762sIGnu544IV7vIwAq7vU8Bxn1wa0nw0sXiPW73V70/EGHEdvDKAyW4bJygPYlQuT35PpxU1tZF70Z+y8V6LqE4htr0F2+UOjJu+xYAE/TvWXLeUknAFYTVvC9jqMRMMcdtODnqJEMP9HXsw/v7GtWm1zVvDthc6fdW084WGVYj8zphTtKn/AMRO3+YevarRhq45KuTi9yulaJZ+PDd6zqhuGXqbLMLMydFeGBGD35A/r716ufEmqaBZ3WlXzO+oZVLO42hgwbgE/wBDgn14PPfPeA1i/wCErSWIqUmLyKV7EFiB/YCsD42im1bxRpul2yDqJE0gYHuxydrf5cJkezFT6VZJObXYjfTZNuvDN5YafFqkF7dyaxCgad/iHZZOPNhWO0eh7cgY9as3euya/qWkaXZ6hLafEpvuRbMA4IyWXdyVwF9P1Cs34Y106paNb3Xk1C3O2aN8BjjjcR6c8HHqD6YrUPDt7a2nj25DQQdKWR4IJVAXYMnb3+YnG047DZUxVp2t0G6a+5d1y26Wt2Ola/ePdaRuaYK5YscYALEckA9x9Se2QK6npU/hTVLDVre4MmnRzhSGPyLIcFf3zwe2SM47nL3Gnx6x49uFuIw9tBZCPkZwx549iN3evD6FrfwVz4fUo+nzjat68nmgXjhU9Tx24APOccUclSK1uetAvbf/AIxvYbGVXtr63F6Yx80bZ2ncv5STn7/tW61A0zR7HSYtlnawxZVVdkQBn2jA3Ed6n1k3bNUqFWriCO6t5YJkDxSIUdT2ZSMEf0q7SoJON+Ivw11a2uHuNLK3dokgkFt1NrlAPlGeM44zzkgHGe+hyo1uiFmDzqvEzkREhfkyyjIKgDgHPHb0r6fIzWK1Hw1pGqF3u9Pt3mYfzxGBIp9CHHII9D6V0Q6hr6tzJ4l2PnR5Y7yTIlmmFxz1clsogYZJONwG4luNvyjB3ZqxbC1MsVwltucEvHuk3eVWI2HJG45U5wduBx6CuzP+E+lgy7L24dZMZW4jRwMcjsFz9c5zge1aBf8A4e+J7b4iOLT7ibp7yt5HKpYg+wDAtjso25XPfA509ZPcz9Jo1yPVGxl2K7IjvcsNwBKsdy7mdckAlh2IHlHJqqrLAGs7iOKDe+Yo5N3TLZ3AMq8M4J/KQBk5wM1Mu9GvJJNq2t4FjPVlZrCYmPGcA+QEDBx+YADBOCuLQaZp7iNopntxIcO21mKgAqHKuGPfgcdsE8GrOSfcqovwWjEEkiikfejvmN9o43JsyQeD8rDIwDu44qUkjwoiRxGKdkD7O67QcgMu3sCQQSSfLzxioMYMco2Ax4wu6NC7SucMFfAyHPHzBRkADjOfPxOULxAuYkZgscmHLA43DccggZO5hkfXtUxKyTAhQ26rHBGIQ+4IHxvwBh/UtnOP3Jzxip9od83xE74Y5DlztwG5JKYwMyZJ4PBB7DNQCql3ZYCskUhwpYETMB5s475DDIIHYe1eopuu8KzXMJySwMmQ7SNz03U/lG0ceuTg5zV40tyri2X5EWKV3QxkM3nMg3hZNucjbnIx9cnzEccV4zKekJWUxsSrtIS7SoOM8Mc554IOOSMg8XurLIWDkBXAyEjVBMxPY7gctnGB6H7cWSZJrZH+MZC21lZgFIJHALEFQcnuPVRzggi8fsQkXC6zW7RoplG0dVBJuiC/MDjblh5BjkgEevArGGG0NhMzxxB5Ah3LC0ZiJGQTtznHOcAfXIrK20UausTOyoCu1SdrhS5DAAnIwFXO7KgEgYPNUvLcBzOREpGd0sCkdTIGWZTkED5g3qOxbtUPctHZkCOaVo4VaW1YuxjEpXYso+RlycFWJUck4YADI7GrrcxzIlpGyRKCgaNieAWG0t7DzA++89u4vRRIzyWhmWfqZSRiJCTtcARjABwN2SAvtjFWXgVH/hi1VOop/iEgo+SMq2AQDgHDfMD28rVXU6L7XR6jaaaZWmxvSTvIhARvNlSAASGjORjsYyB9fYtrR4I1FpF1GZFadYSg2swwVPBJHmI5yNy5z2EWKZyCixR4CMjQHaFUrscBgDz5gecjO49smr8a5vWlvBKq7co6MDiRd2cdwvm25Az7ipi0yGS7WKRBmbpRJKjHeE2hNy4LEd+N6HcQCVz3AzXtYZ47GQGOeGQxsLjZHu3KowPLkdRcAHPPZv1cWormPqExxQLGjh+mIhGuwHBdRkjGc5DEHBB7Di0j9C7ieIxLvaMlEUKVI5VmwTvwWBwME84yM1Le1IirPEs6E3HxMDxEuWJiUOSjYBYLjnJdZBzzlh6irsFx8KsiLG8W0GNhHAQhJO0c4YlBzkj0x2q3BF5lglln6DNym/ro24jaAFAY5JYhBjOOw5IvPNA5LJFHBdNDJEwj8uHIDFQA3lfaMhjg5Ug5B4pVcMPfk8MjQ6c4CoWjclV2kbJCjNg4kLAkLztJAwM8nAvW98I7pJ7K9kFwSBHIrN1EOOUz3PAJDD0Pm5FR2jbaZ+qsCy5jWFYAVDZPY8quCpJ83fnAq3I3QMkrlmWZMEyvjgPnKt2zxgEY+Vs896vflEpVwbjpv4ga5CY4l1K4lDZ4nSPAYNg4Z8MVHfBPY5BxxXr/AOI/iY3sFwL+BosHfEIdqk5yPKRuwVB9fQkHjFakkpWKzaS3jRExJsbKAvtKgMcEkMvmP2ABJNe1Mr3LQK+7pqIzuTeuFKHJAP6sAe5yOxyI9OFbonVLyd20vx9oV9GyTXiWl1GQJIZiRgn9LYw4wQcj0POK2eORJY1dGDKwyGU5BHuK+YHmvPiBJLbCKSYgALFsbGc7EYPjPGccg4xkZxWZ0fxZrmgxg2c7C3kfK2TvkJhQTsyu05ALEAgZziueWLwaxyeT6JpXHbT8WtXFzClxp0E3V/lxRIyvL7KvJw2O45x64HNbxZfiH4avEXGoCJyCdkqMCMd+QCOPvWcoSjyaKSZtVKsWl5bX0Cz2s8U8LfLJG4ZT+4q/VSxQ9jXivZrzUopIpSq0qShSlVpQClVxTFC1FKVXFMUFBe9eqoO9VqrLrgUpShIpSlAUJrSZLu/8Y6tLa6dfmx0izOLhlX+Lcs2cAc+VMAn65HpWf8U3Mtl4T1e6gbbNDZyujexCkg1rf4aspi1cK2SLiP8Ap0lxV1C4OXgo5fJRPcn4cWcKF7K4EdwB5Gkt0OD/ANoU/wB61Hw1qet6fDdSabbkrDFHJcJkzR7RkcKf4i4AI8pb967LjtXNvAJ6PifUbYkj+G4AP+SXH+9b4ZXjm3vVfyZTilONdza9C8V2OtN0BmG7xu6TMCGHujDhv9R6gVY8diEeE7uR1zIm3pOB5o3LABlPoeTzVzWfB+n6rIZ13W1wTlniAwx92XsT9eD9atWXg5EuoJtT1O+1IWz9SCGeQ9JG9G25O4j0yTj71g3FNSiaq3szD6TZ+J/DIiRLU6lBJ55I4CiDcRkkBiNjZ7/lP0JrJ+HtG1N9fvdc1lEilmG2C3DhzEvbBI47ADj1LH1rbNoquKiU3J2yVGtjCXvhq3udQa/gu7uyumGGktnUZ4APDAjJAAzj0HsK8f8ACGkf4YliIGCo29Zd/wDED8Zbd7nA+lZ6lRbJpGN0vRrfSlfpyXE0rkl5biUyOx+pP7f0FZHFVpUEilKUApSlAKUpQDFUxVaUBTH3rG6l4d0fWJY5dR0y1upIxtR5ogzKPUA98fSsnSgNZu/AHhi6gkiGkwQCRCh+HHT4JBIwODkgZyDnFYef8JtDnjMXxWoLGcFl3xuCR2JDIRxk+nqfet+pUqTXBDSOX3H4NWJil6GqXBkbJAljXYW9N2Bz37nJrA3/AOH2s2F0lytncXIwVd4rhHc5GBzsDfufT0rt2KpgGrxyziUeOLPma9iurK1S2jMcQxlraUZXjOVKDnuB83mB554qEJC0a3SwRJAdrHr7NwBB8jAFT5RsxjHdhjJIr6X1HRNN1WJ0vbKCbepQu0algCMcNjIP1rnHiP8ADFLWwe40ya7uCGO632qSFPdlAAyVOGx64NdEOoTe+xm8TS23Od2iR3ERm6bRSqS/UV1jDO5Ge8YdTnaSO5yME5r0YMQWwR1MW4okUYbkhQzEANwfk5JO0KcjsKtyQ3scDQT2ZjyojbMoXKqw8w44Jbkk8nOPaqwu8Nwpe6lkuXQ/zV9FUo+WIxuyWB47YJxwRsmjGV2Ro7VoXa6jhmLhi+YvkYnClmLYwHUIBtz5txHAxVS07zqy3KwyMP4dxKQJU3bW8+QPTggZ7seM1fTM0kisqYLN/EC7lTJP8R8kEucjtyuMe4r3Osk0nTlgX4iGRXkjUK254mJGSCqque7Hk59hU1sL33JUHw19dJb6sr29rJiJbyZSzx5xguxx5N2zhl27VGGBGTc1HQb7w3dxrNNA9jOh+GuIJD0nYjawLANwfXsRjv61jDBDJbGeKJmnjaTfHJGVZi2d69RSVZjvxnGTtAAzW1eFNfGh3UNjeN8XpE+TcR3KhtnHlkXIBJwCWBGf+4EVm7i9UTRNNUzS44lW5KidosLL1pBgRszBl6g83G0nOOeNxBxxXso8TPN05BGIh1xztkZSdpBPzqEUMSpyQowfNXedY8B6Hra9WNXs5mTAlsyqg+xK4Kk9ucfvXNtX/DvV9EjnuI4YZreJhmdPPIVz8+0gkEdyf35wKrDPGWzJlCS3RpNsblNUhmR2mjtnZkNw5UFi5HmbhV8pCnnygHHY1LcW0UIjmuWW3jtysUaqqlBnARuCQJFycAgk5PYivTeYpb7EdGRf4UiqQUyAV3ZB8w4yeD7/AJqsQtIzy3SRTrwo6kUrKXGcFMA8Opxx+YgnAPNa1TozTtWXRZ28Rlkmt5I5lk6STQvGZV2k7ioUAKx8pGRnOBn38PcI0WxjHjeSsMjMJF5JJCtyzZbO5ePM3AwaktHsYQBkJRUIcwBjuIVgSB84IYnn1UE5JBEUMkUrlWkVkkchWcFpSPlLcbsBV3AcEnOB3o1RK3LqQb2hUolpNtO5iqoFY+rFSqjIGNuVfHO7HBtdI27bXk2CYBW62TGxGSuOTgZQYO4nPOcHFXI2SCWGGzG8bCbeEph5scshIyoOcggggtg8buaLZxqpS3uWiLACF42K49N0ZwMeTzZGdw4PNQ0LPcUCS238JVcSkrLFbLsd49qtuXPOAecfLleQauSSxGEnpyTTOxEkXX3RI65dhgDeASCwQkDJ9a9wrPC9vExmmuPiBHLDJKWypXGee2GWQhhzle9W2mK2LbJWmkIKqLgKrAZBPn2+dNpVgpODux+XmVHyV3PMKwTMlpbb4hK0bRsi9MZ2sykBAPROT3GT9DXkiKaBpQtvLKsaOSXVULiULg42kHLE4I4PuDVYowY3Rnmt3V2MuwdUyfrV2OG9QNrcYAx3q7tEcdrJDErk2+9nh2h2kLFXXOSzZIVQMkDykHANUcXRZMz/AIW8WX+lzzXNmrNazOshhnDDqg43EnAG8ZGCMHHzAjG3t2manbatp8F7aSB4ZlDAgjI+h9iOxFfOEL7LszGziE2cpFKg3Fm43EO3mzkKM9i2MnGa2Twp4ouvC80ht7U3FlK6gxsSGIPIIPpgHaMjnGCRgGssmK1aNITp0zu57V5qzY3sOo6fBeW774Z0Do2MZB+np9qvYrmRrIUquKYqSKKUquKUFClKVBIpSlAVHeq1Qd6rUFkK8lsd+KqTgVod9K/i3xYdHdpY9Ks2LzKkmBclSAQ+O65O3HY4Y1Ki3f2IckjI3fj3To2ZbEfG7X2GRZUSPPrhifN9wCKi/wDHz7yP8MRwO/SvEY/0IFbfDawW0SxwRRxRqMBY0CgD7Crd1pljeri6tIJx/wDUjDf61aMod0Q1LszV7/xjol/pl1Y3ZntTc2zrieE7SCpGN65Ufuaxv4WyKw1Xa6tkwNhSDjyEen2rNXfgTTpJHltLi6tGb8iSb4x/2Nn+2K0bQNAvtaluOi1issKK27a0bHJYcMpyPlrqisUsUlF1xyYNzU1as7Ea0LwTAl54j1bVYFHwySzQLJggMxlLHHvgAZI4ycehq9beBbyeMR6prV40BGGggupefpuLcfsP3rc7a1hs7aO3t4kihiUIkaDCqB2AHpXLq0XGPc3rVTZepSlULjNM1qHi3XLrTJ1gW5FlDLEES5ZMr1XfYAOcsVXL4A4wDnFen1fU28P2ySW0sF7cTi13ZG/GMtIg5DcA49PX6UBtuapke9aZf6/rkXhW5uRp5gv2aBI1l42dYrnj1MYbGfVlNR9E8Tajd3evrMhQ2ksi2kEkTOZY4xt3ZX8xbkjBPI7d6A3zNM1qOmalqNxNpqTXUQZhMk6ZDEzZVgvp2TceO3A5rBjxXqjTXd2zSxpFcXJtreSPasoA6cIY9yrMrHAwQe/pkDpVKtQGQwp1gok2jft7bvXH0zV2gFKUoBSlKAUpSgFKUoBSlKAUpSgFUIBqtKAxGveHrHxBYNb3keWCMIpQcNGWGCQf9uxriWv+G9S0a96mrrtR2ZkuIn3Ru20BjtJO3nHoPKSDnbmvoTFQtT0my1eza1vbdJoic4buD7gjkH61pjyOD34KTgpI+cUdI3YxCdpTK8AIdGUFfN5iBnL445GcHvVmO1kdFmffvYeaWBFzMwbqFtpzwCy5xnPYeuNh8W+HG8N6rcWltcS3BlEb2rSAkqCJSUY9iPKo9OQDwRmtcV1a2Ek7TTAFGeRwXdCMFdxIyqZI555JIAKnPepqSTORxadF2ycTvAsYaUJHiN0tTgDJGQS67GLBvKDknkYFSMiF58lyDucndtSQMMnjazMM/NnsTjnvVLe2ZBEWdsqIVYOC43SHdt4wWKhxwPmAOQMCqPPDG8sqsiLMyyhVkIxgsq5P5QWwVJxu8wODV1XcrK+xtvhrxxeaLcQiUXtxoZVUXd5zGMBRkudybSOd2FI5B456poviDTfENq0+nz9QKcOhBVkP1H+h7H0rgTRXfUiW3gEitL5SsjgnzFTtwpIYEjH6SdpBwKvWzXFvKbhJbi3lUFo1WErEjdiFlU5UEgNu2hQSa58uBSdrZm0M1bM6L4w/Di3u+ne6HbLHMNyTW64KyIx3ZVWIUENzjIzzXMLjSrrTrp/8QtbqC5gKtESu2Q4/Mp2ncd3HGQo75BzXVvDf4l6fdaao1ZxFcxkK8kWZEf2OQBhsd1x9sitwli03xHpDK3TurO5jZdw5BByDj2I/qDWCyzhszVwjLdHzobcKyxzR9WKbCqk0qpuXIxujc88lsNxgHA7jFhIoIpD048QI2xhAhDwvnIZjjknAy20DjGV2+boOv/hVfQ3CSaMyXSsrK5kCxthgAwYKVDZwrbgQQVzg5rn1z8XBfvDJbKkoyQrqqHaF/iNu7nzIykjBGBzxmt4zUyji0XIAILVZXuDHEsoW3mULbFXwAGVSOCuDu/IQAQcgV5jVRZyFBdSGNUXa8eI1C7CCyDOdocEZ2jOeOTnzIsguBc7CMgrMF8h8zZAIIYYA2naTjBB5FSJ2SMxRSS2rJ8qlY9pjJyQOCR2yNx4xkEcCtasyso0MnxExTfFctuTGQ8rOXYSEtxuztxkdsk+tXHECHbCEdQN0MErBvPw7sCMFm2OpA4PzAA4AqxJPJPIzNctbSS7pJbaMsqEEFgzdznClSVB4AzyCKvJEyQGJt8bXDlww7xu7A4G32KAcjGTjORzKdlXfJa2xZhuTbILQIGLGUuxyoAILoCAiuCMq2c4zxxWW2aGQSXNtJC1wS4Lyo4RiApHyllLrgEAg4HY81aaeIw/GXENusokiuQBhCCzbnVnxjZjdjcTnA7YIqR0x0ZJ451eIkOxETESqcriQlioXJBJDHDAEYJFRpsvuWFspntYghXYIn6SiEbQwJZmVWJA4wCuR8o5yQauFZoCuIxvbKeclRhORGAGDZAJO4g/MMDGTUoFrSSNIJN2fIA8xcgdg2CowWGWzgnyDg8VGkiMSKRu2j5pOo+X2qzFZMsQ48pIyOx7DtUSpOkQrfJ178OvEyXlsuhSwXEVzbxNMjSjl4+oQQeB51JweBngjvgb7XK/wueKfVZ5CyG4ELyFMkskbsgU8+h2MR9B2wRXVK4ciSk0jpVtIUpSqEilKUBWlKUJFKUoAKxGu6/FoywRrbzXV5cuUt7aAZZyO5P6VHGW9Mj3rJXM6WttLcSnEcSF2PsAMmtY8G2wubvVdemLNd30oQhjnpIg8qL7Dzcj35pXcJ9iBfWviuezuLq8uVhjjRpDFFcmLaAM7RsUk9u5bn6VqHh0X1zM11plrdRTm3EzmG8LuUY5xhjyc811rX4XuPD+pQRfzJLSVF+5QgVov4ZzBrucMoDvZQt/QnP8ArXXhyOOOTpbUc+SCc0rLmleNNRtWdb3N/CH5BQRXEQ9mUgA/vt/etu0vxPpOrri3uQkwOGgm/hyKf+k/6jIquteHNN11UN3CRNH/AC54jslT6Bhzg+o7GsI3gGIkAajIyA8CW3jcj98D/Ss5PDNXw/2LpZY7cozniDXLbQtEudQnYHpr5EB5kc8Ko9SSfasV4H0e506wlubtdkl0I9sRHmjRV4B+pJLY9M49KnaX4S0vS7j4pIFmuh8s0iLlP+kAAL+3es6BisdVJxXDNatqTK0pSqlhSlKAh3WmWd7JG9xbxyPG4dGYcgjtVibQNOntra3e2Ajtn3wCN2QxnBHlKkEcEj96ydKAxcGkadAdiRlmEqy/xJmkbevY5Yk8f0q8tpZLaPaiOLoM7bkJyCxbcc/Uk5rHCwuZb6Rnh6YN/wDEGUEZZFQKoGORkgD7A+9e4dPuINU+IihjENxIWulY8hlzsdccHPAP7e1ATotMsYJ0kito0kV3kUgdmbhj++BVG0qx6ENsYF6ULiRI8nAYHIOPXnnn1qN8LdNrkF9sG0CSFhkAqhwVPfnle3+b6VS+truW/mMcS7WjjWOQt2YMxJI+nB+vagMvG6yIHRgykZDA5Bo8ipjcQMnAye59qh2MLpYwRqHgEaBOmcMRjjv69qiapb3btaRxM8oM5Z2KLhAFJXP0zge/NAZVZ42j6gZSnPmBGOO/NUa5hWLqtIgj485YY57c/XIrCXdpeXWlKwt+hNDHKVhyDh9hVQpXgryf6jtXibSZ4NIntoPNLIYzGxG4rsVQM59fLj2oDYBKhJUMpYdwCMiqRzxSx9SN1dCMhlORWD09LkabcPLZSx3kz/xYmI44xgMODgeo9ewqJaadfPaiSVJkaQRq0Awse0uATtz3VFAwf98UFGzLcRuSEdWIAY4PoexotzExAWRCSAQAw5HfNa5aafdRkhrdhI9s7tgBcSNwE3Z5ABOPYD60hsbywvpGitGaEW42MGDF5FVuG5yAd3Hf9qA2H4y38v8AGj82NvnHOe2PvT4y33letHuBwRvHBzitLsvDN7b31pKwk2C4jkkbdnhBxxnyjygY55JNZKDR7tdRmlzKrTyo7HqeRQMsfqTk4/rzigNlknjiZVd1Ut2DMBmqG5iD7DIobOMFhnOM4/pWvzQ6lNexXU1l/AjuSBBlGYwsuCxHbO7BxnsKiajpF5c+IorhbZ1BO9pEfKqqlRgg4BYhc/bigNqa6hSXptIivjO0sAcU+Kh6KzdRDE2Nrhhg57YNYK40q4k1xL1VJCRRKASAAVLn68knFQbjRNRa3thZRmIpZxwqsrqdrJ5huHryR2/T9aCja3uoI0DvKiqRkEsACP8A+kUluoYIxJLIiIzBQzMACScAfuawV7Z3cun2ot7bc/TVGjuMYHmUnOPXg9uPvVH02Q2VjAVuBHH1BggM0YKlQMA4JGeD9PrQGfa5iVUYuu1yApzwSe2KrFNHPGskbBkbsQe9a9Jp008NhGkM6i2mlO5iF8pRgDtz/mwAe2M1e8P6bc6PodraLHGAgULGcgxrjJDHJ3EGgHiTwlp3iWIfFBo5kGEmjOGGDkZ9wDz9PQiuOeJvCs/hjUHjnmaS3lBdJwCocYO5cDJBDbSRnHOeMnH0CO1ax4+0t9U8LypEu54ZEnCiPeSB82B/0lu3NaY5uLXgpOKaOFy9WZUuRFseMnzvGokLcKuEZlbccIRjvjI28irIaEEPcRO+2HaZwjhnU7lCSDksA4O7nIC+verzW4vX/g3MEw3RxyqjNvOcjqMYyFk8wIJHm9+eK8bLq0dDcIGGfLEs+2SJ8dwZAd29QDxk5XivR5OTbgkQyzyyunWeYuJZS2BgyeQAkA+mWYjIGF9QOL80rQJGUkLxSTDrP1sgqx2YIHYbgqsOBgDK+tWrezLSERKV6UyBoZPOquwZ0bKhWGCrLggcEHleKb47aISSzPIiOMvKGZ13JleeMHkNgHgDOCTUJPuQ6vYsAR3JdpMqyK7pJPCu+HDkDK8EjBUGMZyCSBkVlNH1/VtGeVrO9l2xhlkEExdN2dwJiYHJ5Zc8Z4BOatqsoWS4gFwIlORcyIXt843Z2/L0ySV+Y8emO1iC9S6TorPFnaygCQbhuBZiCGBJBG3vyMctis5xT5Lxk0dd0Hx/BqE8dnqVnLY3L4Cs4wj+xwcMuTxyOCQCeRnE/iN4MtZLN9dsz0LiOTfP/DDqVfys4yDtIyGOOCAcj1rm8tzbR9WyeOMWZbc7vFlUHIfKkAc9T3PYduKl2vizVtPSDp6zdPBaAl0aRsRDZuVdh+dSB2Y8DtwRWMsemS0GsclqpGs7J1lPxF5BkOBLKJGVgx5WQtvIxuAG4cc4yM1eFvumzJ8J1PKf4Ko4znDZAyrHDEnJZgDn0Brq1pFo3jtUt7vTI9H16OJyvSVZFkjBAbDADcuSDjIIyDWheIvDN14UvpbadS8NwvTE7SgLIgYMGQMwz+lk3Z4yOMVeM03T2ZWSrgxsFvHE8LXDbbVJCDHcNudSMdmOMqGYcqOec5AqUFcWwjGVCKEl6p7ENkl17fMVAORnhh8tYoSWlt5o/wCPEsJcdSVSGXdlRsyS+Mnztntge9ZD4JraF5HVvggQ0W4t0VVlAzuPAXcTjBGB2ORit4rYykiksMyo5eVZGR2lZYJAm4c5wCCN3fLZyeM+gq3FasUZ1SOHqFjGsUm5hxx8xIY5CkghRgZ4HNeZejFbW+24Dq0si7mZW3ZVGDYfjdwcDII4Hc1WQLbzQxSu7s0YlUljGQxUh1Qfl78g5xnnGM1LimSm0jxbwWl1FLEBaMzRpIpig6cW0M21ij55wGOPLgHAyTirpgi+Lt7mzAt4txLJEmWx5gVOCMt5c/QPxkHFXkk6yyNbxQiWMctGBIpiIUIc7h5chlyScbgfUGr0Kz21m0q26vHcguit/EEu0g7QDyq5AwB3xjHNHBOkQpVbOh/hXHFJqerXH/iiKLG1mZdrMxyC3JzhQAeQFHvXUa0j8M4NmgTzyAmeS4YO5HLAAEeg/Ua3evOyfWzrj9KFKUqhIpSlAKUpQClKUBi/EgY+GtSCkhjbPgjv2qF4QdW0+7C9lvJB/p2/rWburdbu0mt3ztlRkOPYjFYzR7MaRPNZj+VKTNET3zwHB/sf3NWv4tEV8rMywBGCMg8GubeC0+D8VG3wAOhPEAPTZIuP966NNIsUTSNnagLHAycCtO8OadINd+NdGTMcshHsZHBx/rWmJ1Cd+DPL9cTdaUpWBuKUpQClKUApSlAYp9WZJ2RoQFF18MG3/mKhgSMcDnFUstZW8gkkMZiaFT1kc4KMPT7EchvUVf8A8Ps1uXlLNveUyYMhwHK7cge+BVTpdoW37W3mNIi4c5ZVOQD78/60BHj1Zp9D+PWFUlwVMTyDCSAlSC3bAI5PtUSDxIsunT3PR/ixsqiAN/EwSAGZe6gnOM+mD61kX02zaC8txkC6YySjdkgsACQD27VRdPtGaUFiS7IzBWCny8DtjjigMZL4kkhguJGt4w0M6RFTJkgM4Ulsdu+R74NeIfFMk0Mji0BZYt4RGLNksoAPtwwNTJtB0+aaUiWVTM6SSKJAQ7IwIYg558oH2r1Ho2mxbhE7IHGMLL7sCMevdRUk7GOi8XCRr5RZy77aIyFFG4+2OO/Pt6VKi8Sr8VcQXcPQ6MIm3EkgrtBbBx3U7gfbj3q5HoGnLPNIjuWnjEbhXxlUOO4579/716i0O0glnCXEwNwG6qF1/iFs+btnIycelAedJ19NVDhUCMgWQqxwQjruTjvnaRn2JppWsXF/G0kkUCx72RWRmbdgsCRxyvC8/f6VKs9Ht7IN03lbqIiPvYHcFXaPT2qlppdpZzW5jdt9vbmFFJHyEjuAP8oqCDwurNi8LQkrbSOhCKSW2oGz7DvVix12W7liR7QxF8g7jnH8MPnj79u/+lZBbOALdRb3/wCaZncB8HkAHBHI7CrK6XbJc7oriVJFO8BWGRlNgPI9h6+ooDG2Hij43VpbE2jIYyuWAZgQybu4GPb14rIQaqJktXMa7btlEQDgsAULeb+h7Vbh0ax02X4hZmjZmAZmKgN5duMYAHp2qTFY20MNrCJnK2hXYGcZB2lRn9jQEO38QR3OqtZRojMCg4kBK5DE7gO3y8Z96lx6iz6ncWnRbEXTw6jI8wJ59sY/vXn/AASyW6W5VZElVg+9HKliM/Nj5gc8g5HA9quR2cBmlmiuJOpMELMrg5C9vT7/AHoDHRa/JJeyW5t9oV1G7Dcguy+3+XP759K9HXXOtRWaQDpszRsTndvDY4wMYKgt+1TH02w+LjZyd/BEZk4faSQSPzYLE/09qjzaBp9xl1knWTcHEqTHcpxjIzkDIyPsT70BlGuI0XJP9FJrzPLNG0YitzKGbDkOBsHvz3q4kiMW2uCVODg5wfajTRCVYmkQSN8qFhk/YUBhxrb/ABCq1uioUVieqOMylM57Yxg/vivLa+Rqcdt0FVWnkgXexDOUXcSoxyKyAtLLribbFyoiAwNvDZ4+uasS6Rpk0qK6ruV2YASck455znPOf6UBMga4YyGaKNAD5Nr7sjnk8DHpWKOuyIqSPABGZnVvNyFAIB4z+bC/c1mjJGpCM4DN2BPJrGzaPp1wVjYtyrKFEpyRvDH6nkCgMquSOaEZoMelVoDn3jvwfp5sZdasrV4byIhpTbkgOm7LFkHBwcMSBng1ymJ2iuAkYIaNM7iS+8FSC6cZPBB3A44B9MD6WIyK4p+IHhd9P1a5vWiZNMubhZUcHMccxA25/wDLy42k8BhJnuvPV0+WvizDLjvc09w9xpsqPd46gZoPi5pFlj8pHbgtjJ5IJA4B9a9tcLtZUXoOXzIZ4mEZXkDdlQdoORkgj0xVu9zcP8JdWexRC3UheQpJgDK7kRvNyCSSc45UDsfUEc0cLpI6srssRTqM6jIwM5VWye7HOHH1xXSuTB0W4ElnvZwUELdRlDSRoghUSYJ3FWBLKFAOCxJOBzmvKQIYLmSFBtkVZASQGCxqBkAghiWXA4yDxkEkVPRrj4YALIGZ0nmKojvHKNxZSM7WXazKuMEEKODmoclxd20iLJ0yGG2J7i3RmBxnlcEE5PzMGbGCODioZPPBccNESWAuYUVMiR2JYsCdrIAPyofQtggDI4qqH4gLG7QMzp01Zn3AFjlHxnjPOVAJA2t6kVct4pbkzQXUEiW5fLRKuRvUkgAqVABD5wPKc9qstKYrxEBiklllWPLRbGY43FgSBk7kGAP/AEjNQ1TsJ9itvOnVgutPha3lDqokkU4jB52lhyAQME53A4IOCa6R4U8fWmorFpOuQ5ZZBEJ51BAJzs6m734UOCQxx2JrnFvbu96ZVha5LI8JiDOxCZDbsdzndsIyD8uDkCvTTGQrOuyS3lj2uWY+6SYztxgiMsc84dmx3FVnBZFuXjLSzqXiX8Nk1O9kutMktoRKBvt5Yyqbgclgy8jPqMe+CMmtA1jwhqmhJHHf2Sy7RujubZHmXdwAxG3uMtlcdtrclTW1/h3rUtvrS6bJOOndJ1GgwuxHwcNGV4wdpGB9++c9XwD61g55MUtNmqjGas+YZ1WVysAgTncZJJTJE+OyhpAACeQG5OeM8YqxLuWdg0e7/wARZmiypQjJKgZyxAwxOPUfUfQGpeAtC1S/kvJ4Z0llOZBDcNGHPvgHgn1Ixn1rGL+FPh6Gdpbb4qJWk6vSdknUN6leqrFSfUg81f3Krgr6TOHxXMT6Wlvcwu/TjUzKFYsgKp6ZAXvj/bNbp4O8GajrOoRyy3M0enxyJJKIysYzksE3ISzMPrjGcnJ4rp1j4B0Gxv8A4xIJ5Zclts9w8iFjyWKE7c557d+RWzKioAFGAOwHYVSfUN8Fo4kuSPYWFvptmlrax9OJMkDJJJJySSeSSTnNSarVK5zRilKVJApSlAKUpUEilKUAFRNQidoVlhJEsLdRQBncB3X9xkVLFVxmhJajdLiBXU7kdQQfcGqxxLGMKKxzTLpEF4zRyPBFmZAvJwx5UZ9jn9jXmXxBBb3BhminjZHVZSVG2IMMhic/L6ZGcHvihFLky9Kxx1iFBa9VZENzKYlBAO0gkc47DIA+5FXri/jt3KbWdhGZCFHZR/v3wPXBoSS6VjTrNrJpkd/ayx3MEuOk0bjEhJwoB+p4+lTLacXECSDbkjDBWDAMOCMjvg5H7UBepSlAKGlKA1i9truHUdQvi5aFGR1XzDGIypxjOeSewzWTglmXTOlLHLvitly7jO87efqTmq3+rCxuoYuhJKZdwATGWIGQqg9z/YAHmrd1r1taSyxSKd8QjLjeuQXbao7+9AYjS5Ll9QszPEsEhshG8WJAyyYBw3BBUc45zye/FXbbTLm0ZZOq0jlW3sFfOcs3lGfXJHPatlhZniVnUKxHKhs4/esfqWswabIFnzggEkHsDnn+xoDBWltd2V3YyyQ3To8XTldkyVc8jj0HJBPGD9TUSw0u/imtZnjbYZbdidh4UFcDGOMckn71sEmuOsVnIttvFyhkyGICrtLA8j2xn2zVvUfEa2QtUWAvLMAWU5XaDn+vKmpJMWmn6lbC3JMkpkvSpZSwZVNwXPAHyhRycgEH371C6pFqcMtxbXElusoEkpBLIC25cD1GWCk8bQD6Vl77xBHai1KRFxcvsUsSuDvC88e5qsmvJHZJK0YEsi7kTPDDdtHJxzQGUZbgrhZUB9+nn/esS+nzPrMsi3U0chhRhKEBHDt5MHjGOMfXPesla30dxbpKzKm7PBYehI/2qNfavFBButilxIHC7VbgcgHJHbGf64FQQYC/jv01dJIraXCO7JcIrNyXXgqOSuMZP+Xsa9X4lt9bubyS5lHSkDLGkLM0igIQFwOeOqAPdzWZudbSO36lvEZXKviM+Vty4G0g+uSB+9WJPE9p/hsd5D5lMhR1J/lhcmQttzyFBOPXigIV/a3Mly910HkTc0yrtLGM7QASPt6DkcnvUDXLe+Se+MXXI+IWVJDG2CAqbeRnPOR2/KK2OTW0W3tZhCwExfer8GMIpLfcjFSNH1JNW0y3vURlE0YfB9CRyP27UBTrPJZzxmKRFSLCyAfPle6jvWE0rTLjTL0E9addhiJZCoXAYjbyePTH/Se9bXgUwPagNZsY54xYRvbOZlWSJ5mQ5XauM7sZwx/rUfS4byDWkJtJoYywjL7SVdemOWH5Dkcd+57GtuwKYHtQGoaVHLa3VrIZpeo+Rcw9Bt0jEEEk4xndgk/THamnaZeWWq2csqOwVEgeQDdnAZufUDJHm9e3atwxTAoDUrKyvRPaSsJlV5tsgaLtgyvuwc7RkqM0js73/G0unMqsty+ZOkxUptHH/ST29iMnNbZgUwKA1K4i1FNQile1nlt45FDsMM4Uvu8o/MM4B7EAEip0djcvcI0qkMLuYBmH/hncQfKRwcL354FZ/A9qrgUBRRgVWlKAVjde0iHXtFudNnOEmXAbAOxgcq2DwcEA4PeslSgPnfxFoN94X1V0cJDgdWKSIMVm2DqeXPp5MMpLYyMd81AmulmtmIjMeQFdIpN7oo2khAQDtxz5ufLjgV3Hxt4dbxDovShVWuIWMkaM+1XypRlJwcZVjg44OPTNcSurAabM1tIZIFjYRyCWAlgy9gwDFSQT3XBAYHBFd+DK5Jpvc5cuNJ2WptoV45DaLJArYBWVY3zkum9iQVbzZxt7HB4qMmx8NPGjJMNqxlAXiO4KyPtI42jfv4YAJg968ybrSyYvF1Eity4iim/gKobdlWZWcZKqdv5csDirt3LPdg6fcIrwKWilmdBmMIQ7bQAAx4yOcDcR9a1dFC1HdSXUSwzdZpZSx6ouNpjRSOCQVV19BwSckZGM16VluXjVZoW3Jh40cbnyNu5lxmMKcEnPGCADkmrVxm6vjPLHbXLyZHUh3oXG3yIqg5GQMZB2rzxjvMS9600ask0kUgk6UspB3su5d0a7sspAYELgHkqvlqj53LV4EjJPEsVrHdQO24xlImEmdhXCefht4GBnlsAnBxVWvZ1jMXRHSbawMHUJYBsgBOVZeSvHHBGRXqe8W5lZJJ2COqysY7fOdwKEqrAEqeQTuD5XOMLmrFxErGSRzOjRo1ziWML1NmFZpBztIA4Jzkgg8mo5exHHJW1uJdMQrFdOL2z2oskbNy0e7Dg/mRm7EAnJ9s5+ivD+qrrehWWpKhj+IiDNGSDsbsy5HswI/avmu2S3nkaMxR27QxbGVDuEaFmJA3MFaLJwDuyofv2x2D8KbtzBqlkWDxRzK8ZDbsZUBskEjJwG4JHm98k4Z42tRtjlvR0elKVzGwpSlAKpVapQClKUIFKUoCtKUoBSlKAUpShJYvLSO9tJbaXcEkXa204OPvUcaRbdeaZwzvPxLvOQ427cEe2CeB71PpQGLbQbRrRLdhIURVVGMhLJtbcCG75zjn6V61DSvj0IM5jbaVDBQdueGP3IyM+mTWSpQES6sFuIYYlbpJFKkmFUHIU5A+nYVKVQowAB9qrSgFKUoBSlKAxt5o8N/cCSdiUAI2LxnIwee4/bFUm0S3kEhBKu+wbj5gqqQQoHYDuP3rJ0oCxbWiWoKxErHgBY8+VAPQe1Rb/SIr74gswDyw9IMVDbDzhhn181ZGlAYG68MpPYWlrFcmIW8XS3dMNuXAHr25UHirknhu1nkt3mcsYY1QAKqgkZycAcZ3HgcVmqUBin0SN7WGEzNuhYMj4HB3bu3b//ACkugWs1uIHMmzGG858wOc5P1z/+KytKAiafY/A2q2/VaVEyI94GVT8q/XA4z3PrXu7tFurdoc7AxByB7EH/AGqRSgMbq+jRaxavBM7IGUgMhIIJ+owf29ajy6BvtuklyARO026SFXzlSpUjGDwe55rNUoDEw6K2FF1ddcLIzqBEIwAy4IwPuT96vWOkQ2FtFDEzAoVZmBI6jBQuT+wHFZClAKUpQClKUApSlAKUpQClKUApSlAKUpQCtS8b+Gl1jSJZ7O2iOoxEOrCJS8iD5k575XIGT3x2rbaVKbTtENWqZ823dvd2NxIk8VxHIkwd4/huHUgnOx85AbcSfn8/qM0S4s5OoqwsJjN0wkwdjuY5V0JGORk+hyW8pJrtfivwZZ+JwrzSNHKqCPPJVlByMgEEEHkMCCMnnBrkWqaLrGiaiNLvkLxEmOJo16ivA7R5wCTwGDfNuKkj3Brtx5lJU+Tnljp2jEvHb3EI6aK8Z8x6bF+xx8pOChO7gkDCbcjiiMZW2xbZhEq7dxeRICpZ9uUALMNxwCx5bGeCat3kcqxySsiiRGaS2juk2yR+UMygx4UDbtYeYZDjgnNezd2q7l6cT/D/AMpWZQOiNrgoh4UjIJ+bPmDd+NWlL7FN0VWJGeWOKSGGInYlrIjytE2OUCsp39s434JHm9ajG6iEpgNv1IJJgpUzlNmVBG5UOZO+ect3PYisjY2ii8sojHKYleLaHhwgDbkj3LyVYE9gcFQD3qzGJ440kS5jllkPTmjwi7DtZiOF7ABiAQQAVOcZqso+CUz2kIe3ijeGWKQsUS4mJSGNmAUBSh2hSwXDDORgds11H8MdIv8ATvj7i7tpIEudrKsg/sDuJbHOWJ5z7CtI8E+EbbUfFMG61RIoI2mdli27lzhWAONu8HPbIwea7vDDHbwpFGoWNFCqo7AAYArmzZL2NscO5cpSlc5qKUpQClKUApSlCBSlKAUpShIpSlAKUpQClKUApSlAKUpQClKUApSlAKUpQClKUApSlAKUpQClKUApSlAKUpQClKUApSlAKUpQClKUApSlAKUpQClKUApSlAKjXWn2d8EF1bQz7DlOogbafcZ7VJpQHOtf/DJbsyvpFxHbKzKwt2U7eM+UHkAZJIyrbT24OK57qGganosht720vXkVwImQRhXbKkMNuF28N5jzuPygAV9D1TArSOWSKOCZ8w6bC9tNb29wl/EWkxO8lu8bSAjAY485yRyVyNpPJOKzOm+EdY1ie0tra0aBUUpJIOYyoPyu3GByQAASVxwO1fQhQE59feq4FJZZNUNCMV4f0K10DSorO3VSVH8SQRqhkbHzEDgfastSlZlxSlKAUpSgGaVFWwjW/N51rkuRjYZ26Y4x8mcf2qVQClKUApSlAKUpQClKUApSlAKUpQClKUApSlAKUpQClKUApSlAKUpQClKUApSlAKUpQClKUApSlAKUpQClKUApSlAKUpQClKUApSlAKUpQClKUApSlAKUpQClKUApSlAKUpQClKUApSlAKUpQClKU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img5.imgtn.bdimg.com/it/u=4176365143,3556150880&amp;fm=26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80" name="Picture 12" descr="https://timgsa.baidu.com/timg?image&amp;quality=80&amp;size=b9999_10000&amp;sec=1566806896733&amp;di=b733bd8d080f88381381e55b9d1e6605&amp;imgtype=0&amp;src=http%3A%2F%2Fimg1.ph.126.net%2FYnEpk1CmhDyJ8yM5EMf8EA%3D%3D%2F659757994005386267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61" y="8629"/>
            <a:ext cx="3078896" cy="363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885" y="758824"/>
            <a:ext cx="10515600" cy="5500461"/>
          </a:xfrm>
        </p:spPr>
        <p:txBody>
          <a:bodyPr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生物大分子：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 smtClean="0"/>
              <a:t>蛋白质、核酸（</a:t>
            </a:r>
            <a:r>
              <a:rPr lang="en-US" altLang="zh-CN" b="1" dirty="0" smtClean="0"/>
              <a:t>DNA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RNA</a:t>
            </a:r>
            <a:r>
              <a:rPr lang="zh-CN" altLang="en-US" b="1" dirty="0" smtClean="0"/>
              <a:t>）、</a:t>
            </a:r>
            <a:r>
              <a:rPr lang="zh-CN" altLang="en-US" b="1" dirty="0"/>
              <a:t>多</a:t>
            </a:r>
            <a:r>
              <a:rPr lang="zh-CN" altLang="en-US" b="1" dirty="0" smtClean="0"/>
              <a:t>糖（淀粉、糖原、纤维素）</a:t>
            </a:r>
            <a:endParaRPr lang="en-US" altLang="zh-CN" b="1" dirty="0" smtClean="0"/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/>
              <a:t>脂</a:t>
            </a:r>
            <a:r>
              <a:rPr lang="zh-CN" altLang="en-US" b="1" dirty="0" smtClean="0"/>
              <a:t>肪不是生物大分子</a:t>
            </a:r>
            <a:endParaRPr lang="en-US" altLang="zh-CN" b="1" dirty="0" smtClean="0"/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/>
              <a:t>都</a:t>
            </a:r>
            <a:r>
              <a:rPr lang="zh-CN" altLang="en-US" b="1" dirty="0" smtClean="0"/>
              <a:t>由基本单位脱水缩合形成（</a:t>
            </a:r>
            <a:r>
              <a:rPr lang="en-US" altLang="zh-CN" b="1" dirty="0" smtClean="0"/>
              <a:t>20</a:t>
            </a:r>
            <a:r>
              <a:rPr lang="zh-CN" altLang="en-US" b="1" dirty="0"/>
              <a:t>氨基</a:t>
            </a:r>
            <a:r>
              <a:rPr lang="zh-CN" altLang="en-US" b="1" dirty="0" smtClean="0"/>
              <a:t>酸、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种脱氧核糖核苷酸、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种核糖核苷酸、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种葡萄糖）</a:t>
            </a:r>
            <a:endParaRPr lang="en-US" altLang="zh-CN" b="1" dirty="0" smtClean="0"/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/>
              <a:t>合</a:t>
            </a:r>
            <a:r>
              <a:rPr lang="zh-CN" altLang="en-US" b="1" dirty="0" smtClean="0"/>
              <a:t>成过程都消耗</a:t>
            </a:r>
            <a:r>
              <a:rPr lang="en-US" altLang="zh-CN" b="1" dirty="0" smtClean="0"/>
              <a:t>ATP</a:t>
            </a:r>
            <a:r>
              <a:rPr lang="zh-CN" altLang="en-US" b="1" dirty="0" smtClean="0"/>
              <a:t>、都生成水</a:t>
            </a:r>
            <a:endParaRPr lang="en-US" altLang="zh-CN" b="1" dirty="0" smtClean="0"/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/>
              <a:t>合</a:t>
            </a:r>
            <a:r>
              <a:rPr lang="zh-CN" altLang="en-US" b="1" dirty="0" smtClean="0"/>
              <a:t>成场所：核糖体（细胞质）、细胞核、线粒体和叶绿体、（叶绿体、肝脏细胞和肌肉细胞、植物细胞的高尔基体）</a:t>
            </a:r>
            <a:endParaRPr lang="en-US" altLang="zh-CN" b="1" dirty="0" smtClean="0"/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zh-CN" altLang="en-US" b="1" dirty="0" smtClean="0"/>
              <a:t>都以碳链为基本骨架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0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671</Words>
  <Application>Microsoft Office PowerPoint</Application>
  <PresentationFormat>自定义</PresentationFormat>
  <Paragraphs>43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细胞中有机物的合成</vt:lpstr>
      <vt:lpstr>PowerPoint 演示文稿</vt:lpstr>
      <vt:lpstr>PowerPoint 演示文稿</vt:lpstr>
      <vt:lpstr>PowerPoint 演示文稿</vt:lpstr>
      <vt:lpstr>DNA复制：细胞核、线粒体、叶绿体、原核细胞的拟核与质粒 模板：两条母链   原料：脱氧核苷酸  酶：DNA聚合酶、解旋酶</vt:lpstr>
      <vt:lpstr>PowerPoint 演示文稿</vt:lpstr>
      <vt:lpstr>RNA的合成：转录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abc</cp:lastModifiedBy>
  <cp:revision>16</cp:revision>
  <dcterms:created xsi:type="dcterms:W3CDTF">2019-08-25T23:23:05Z</dcterms:created>
  <dcterms:modified xsi:type="dcterms:W3CDTF">2019-08-26T05:45:17Z</dcterms:modified>
</cp:coreProperties>
</file>