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9" r:id="rId3"/>
    <p:sldId id="266" r:id="rId4"/>
    <p:sldId id="267" r:id="rId5"/>
    <p:sldId id="270" r:id="rId6"/>
    <p:sldId id="271" r:id="rId7"/>
    <p:sldId id="268" r:id="rId8"/>
    <p:sldId id="272" r:id="rId9"/>
    <p:sldId id="261" r:id="rId10"/>
    <p:sldId id="265" r:id="rId11"/>
    <p:sldId id="273" r:id="rId12"/>
    <p:sldId id="278" r:id="rId13"/>
    <p:sldId id="280" r:id="rId14"/>
    <p:sldId id="274" r:id="rId15"/>
    <p:sldId id="293" r:id="rId16"/>
    <p:sldId id="294" r:id="rId17"/>
    <p:sldId id="276" r:id="rId18"/>
    <p:sldId id="277" r:id="rId19"/>
    <p:sldId id="292" r:id="rId20"/>
    <p:sldId id="285" r:id="rId21"/>
    <p:sldId id="300" r:id="rId22"/>
    <p:sldId id="315" r:id="rId23"/>
    <p:sldId id="281" r:id="rId24"/>
    <p:sldId id="288" r:id="rId25"/>
    <p:sldId id="282" r:id="rId26"/>
    <p:sldId id="298" r:id="rId27"/>
    <p:sldId id="283" r:id="rId28"/>
    <p:sldId id="304" r:id="rId29"/>
    <p:sldId id="302" r:id="rId30"/>
    <p:sldId id="297" r:id="rId31"/>
    <p:sldId id="301" r:id="rId32"/>
    <p:sldId id="296" r:id="rId33"/>
    <p:sldId id="311" r:id="rId34"/>
    <p:sldId id="305" r:id="rId35"/>
    <p:sldId id="307" r:id="rId36"/>
    <p:sldId id="309" r:id="rId37"/>
    <p:sldId id="308" r:id="rId38"/>
    <p:sldId id="310" r:id="rId39"/>
    <p:sldId id="314" r:id="rId40"/>
    <p:sldId id="321" r:id="rId41"/>
    <p:sldId id="318" r:id="rId42"/>
    <p:sldId id="320" r:id="rId43"/>
    <p:sldId id="312" r:id="rId44"/>
    <p:sldId id="317" r:id="rId45"/>
    <p:sldId id="313" r:id="rId46"/>
    <p:sldId id="316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4.11514" units="1/cm"/>
          <inkml:channelProperty channel="Y" name="resolution" value="34.09091" units="1/cm"/>
        </inkml:channelProperties>
      </inkml:inkSource>
      <inkml:timestamp xml:id="ts0" timeString="2019-10-16T03:02:33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8975,'42'-21,"-42"-1,-21-20,0 21,0 0,-1 0,-20 21,21-22,0 1,-22 21,22 0,-21 0,0 0,20 0,1 21,-63-21,62 0,-20 22,0-22,21 21,-1 0,-20-21,21 21,0 0,0 0,-1 1,1-1,0-21,0 21,0 0,0 21,-1-20,1-1,0 0,21 21,-21-21,21 1,21 62,-21-63,0 1,0 20,0-21,0 0,0 0,0 22,0-22,0 0,0 0,0 22,0-22,0 0,0 0,0 21,0-20,21 41,-21-21,21 1,-21-1,22 0,-1 43,0-64,0 0,21 1,-20-1,-1 0,0 0,21 0,-21-21,22 43,-22-22,21-21,1 21,-1-21,0 21,1-21,-22-21,0 21,0-21,21 21,1 0,-22 0,21 0,-21-21,1-1,-1 22,21-21,-21 0,0 21,1 0,20-21,-21 0,-21 0,0 21</inkml:trace>
  <inkml:trace contextRef="#ctx0" brushRef="#br0" timeOffset="1927.7344">4572 9567,'63'43,"-20"-43,-43 0</inkml:trace>
  <inkml:trace contextRef="#ctx0" brushRef="#br0" timeOffset="4126.9531">5397 9589,'21'0,"1"0,20 0,-21 0,21 21,-42-21</inkml:trace>
  <inkml:trace contextRef="#ctx0" brushRef="#br0" timeOffset="8134.7656">5926 8911,'-21'-21,"0"21,-21 0,-1 0,22 21,0 0,0 1,-21-22,20 21,1 0,0 0,21 21,0-20,0-1,0 0,0 21,0-21,-21 1,0-1,21 21,21 0,0 1,0-1,22-42,-22 0,21 0,0 0,-20 0,-1 0,-21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0C631-EC3C-4D71-8C02-7B24799E056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8A1F9-1B05-4FAB-A4DF-BC9AECBF6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8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A1F9-1B05-4FAB-A4DF-BC9AECBF66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9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F3D827-9AFC-459B-A040-A710F46B0675}" type="slidenum">
              <a:rPr lang="en-US" altLang="zh-CN" smtClean="0"/>
              <a:pPr eaLnBrk="1" hangingPunct="1"/>
              <a:t>37</a:t>
            </a:fld>
            <a:endParaRPr lang="en-US" altLang="zh-CN" smtClean="0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8D60-CAD7-4F40-A337-6A32BADC345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84-0B59-463E-BDEA-7274273F8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2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8D60-CAD7-4F40-A337-6A32BADC345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84-0B59-463E-BDEA-7274273F8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2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8D60-CAD7-4F40-A337-6A32BADC345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84-0B59-463E-BDEA-7274273F8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9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8D60-CAD7-4F40-A337-6A32BADC345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84-0B59-463E-BDEA-7274273F8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1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8D60-CAD7-4F40-A337-6A32BADC345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84-0B59-463E-BDEA-7274273F8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1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8D60-CAD7-4F40-A337-6A32BADC345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84-0B59-463E-BDEA-7274273F8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8D60-CAD7-4F40-A337-6A32BADC345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84-0B59-463E-BDEA-7274273F8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0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8D60-CAD7-4F40-A337-6A32BADC345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84-0B59-463E-BDEA-7274273F8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7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8D60-CAD7-4F40-A337-6A32BADC345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84-0B59-463E-BDEA-7274273F8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1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8D60-CAD7-4F40-A337-6A32BADC345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84-0B59-463E-BDEA-7274273F8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9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8D60-CAD7-4F40-A337-6A32BADC345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84-0B59-463E-BDEA-7274273F8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02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8D60-CAD7-4F40-A337-6A32BADC345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4D84-0B59-463E-BDEA-7274273F8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减数分裂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rao2019</a:t>
            </a:r>
            <a:r>
              <a:rPr lang="zh-CN" altLang="en-US" b="1" dirty="0" smtClean="0"/>
              <a:t>高三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58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056" y="2226135"/>
            <a:ext cx="2736304" cy="2434282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 smtClean="0">
                <a:solidFill>
                  <a:srgbClr val="FF0000"/>
                </a:solidFill>
              </a:rPr>
              <a:t>减数分裂的过程（染色体行为变化）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zh-CN" altLang="en-US" sz="3200" b="1" dirty="0">
                <a:solidFill>
                  <a:srgbClr val="FF0000"/>
                </a:solidFill>
              </a:rPr>
              <a:t>思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考并画图：如果该生物的精原细胞进行有丝分裂，细胞图如何画？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ww.pep.com.cn/oldimages/pic_274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094" y="14276"/>
            <a:ext cx="61854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8676" name="Picture 2" descr="http://file.qlteacher.com/upload/gz2010/images/1007/20/1627125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t="2969" r="8810" b="7782"/>
          <a:stretch>
            <a:fillRect/>
          </a:stretch>
        </p:blipFill>
        <p:spPr bwMode="auto">
          <a:xfrm>
            <a:off x="0" y="192088"/>
            <a:ext cx="9144000" cy="640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矩形 5"/>
          <p:cNvSpPr>
            <a:spLocks noChangeArrowheads="1"/>
          </p:cNvSpPr>
          <p:nvPr/>
        </p:nvSpPr>
        <p:spPr bwMode="auto">
          <a:xfrm>
            <a:off x="7885113" y="4581525"/>
            <a:ext cx="12588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（退化消失）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4578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4976813" y="2627313"/>
            <a:ext cx="3124200" cy="3886200"/>
            <a:chOff x="0" y="0"/>
            <a:chExt cx="1968" cy="2448"/>
          </a:xfrm>
        </p:grpSpPr>
        <p:grpSp>
          <p:nvGrpSpPr>
            <p:cNvPr id="32799" name="Group 3"/>
            <p:cNvGrpSpPr>
              <a:grpSpLocks/>
            </p:cNvGrpSpPr>
            <p:nvPr/>
          </p:nvGrpSpPr>
          <p:grpSpPr bwMode="auto">
            <a:xfrm>
              <a:off x="0" y="0"/>
              <a:ext cx="1968" cy="2448"/>
              <a:chOff x="0" y="0"/>
              <a:chExt cx="1968" cy="2448"/>
            </a:xfrm>
          </p:grpSpPr>
          <p:grpSp>
            <p:nvGrpSpPr>
              <p:cNvPr id="3280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968" cy="2448"/>
                <a:chOff x="0" y="0"/>
                <a:chExt cx="1440" cy="1824"/>
              </a:xfrm>
            </p:grpSpPr>
            <p:sp>
              <p:nvSpPr>
                <p:cNvPr id="32813" name="Oval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40" cy="1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1A1A1"/>
                    </a:gs>
                    <a:gs pos="50000">
                      <a:srgbClr val="FFFFFF"/>
                    </a:gs>
                    <a:gs pos="100000">
                      <a:srgbClr val="A1A1A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kumimoji="1" lang="zh-CN" altLang="en-US" sz="3600" b="1"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32814" name="Oval 6"/>
                <p:cNvSpPr>
                  <a:spLocks noChangeArrowheads="1"/>
                </p:cNvSpPr>
                <p:nvPr/>
              </p:nvSpPr>
              <p:spPr bwMode="auto">
                <a:xfrm>
                  <a:off x="0" y="672"/>
                  <a:ext cx="1440" cy="1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1A1A1"/>
                    </a:gs>
                    <a:gs pos="50000">
                      <a:srgbClr val="FFFFFF"/>
                    </a:gs>
                    <a:gs pos="100000">
                      <a:srgbClr val="A1A1A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kumimoji="1" lang="zh-CN" altLang="en-US" sz="3600" b="1"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</p:grpSp>
          <p:sp>
            <p:nvSpPr>
              <p:cNvPr id="32809" name="未知"/>
              <p:cNvSpPr>
                <a:spLocks/>
              </p:cNvSpPr>
              <p:nvPr/>
            </p:nvSpPr>
            <p:spPr bwMode="auto">
              <a:xfrm rot="1649670">
                <a:off x="288" y="672"/>
                <a:ext cx="453" cy="319"/>
              </a:xfrm>
              <a:custGeom>
                <a:avLst/>
                <a:gdLst>
                  <a:gd name="T0" fmla="*/ 9 w 839"/>
                  <a:gd name="T1" fmla="*/ 4 h 661"/>
                  <a:gd name="T2" fmla="*/ 1 w 839"/>
                  <a:gd name="T3" fmla="*/ 4 h 661"/>
                  <a:gd name="T4" fmla="*/ 1 w 839"/>
                  <a:gd name="T5" fmla="*/ 5 h 661"/>
                  <a:gd name="T6" fmla="*/ 3 w 839"/>
                  <a:gd name="T7" fmla="*/ 5 h 661"/>
                  <a:gd name="T8" fmla="*/ 18 w 839"/>
                  <a:gd name="T9" fmla="*/ 3 h 661"/>
                  <a:gd name="T10" fmla="*/ 19 w 839"/>
                  <a:gd name="T11" fmla="*/ 3 h 661"/>
                  <a:gd name="T12" fmla="*/ 19 w 839"/>
                  <a:gd name="T13" fmla="*/ 4 h 661"/>
                  <a:gd name="T14" fmla="*/ 11 w 839"/>
                  <a:gd name="T15" fmla="*/ 5 h 661"/>
                  <a:gd name="T16" fmla="*/ 9 w 839"/>
                  <a:gd name="T17" fmla="*/ 5 h 661"/>
                  <a:gd name="T18" fmla="*/ 10 w 839"/>
                  <a:gd name="T19" fmla="*/ 4 h 661"/>
                  <a:gd name="T20" fmla="*/ 12 w 839"/>
                  <a:gd name="T21" fmla="*/ 1 h 661"/>
                  <a:gd name="T22" fmla="*/ 16 w 839"/>
                  <a:gd name="T23" fmla="*/ 0 h 661"/>
                  <a:gd name="T24" fmla="*/ 17 w 839"/>
                  <a:gd name="T25" fmla="*/ 0 h 661"/>
                  <a:gd name="T26" fmla="*/ 15 w 839"/>
                  <a:gd name="T27" fmla="*/ 1 h 661"/>
                  <a:gd name="T28" fmla="*/ 14 w 839"/>
                  <a:gd name="T29" fmla="*/ 1 h 661"/>
                  <a:gd name="T30" fmla="*/ 13 w 839"/>
                  <a:gd name="T31" fmla="*/ 2 h 661"/>
                  <a:gd name="T32" fmla="*/ 12 w 839"/>
                  <a:gd name="T33" fmla="*/ 3 h 661"/>
                  <a:gd name="T34" fmla="*/ 9 w 839"/>
                  <a:gd name="T35" fmla="*/ 5 h 661"/>
                  <a:gd name="T36" fmla="*/ 8 w 839"/>
                  <a:gd name="T37" fmla="*/ 6 h 661"/>
                  <a:gd name="T38" fmla="*/ 6 w 839"/>
                  <a:gd name="T39" fmla="*/ 7 h 661"/>
                  <a:gd name="T40" fmla="*/ 3 w 839"/>
                  <a:gd name="T41" fmla="*/ 8 h 661"/>
                  <a:gd name="T42" fmla="*/ 3 w 839"/>
                  <a:gd name="T43" fmla="*/ 7 h 661"/>
                  <a:gd name="T44" fmla="*/ 3 w 839"/>
                  <a:gd name="T45" fmla="*/ 7 h 661"/>
                  <a:gd name="T46" fmla="*/ 5 w 839"/>
                  <a:gd name="T47" fmla="*/ 6 h 661"/>
                  <a:gd name="T48" fmla="*/ 8 w 839"/>
                  <a:gd name="T49" fmla="*/ 5 h 661"/>
                  <a:gd name="T50" fmla="*/ 9 w 839"/>
                  <a:gd name="T51" fmla="*/ 5 h 661"/>
                  <a:gd name="T52" fmla="*/ 10 w 839"/>
                  <a:gd name="T53" fmla="*/ 4 h 661"/>
                  <a:gd name="T54" fmla="*/ 9 w 839"/>
                  <a:gd name="T55" fmla="*/ 4 h 66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39"/>
                  <a:gd name="T85" fmla="*/ 0 h 661"/>
                  <a:gd name="T86" fmla="*/ 839 w 839"/>
                  <a:gd name="T87" fmla="*/ 661 h 66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39" h="661">
                    <a:moveTo>
                      <a:pt x="378" y="355"/>
                    </a:moveTo>
                    <a:cubicBezTo>
                      <a:pt x="267" y="301"/>
                      <a:pt x="144" y="321"/>
                      <a:pt x="25" y="332"/>
                    </a:cubicBezTo>
                    <a:cubicBezTo>
                      <a:pt x="16" y="361"/>
                      <a:pt x="0" y="379"/>
                      <a:pt x="37" y="402"/>
                    </a:cubicBezTo>
                    <a:cubicBezTo>
                      <a:pt x="58" y="415"/>
                      <a:pt x="108" y="426"/>
                      <a:pt x="108" y="426"/>
                    </a:cubicBezTo>
                    <a:cubicBezTo>
                      <a:pt x="323" y="395"/>
                      <a:pt x="518" y="285"/>
                      <a:pt x="731" y="249"/>
                    </a:cubicBezTo>
                    <a:cubicBezTo>
                      <a:pt x="751" y="253"/>
                      <a:pt x="773" y="251"/>
                      <a:pt x="790" y="261"/>
                    </a:cubicBezTo>
                    <a:cubicBezTo>
                      <a:pt x="839" y="289"/>
                      <a:pt x="802" y="343"/>
                      <a:pt x="766" y="355"/>
                    </a:cubicBezTo>
                    <a:cubicBezTo>
                      <a:pt x="669" y="387"/>
                      <a:pt x="533" y="384"/>
                      <a:pt x="437" y="390"/>
                    </a:cubicBezTo>
                    <a:cubicBezTo>
                      <a:pt x="413" y="386"/>
                      <a:pt x="378" y="400"/>
                      <a:pt x="366" y="379"/>
                    </a:cubicBezTo>
                    <a:cubicBezTo>
                      <a:pt x="354" y="357"/>
                      <a:pt x="382" y="332"/>
                      <a:pt x="390" y="308"/>
                    </a:cubicBezTo>
                    <a:cubicBezTo>
                      <a:pt x="416" y="230"/>
                      <a:pt x="401" y="169"/>
                      <a:pt x="472" y="120"/>
                    </a:cubicBezTo>
                    <a:cubicBezTo>
                      <a:pt x="511" y="63"/>
                      <a:pt x="572" y="24"/>
                      <a:pt x="637" y="2"/>
                    </a:cubicBezTo>
                    <a:cubicBezTo>
                      <a:pt x="668" y="8"/>
                      <a:pt x="715" y="0"/>
                      <a:pt x="707" y="50"/>
                    </a:cubicBezTo>
                    <a:cubicBezTo>
                      <a:pt x="701" y="86"/>
                      <a:pt x="613" y="108"/>
                      <a:pt x="613" y="108"/>
                    </a:cubicBezTo>
                    <a:cubicBezTo>
                      <a:pt x="601" y="116"/>
                      <a:pt x="588" y="122"/>
                      <a:pt x="578" y="132"/>
                    </a:cubicBezTo>
                    <a:cubicBezTo>
                      <a:pt x="568" y="142"/>
                      <a:pt x="565" y="158"/>
                      <a:pt x="554" y="167"/>
                    </a:cubicBezTo>
                    <a:cubicBezTo>
                      <a:pt x="533" y="185"/>
                      <a:pt x="484" y="214"/>
                      <a:pt x="484" y="214"/>
                    </a:cubicBezTo>
                    <a:cubicBezTo>
                      <a:pt x="437" y="285"/>
                      <a:pt x="390" y="355"/>
                      <a:pt x="343" y="426"/>
                    </a:cubicBezTo>
                    <a:cubicBezTo>
                      <a:pt x="335" y="438"/>
                      <a:pt x="327" y="449"/>
                      <a:pt x="319" y="461"/>
                    </a:cubicBezTo>
                    <a:cubicBezTo>
                      <a:pt x="300" y="488"/>
                      <a:pt x="249" y="531"/>
                      <a:pt x="249" y="531"/>
                    </a:cubicBezTo>
                    <a:cubicBezTo>
                      <a:pt x="225" y="602"/>
                      <a:pt x="178" y="637"/>
                      <a:pt x="108" y="661"/>
                    </a:cubicBezTo>
                    <a:cubicBezTo>
                      <a:pt x="90" y="608"/>
                      <a:pt x="79" y="593"/>
                      <a:pt x="108" y="520"/>
                    </a:cubicBezTo>
                    <a:cubicBezTo>
                      <a:pt x="113" y="509"/>
                      <a:pt x="132" y="514"/>
                      <a:pt x="143" y="508"/>
                    </a:cubicBezTo>
                    <a:cubicBezTo>
                      <a:pt x="226" y="466"/>
                      <a:pt x="131" y="498"/>
                      <a:pt x="214" y="473"/>
                    </a:cubicBezTo>
                    <a:cubicBezTo>
                      <a:pt x="249" y="449"/>
                      <a:pt x="284" y="425"/>
                      <a:pt x="319" y="402"/>
                    </a:cubicBezTo>
                    <a:cubicBezTo>
                      <a:pt x="331" y="394"/>
                      <a:pt x="343" y="387"/>
                      <a:pt x="355" y="379"/>
                    </a:cubicBezTo>
                    <a:cubicBezTo>
                      <a:pt x="367" y="371"/>
                      <a:pt x="404" y="355"/>
                      <a:pt x="390" y="355"/>
                    </a:cubicBezTo>
                    <a:cubicBezTo>
                      <a:pt x="386" y="355"/>
                      <a:pt x="382" y="355"/>
                      <a:pt x="378" y="35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50000">
                    <a:srgbClr val="000076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10" name="未知"/>
              <p:cNvSpPr>
                <a:spLocks/>
              </p:cNvSpPr>
              <p:nvPr/>
            </p:nvSpPr>
            <p:spPr bwMode="auto">
              <a:xfrm rot="1649670">
                <a:off x="912" y="480"/>
                <a:ext cx="839" cy="661"/>
              </a:xfrm>
              <a:custGeom>
                <a:avLst/>
                <a:gdLst>
                  <a:gd name="T0" fmla="*/ 378 w 839"/>
                  <a:gd name="T1" fmla="*/ 355 h 661"/>
                  <a:gd name="T2" fmla="*/ 25 w 839"/>
                  <a:gd name="T3" fmla="*/ 332 h 661"/>
                  <a:gd name="T4" fmla="*/ 37 w 839"/>
                  <a:gd name="T5" fmla="*/ 402 h 661"/>
                  <a:gd name="T6" fmla="*/ 108 w 839"/>
                  <a:gd name="T7" fmla="*/ 426 h 661"/>
                  <a:gd name="T8" fmla="*/ 731 w 839"/>
                  <a:gd name="T9" fmla="*/ 249 h 661"/>
                  <a:gd name="T10" fmla="*/ 790 w 839"/>
                  <a:gd name="T11" fmla="*/ 261 h 661"/>
                  <a:gd name="T12" fmla="*/ 766 w 839"/>
                  <a:gd name="T13" fmla="*/ 355 h 661"/>
                  <a:gd name="T14" fmla="*/ 437 w 839"/>
                  <a:gd name="T15" fmla="*/ 390 h 661"/>
                  <a:gd name="T16" fmla="*/ 366 w 839"/>
                  <a:gd name="T17" fmla="*/ 379 h 661"/>
                  <a:gd name="T18" fmla="*/ 390 w 839"/>
                  <a:gd name="T19" fmla="*/ 308 h 661"/>
                  <a:gd name="T20" fmla="*/ 472 w 839"/>
                  <a:gd name="T21" fmla="*/ 120 h 661"/>
                  <a:gd name="T22" fmla="*/ 637 w 839"/>
                  <a:gd name="T23" fmla="*/ 2 h 661"/>
                  <a:gd name="T24" fmla="*/ 707 w 839"/>
                  <a:gd name="T25" fmla="*/ 50 h 661"/>
                  <a:gd name="T26" fmla="*/ 613 w 839"/>
                  <a:gd name="T27" fmla="*/ 108 h 661"/>
                  <a:gd name="T28" fmla="*/ 578 w 839"/>
                  <a:gd name="T29" fmla="*/ 132 h 661"/>
                  <a:gd name="T30" fmla="*/ 554 w 839"/>
                  <a:gd name="T31" fmla="*/ 167 h 661"/>
                  <a:gd name="T32" fmla="*/ 484 w 839"/>
                  <a:gd name="T33" fmla="*/ 214 h 661"/>
                  <a:gd name="T34" fmla="*/ 343 w 839"/>
                  <a:gd name="T35" fmla="*/ 426 h 661"/>
                  <a:gd name="T36" fmla="*/ 319 w 839"/>
                  <a:gd name="T37" fmla="*/ 461 h 661"/>
                  <a:gd name="T38" fmla="*/ 249 w 839"/>
                  <a:gd name="T39" fmla="*/ 531 h 661"/>
                  <a:gd name="T40" fmla="*/ 108 w 839"/>
                  <a:gd name="T41" fmla="*/ 661 h 661"/>
                  <a:gd name="T42" fmla="*/ 108 w 839"/>
                  <a:gd name="T43" fmla="*/ 520 h 661"/>
                  <a:gd name="T44" fmla="*/ 143 w 839"/>
                  <a:gd name="T45" fmla="*/ 508 h 661"/>
                  <a:gd name="T46" fmla="*/ 214 w 839"/>
                  <a:gd name="T47" fmla="*/ 473 h 661"/>
                  <a:gd name="T48" fmla="*/ 319 w 839"/>
                  <a:gd name="T49" fmla="*/ 402 h 661"/>
                  <a:gd name="T50" fmla="*/ 355 w 839"/>
                  <a:gd name="T51" fmla="*/ 379 h 661"/>
                  <a:gd name="T52" fmla="*/ 390 w 839"/>
                  <a:gd name="T53" fmla="*/ 355 h 661"/>
                  <a:gd name="T54" fmla="*/ 378 w 839"/>
                  <a:gd name="T55" fmla="*/ 355 h 66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39"/>
                  <a:gd name="T85" fmla="*/ 0 h 661"/>
                  <a:gd name="T86" fmla="*/ 839 w 839"/>
                  <a:gd name="T87" fmla="*/ 661 h 66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39" h="661">
                    <a:moveTo>
                      <a:pt x="378" y="355"/>
                    </a:moveTo>
                    <a:cubicBezTo>
                      <a:pt x="267" y="301"/>
                      <a:pt x="144" y="321"/>
                      <a:pt x="25" y="332"/>
                    </a:cubicBezTo>
                    <a:cubicBezTo>
                      <a:pt x="16" y="361"/>
                      <a:pt x="0" y="379"/>
                      <a:pt x="37" y="402"/>
                    </a:cubicBezTo>
                    <a:cubicBezTo>
                      <a:pt x="58" y="415"/>
                      <a:pt x="108" y="426"/>
                      <a:pt x="108" y="426"/>
                    </a:cubicBezTo>
                    <a:cubicBezTo>
                      <a:pt x="323" y="395"/>
                      <a:pt x="518" y="285"/>
                      <a:pt x="731" y="249"/>
                    </a:cubicBezTo>
                    <a:cubicBezTo>
                      <a:pt x="751" y="253"/>
                      <a:pt x="773" y="251"/>
                      <a:pt x="790" y="261"/>
                    </a:cubicBezTo>
                    <a:cubicBezTo>
                      <a:pt x="839" y="289"/>
                      <a:pt x="802" y="343"/>
                      <a:pt x="766" y="355"/>
                    </a:cubicBezTo>
                    <a:cubicBezTo>
                      <a:pt x="669" y="387"/>
                      <a:pt x="533" y="384"/>
                      <a:pt x="437" y="390"/>
                    </a:cubicBezTo>
                    <a:cubicBezTo>
                      <a:pt x="413" y="386"/>
                      <a:pt x="378" y="400"/>
                      <a:pt x="366" y="379"/>
                    </a:cubicBezTo>
                    <a:cubicBezTo>
                      <a:pt x="354" y="357"/>
                      <a:pt x="382" y="332"/>
                      <a:pt x="390" y="308"/>
                    </a:cubicBezTo>
                    <a:cubicBezTo>
                      <a:pt x="416" y="230"/>
                      <a:pt x="401" y="169"/>
                      <a:pt x="472" y="120"/>
                    </a:cubicBezTo>
                    <a:cubicBezTo>
                      <a:pt x="511" y="63"/>
                      <a:pt x="572" y="24"/>
                      <a:pt x="637" y="2"/>
                    </a:cubicBezTo>
                    <a:cubicBezTo>
                      <a:pt x="668" y="8"/>
                      <a:pt x="715" y="0"/>
                      <a:pt x="707" y="50"/>
                    </a:cubicBezTo>
                    <a:cubicBezTo>
                      <a:pt x="701" y="86"/>
                      <a:pt x="613" y="108"/>
                      <a:pt x="613" y="108"/>
                    </a:cubicBezTo>
                    <a:cubicBezTo>
                      <a:pt x="601" y="116"/>
                      <a:pt x="588" y="122"/>
                      <a:pt x="578" y="132"/>
                    </a:cubicBezTo>
                    <a:cubicBezTo>
                      <a:pt x="568" y="142"/>
                      <a:pt x="565" y="158"/>
                      <a:pt x="554" y="167"/>
                    </a:cubicBezTo>
                    <a:cubicBezTo>
                      <a:pt x="533" y="185"/>
                      <a:pt x="484" y="214"/>
                      <a:pt x="484" y="214"/>
                    </a:cubicBezTo>
                    <a:cubicBezTo>
                      <a:pt x="437" y="285"/>
                      <a:pt x="390" y="355"/>
                      <a:pt x="343" y="426"/>
                    </a:cubicBezTo>
                    <a:cubicBezTo>
                      <a:pt x="335" y="438"/>
                      <a:pt x="327" y="449"/>
                      <a:pt x="319" y="461"/>
                    </a:cubicBezTo>
                    <a:cubicBezTo>
                      <a:pt x="300" y="488"/>
                      <a:pt x="249" y="531"/>
                      <a:pt x="249" y="531"/>
                    </a:cubicBezTo>
                    <a:cubicBezTo>
                      <a:pt x="225" y="602"/>
                      <a:pt x="178" y="637"/>
                      <a:pt x="108" y="661"/>
                    </a:cubicBezTo>
                    <a:cubicBezTo>
                      <a:pt x="90" y="608"/>
                      <a:pt x="79" y="593"/>
                      <a:pt x="108" y="520"/>
                    </a:cubicBezTo>
                    <a:cubicBezTo>
                      <a:pt x="113" y="509"/>
                      <a:pt x="132" y="514"/>
                      <a:pt x="143" y="508"/>
                    </a:cubicBezTo>
                    <a:cubicBezTo>
                      <a:pt x="226" y="466"/>
                      <a:pt x="131" y="498"/>
                      <a:pt x="214" y="473"/>
                    </a:cubicBezTo>
                    <a:cubicBezTo>
                      <a:pt x="249" y="449"/>
                      <a:pt x="284" y="425"/>
                      <a:pt x="319" y="402"/>
                    </a:cubicBezTo>
                    <a:cubicBezTo>
                      <a:pt x="331" y="394"/>
                      <a:pt x="343" y="387"/>
                      <a:pt x="355" y="379"/>
                    </a:cubicBezTo>
                    <a:cubicBezTo>
                      <a:pt x="367" y="371"/>
                      <a:pt x="404" y="355"/>
                      <a:pt x="390" y="355"/>
                    </a:cubicBezTo>
                    <a:cubicBezTo>
                      <a:pt x="386" y="355"/>
                      <a:pt x="382" y="355"/>
                      <a:pt x="378" y="35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50000">
                    <a:srgbClr val="000076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11" name="未知"/>
              <p:cNvSpPr>
                <a:spLocks/>
              </p:cNvSpPr>
              <p:nvPr/>
            </p:nvSpPr>
            <p:spPr bwMode="auto">
              <a:xfrm rot="1649670">
                <a:off x="960" y="1344"/>
                <a:ext cx="839" cy="661"/>
              </a:xfrm>
              <a:custGeom>
                <a:avLst/>
                <a:gdLst>
                  <a:gd name="T0" fmla="*/ 378 w 839"/>
                  <a:gd name="T1" fmla="*/ 355 h 661"/>
                  <a:gd name="T2" fmla="*/ 25 w 839"/>
                  <a:gd name="T3" fmla="*/ 332 h 661"/>
                  <a:gd name="T4" fmla="*/ 37 w 839"/>
                  <a:gd name="T5" fmla="*/ 402 h 661"/>
                  <a:gd name="T6" fmla="*/ 108 w 839"/>
                  <a:gd name="T7" fmla="*/ 426 h 661"/>
                  <a:gd name="T8" fmla="*/ 731 w 839"/>
                  <a:gd name="T9" fmla="*/ 249 h 661"/>
                  <a:gd name="T10" fmla="*/ 790 w 839"/>
                  <a:gd name="T11" fmla="*/ 261 h 661"/>
                  <a:gd name="T12" fmla="*/ 766 w 839"/>
                  <a:gd name="T13" fmla="*/ 355 h 661"/>
                  <a:gd name="T14" fmla="*/ 437 w 839"/>
                  <a:gd name="T15" fmla="*/ 390 h 661"/>
                  <a:gd name="T16" fmla="*/ 366 w 839"/>
                  <a:gd name="T17" fmla="*/ 379 h 661"/>
                  <a:gd name="T18" fmla="*/ 390 w 839"/>
                  <a:gd name="T19" fmla="*/ 308 h 661"/>
                  <a:gd name="T20" fmla="*/ 472 w 839"/>
                  <a:gd name="T21" fmla="*/ 120 h 661"/>
                  <a:gd name="T22" fmla="*/ 637 w 839"/>
                  <a:gd name="T23" fmla="*/ 2 h 661"/>
                  <a:gd name="T24" fmla="*/ 707 w 839"/>
                  <a:gd name="T25" fmla="*/ 50 h 661"/>
                  <a:gd name="T26" fmla="*/ 613 w 839"/>
                  <a:gd name="T27" fmla="*/ 108 h 661"/>
                  <a:gd name="T28" fmla="*/ 578 w 839"/>
                  <a:gd name="T29" fmla="*/ 132 h 661"/>
                  <a:gd name="T30" fmla="*/ 554 w 839"/>
                  <a:gd name="T31" fmla="*/ 167 h 661"/>
                  <a:gd name="T32" fmla="*/ 484 w 839"/>
                  <a:gd name="T33" fmla="*/ 214 h 661"/>
                  <a:gd name="T34" fmla="*/ 343 w 839"/>
                  <a:gd name="T35" fmla="*/ 426 h 661"/>
                  <a:gd name="T36" fmla="*/ 319 w 839"/>
                  <a:gd name="T37" fmla="*/ 461 h 661"/>
                  <a:gd name="T38" fmla="*/ 249 w 839"/>
                  <a:gd name="T39" fmla="*/ 531 h 661"/>
                  <a:gd name="T40" fmla="*/ 108 w 839"/>
                  <a:gd name="T41" fmla="*/ 661 h 661"/>
                  <a:gd name="T42" fmla="*/ 108 w 839"/>
                  <a:gd name="T43" fmla="*/ 520 h 661"/>
                  <a:gd name="T44" fmla="*/ 143 w 839"/>
                  <a:gd name="T45" fmla="*/ 508 h 661"/>
                  <a:gd name="T46" fmla="*/ 214 w 839"/>
                  <a:gd name="T47" fmla="*/ 473 h 661"/>
                  <a:gd name="T48" fmla="*/ 319 w 839"/>
                  <a:gd name="T49" fmla="*/ 402 h 661"/>
                  <a:gd name="T50" fmla="*/ 355 w 839"/>
                  <a:gd name="T51" fmla="*/ 379 h 661"/>
                  <a:gd name="T52" fmla="*/ 390 w 839"/>
                  <a:gd name="T53" fmla="*/ 355 h 661"/>
                  <a:gd name="T54" fmla="*/ 378 w 839"/>
                  <a:gd name="T55" fmla="*/ 355 h 66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39"/>
                  <a:gd name="T85" fmla="*/ 0 h 661"/>
                  <a:gd name="T86" fmla="*/ 839 w 839"/>
                  <a:gd name="T87" fmla="*/ 661 h 66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39" h="661">
                    <a:moveTo>
                      <a:pt x="378" y="355"/>
                    </a:moveTo>
                    <a:cubicBezTo>
                      <a:pt x="267" y="301"/>
                      <a:pt x="144" y="321"/>
                      <a:pt x="25" y="332"/>
                    </a:cubicBezTo>
                    <a:cubicBezTo>
                      <a:pt x="16" y="361"/>
                      <a:pt x="0" y="379"/>
                      <a:pt x="37" y="402"/>
                    </a:cubicBezTo>
                    <a:cubicBezTo>
                      <a:pt x="58" y="415"/>
                      <a:pt x="108" y="426"/>
                      <a:pt x="108" y="426"/>
                    </a:cubicBezTo>
                    <a:cubicBezTo>
                      <a:pt x="323" y="395"/>
                      <a:pt x="518" y="285"/>
                      <a:pt x="731" y="249"/>
                    </a:cubicBezTo>
                    <a:cubicBezTo>
                      <a:pt x="751" y="253"/>
                      <a:pt x="773" y="251"/>
                      <a:pt x="790" y="261"/>
                    </a:cubicBezTo>
                    <a:cubicBezTo>
                      <a:pt x="839" y="289"/>
                      <a:pt x="802" y="343"/>
                      <a:pt x="766" y="355"/>
                    </a:cubicBezTo>
                    <a:cubicBezTo>
                      <a:pt x="669" y="387"/>
                      <a:pt x="533" y="384"/>
                      <a:pt x="437" y="390"/>
                    </a:cubicBezTo>
                    <a:cubicBezTo>
                      <a:pt x="413" y="386"/>
                      <a:pt x="378" y="400"/>
                      <a:pt x="366" y="379"/>
                    </a:cubicBezTo>
                    <a:cubicBezTo>
                      <a:pt x="354" y="357"/>
                      <a:pt x="382" y="332"/>
                      <a:pt x="390" y="308"/>
                    </a:cubicBezTo>
                    <a:cubicBezTo>
                      <a:pt x="416" y="230"/>
                      <a:pt x="401" y="169"/>
                      <a:pt x="472" y="120"/>
                    </a:cubicBezTo>
                    <a:cubicBezTo>
                      <a:pt x="511" y="63"/>
                      <a:pt x="572" y="24"/>
                      <a:pt x="637" y="2"/>
                    </a:cubicBezTo>
                    <a:cubicBezTo>
                      <a:pt x="668" y="8"/>
                      <a:pt x="715" y="0"/>
                      <a:pt x="707" y="50"/>
                    </a:cubicBezTo>
                    <a:cubicBezTo>
                      <a:pt x="701" y="86"/>
                      <a:pt x="613" y="108"/>
                      <a:pt x="613" y="108"/>
                    </a:cubicBezTo>
                    <a:cubicBezTo>
                      <a:pt x="601" y="116"/>
                      <a:pt x="588" y="122"/>
                      <a:pt x="578" y="132"/>
                    </a:cubicBezTo>
                    <a:cubicBezTo>
                      <a:pt x="568" y="142"/>
                      <a:pt x="565" y="158"/>
                      <a:pt x="554" y="167"/>
                    </a:cubicBezTo>
                    <a:cubicBezTo>
                      <a:pt x="533" y="185"/>
                      <a:pt x="484" y="214"/>
                      <a:pt x="484" y="214"/>
                    </a:cubicBezTo>
                    <a:cubicBezTo>
                      <a:pt x="437" y="285"/>
                      <a:pt x="390" y="355"/>
                      <a:pt x="343" y="426"/>
                    </a:cubicBezTo>
                    <a:cubicBezTo>
                      <a:pt x="335" y="438"/>
                      <a:pt x="327" y="449"/>
                      <a:pt x="319" y="461"/>
                    </a:cubicBezTo>
                    <a:cubicBezTo>
                      <a:pt x="300" y="488"/>
                      <a:pt x="249" y="531"/>
                      <a:pt x="249" y="531"/>
                    </a:cubicBezTo>
                    <a:cubicBezTo>
                      <a:pt x="225" y="602"/>
                      <a:pt x="178" y="637"/>
                      <a:pt x="108" y="661"/>
                    </a:cubicBezTo>
                    <a:cubicBezTo>
                      <a:pt x="90" y="608"/>
                      <a:pt x="79" y="593"/>
                      <a:pt x="108" y="520"/>
                    </a:cubicBezTo>
                    <a:cubicBezTo>
                      <a:pt x="113" y="509"/>
                      <a:pt x="132" y="514"/>
                      <a:pt x="143" y="508"/>
                    </a:cubicBezTo>
                    <a:cubicBezTo>
                      <a:pt x="226" y="466"/>
                      <a:pt x="131" y="498"/>
                      <a:pt x="214" y="473"/>
                    </a:cubicBezTo>
                    <a:cubicBezTo>
                      <a:pt x="249" y="449"/>
                      <a:pt x="284" y="425"/>
                      <a:pt x="319" y="402"/>
                    </a:cubicBezTo>
                    <a:cubicBezTo>
                      <a:pt x="331" y="394"/>
                      <a:pt x="343" y="387"/>
                      <a:pt x="355" y="379"/>
                    </a:cubicBezTo>
                    <a:cubicBezTo>
                      <a:pt x="367" y="371"/>
                      <a:pt x="404" y="355"/>
                      <a:pt x="390" y="355"/>
                    </a:cubicBezTo>
                    <a:cubicBezTo>
                      <a:pt x="386" y="355"/>
                      <a:pt x="382" y="355"/>
                      <a:pt x="378" y="35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0000"/>
                  </a:gs>
                  <a:gs pos="50000">
                    <a:srgbClr val="760000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12" name="未知"/>
              <p:cNvSpPr>
                <a:spLocks/>
              </p:cNvSpPr>
              <p:nvPr/>
            </p:nvSpPr>
            <p:spPr bwMode="auto">
              <a:xfrm rot="1649670">
                <a:off x="336" y="1536"/>
                <a:ext cx="453" cy="319"/>
              </a:xfrm>
              <a:custGeom>
                <a:avLst/>
                <a:gdLst>
                  <a:gd name="T0" fmla="*/ 9 w 839"/>
                  <a:gd name="T1" fmla="*/ 4 h 661"/>
                  <a:gd name="T2" fmla="*/ 1 w 839"/>
                  <a:gd name="T3" fmla="*/ 4 h 661"/>
                  <a:gd name="T4" fmla="*/ 1 w 839"/>
                  <a:gd name="T5" fmla="*/ 5 h 661"/>
                  <a:gd name="T6" fmla="*/ 3 w 839"/>
                  <a:gd name="T7" fmla="*/ 5 h 661"/>
                  <a:gd name="T8" fmla="*/ 18 w 839"/>
                  <a:gd name="T9" fmla="*/ 3 h 661"/>
                  <a:gd name="T10" fmla="*/ 19 w 839"/>
                  <a:gd name="T11" fmla="*/ 3 h 661"/>
                  <a:gd name="T12" fmla="*/ 19 w 839"/>
                  <a:gd name="T13" fmla="*/ 4 h 661"/>
                  <a:gd name="T14" fmla="*/ 11 w 839"/>
                  <a:gd name="T15" fmla="*/ 5 h 661"/>
                  <a:gd name="T16" fmla="*/ 9 w 839"/>
                  <a:gd name="T17" fmla="*/ 5 h 661"/>
                  <a:gd name="T18" fmla="*/ 10 w 839"/>
                  <a:gd name="T19" fmla="*/ 4 h 661"/>
                  <a:gd name="T20" fmla="*/ 12 w 839"/>
                  <a:gd name="T21" fmla="*/ 1 h 661"/>
                  <a:gd name="T22" fmla="*/ 16 w 839"/>
                  <a:gd name="T23" fmla="*/ 0 h 661"/>
                  <a:gd name="T24" fmla="*/ 17 w 839"/>
                  <a:gd name="T25" fmla="*/ 0 h 661"/>
                  <a:gd name="T26" fmla="*/ 15 w 839"/>
                  <a:gd name="T27" fmla="*/ 1 h 661"/>
                  <a:gd name="T28" fmla="*/ 14 w 839"/>
                  <a:gd name="T29" fmla="*/ 1 h 661"/>
                  <a:gd name="T30" fmla="*/ 13 w 839"/>
                  <a:gd name="T31" fmla="*/ 2 h 661"/>
                  <a:gd name="T32" fmla="*/ 12 w 839"/>
                  <a:gd name="T33" fmla="*/ 3 h 661"/>
                  <a:gd name="T34" fmla="*/ 9 w 839"/>
                  <a:gd name="T35" fmla="*/ 5 h 661"/>
                  <a:gd name="T36" fmla="*/ 8 w 839"/>
                  <a:gd name="T37" fmla="*/ 6 h 661"/>
                  <a:gd name="T38" fmla="*/ 6 w 839"/>
                  <a:gd name="T39" fmla="*/ 7 h 661"/>
                  <a:gd name="T40" fmla="*/ 3 w 839"/>
                  <a:gd name="T41" fmla="*/ 8 h 661"/>
                  <a:gd name="T42" fmla="*/ 3 w 839"/>
                  <a:gd name="T43" fmla="*/ 7 h 661"/>
                  <a:gd name="T44" fmla="*/ 3 w 839"/>
                  <a:gd name="T45" fmla="*/ 7 h 661"/>
                  <a:gd name="T46" fmla="*/ 5 w 839"/>
                  <a:gd name="T47" fmla="*/ 6 h 661"/>
                  <a:gd name="T48" fmla="*/ 8 w 839"/>
                  <a:gd name="T49" fmla="*/ 5 h 661"/>
                  <a:gd name="T50" fmla="*/ 9 w 839"/>
                  <a:gd name="T51" fmla="*/ 5 h 661"/>
                  <a:gd name="T52" fmla="*/ 10 w 839"/>
                  <a:gd name="T53" fmla="*/ 4 h 661"/>
                  <a:gd name="T54" fmla="*/ 9 w 839"/>
                  <a:gd name="T55" fmla="*/ 4 h 66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39"/>
                  <a:gd name="T85" fmla="*/ 0 h 661"/>
                  <a:gd name="T86" fmla="*/ 839 w 839"/>
                  <a:gd name="T87" fmla="*/ 661 h 66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39" h="661">
                    <a:moveTo>
                      <a:pt x="378" y="355"/>
                    </a:moveTo>
                    <a:cubicBezTo>
                      <a:pt x="267" y="301"/>
                      <a:pt x="144" y="321"/>
                      <a:pt x="25" y="332"/>
                    </a:cubicBezTo>
                    <a:cubicBezTo>
                      <a:pt x="16" y="361"/>
                      <a:pt x="0" y="379"/>
                      <a:pt x="37" y="402"/>
                    </a:cubicBezTo>
                    <a:cubicBezTo>
                      <a:pt x="58" y="415"/>
                      <a:pt x="108" y="426"/>
                      <a:pt x="108" y="426"/>
                    </a:cubicBezTo>
                    <a:cubicBezTo>
                      <a:pt x="323" y="395"/>
                      <a:pt x="518" y="285"/>
                      <a:pt x="731" y="249"/>
                    </a:cubicBezTo>
                    <a:cubicBezTo>
                      <a:pt x="751" y="253"/>
                      <a:pt x="773" y="251"/>
                      <a:pt x="790" y="261"/>
                    </a:cubicBezTo>
                    <a:cubicBezTo>
                      <a:pt x="839" y="289"/>
                      <a:pt x="802" y="343"/>
                      <a:pt x="766" y="355"/>
                    </a:cubicBezTo>
                    <a:cubicBezTo>
                      <a:pt x="669" y="387"/>
                      <a:pt x="533" y="384"/>
                      <a:pt x="437" y="390"/>
                    </a:cubicBezTo>
                    <a:cubicBezTo>
                      <a:pt x="413" y="386"/>
                      <a:pt x="378" y="400"/>
                      <a:pt x="366" y="379"/>
                    </a:cubicBezTo>
                    <a:cubicBezTo>
                      <a:pt x="354" y="357"/>
                      <a:pt x="382" y="332"/>
                      <a:pt x="390" y="308"/>
                    </a:cubicBezTo>
                    <a:cubicBezTo>
                      <a:pt x="416" y="230"/>
                      <a:pt x="401" y="169"/>
                      <a:pt x="472" y="120"/>
                    </a:cubicBezTo>
                    <a:cubicBezTo>
                      <a:pt x="511" y="63"/>
                      <a:pt x="572" y="24"/>
                      <a:pt x="637" y="2"/>
                    </a:cubicBezTo>
                    <a:cubicBezTo>
                      <a:pt x="668" y="8"/>
                      <a:pt x="715" y="0"/>
                      <a:pt x="707" y="50"/>
                    </a:cubicBezTo>
                    <a:cubicBezTo>
                      <a:pt x="701" y="86"/>
                      <a:pt x="613" y="108"/>
                      <a:pt x="613" y="108"/>
                    </a:cubicBezTo>
                    <a:cubicBezTo>
                      <a:pt x="601" y="116"/>
                      <a:pt x="588" y="122"/>
                      <a:pt x="578" y="132"/>
                    </a:cubicBezTo>
                    <a:cubicBezTo>
                      <a:pt x="568" y="142"/>
                      <a:pt x="565" y="158"/>
                      <a:pt x="554" y="167"/>
                    </a:cubicBezTo>
                    <a:cubicBezTo>
                      <a:pt x="533" y="185"/>
                      <a:pt x="484" y="214"/>
                      <a:pt x="484" y="214"/>
                    </a:cubicBezTo>
                    <a:cubicBezTo>
                      <a:pt x="437" y="285"/>
                      <a:pt x="390" y="355"/>
                      <a:pt x="343" y="426"/>
                    </a:cubicBezTo>
                    <a:cubicBezTo>
                      <a:pt x="335" y="438"/>
                      <a:pt x="327" y="449"/>
                      <a:pt x="319" y="461"/>
                    </a:cubicBezTo>
                    <a:cubicBezTo>
                      <a:pt x="300" y="488"/>
                      <a:pt x="249" y="531"/>
                      <a:pt x="249" y="531"/>
                    </a:cubicBezTo>
                    <a:cubicBezTo>
                      <a:pt x="225" y="602"/>
                      <a:pt x="178" y="637"/>
                      <a:pt x="108" y="661"/>
                    </a:cubicBezTo>
                    <a:cubicBezTo>
                      <a:pt x="90" y="608"/>
                      <a:pt x="79" y="593"/>
                      <a:pt x="108" y="520"/>
                    </a:cubicBezTo>
                    <a:cubicBezTo>
                      <a:pt x="113" y="509"/>
                      <a:pt x="132" y="514"/>
                      <a:pt x="143" y="508"/>
                    </a:cubicBezTo>
                    <a:cubicBezTo>
                      <a:pt x="226" y="466"/>
                      <a:pt x="131" y="498"/>
                      <a:pt x="214" y="473"/>
                    </a:cubicBezTo>
                    <a:cubicBezTo>
                      <a:pt x="249" y="449"/>
                      <a:pt x="284" y="425"/>
                      <a:pt x="319" y="402"/>
                    </a:cubicBezTo>
                    <a:cubicBezTo>
                      <a:pt x="331" y="394"/>
                      <a:pt x="343" y="387"/>
                      <a:pt x="355" y="379"/>
                    </a:cubicBezTo>
                    <a:cubicBezTo>
                      <a:pt x="367" y="371"/>
                      <a:pt x="404" y="355"/>
                      <a:pt x="390" y="355"/>
                    </a:cubicBezTo>
                    <a:cubicBezTo>
                      <a:pt x="386" y="355"/>
                      <a:pt x="382" y="355"/>
                      <a:pt x="378" y="35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0000"/>
                  </a:gs>
                  <a:gs pos="50000">
                    <a:srgbClr val="760000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2800" name="Line 11"/>
            <p:cNvSpPr>
              <a:spLocks noChangeShapeType="1"/>
            </p:cNvSpPr>
            <p:nvPr/>
          </p:nvSpPr>
          <p:spPr bwMode="auto">
            <a:xfrm flipH="1" flipV="1">
              <a:off x="622" y="753"/>
              <a:ext cx="0" cy="48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01" name="Line 12"/>
            <p:cNvSpPr>
              <a:spLocks noChangeShapeType="1"/>
            </p:cNvSpPr>
            <p:nvPr/>
          </p:nvSpPr>
          <p:spPr bwMode="auto">
            <a:xfrm flipH="1" flipV="1">
              <a:off x="622" y="871"/>
              <a:ext cx="0" cy="48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02" name="Line 13"/>
            <p:cNvSpPr>
              <a:spLocks noChangeShapeType="1"/>
            </p:cNvSpPr>
            <p:nvPr/>
          </p:nvSpPr>
          <p:spPr bwMode="auto">
            <a:xfrm flipH="1" flipV="1">
              <a:off x="681" y="1610"/>
              <a:ext cx="0" cy="4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03" name="Line 14"/>
            <p:cNvSpPr>
              <a:spLocks noChangeShapeType="1"/>
            </p:cNvSpPr>
            <p:nvPr/>
          </p:nvSpPr>
          <p:spPr bwMode="auto">
            <a:xfrm flipH="1" flipV="1">
              <a:off x="681" y="1728"/>
              <a:ext cx="0" cy="4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04" name="Line 15"/>
            <p:cNvSpPr>
              <a:spLocks noChangeShapeType="1"/>
            </p:cNvSpPr>
            <p:nvPr/>
          </p:nvSpPr>
          <p:spPr bwMode="auto">
            <a:xfrm flipV="1">
              <a:off x="1567" y="624"/>
              <a:ext cx="0" cy="96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05" name="Line 16"/>
            <p:cNvSpPr>
              <a:spLocks noChangeShapeType="1"/>
            </p:cNvSpPr>
            <p:nvPr/>
          </p:nvSpPr>
          <p:spPr bwMode="auto">
            <a:xfrm flipH="1" flipV="1">
              <a:off x="1615" y="1488"/>
              <a:ext cx="0" cy="96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06" name="Line 17"/>
            <p:cNvSpPr>
              <a:spLocks noChangeShapeType="1"/>
            </p:cNvSpPr>
            <p:nvPr/>
          </p:nvSpPr>
          <p:spPr bwMode="auto">
            <a:xfrm flipH="1">
              <a:off x="1615" y="1739"/>
              <a:ext cx="0" cy="96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07" name="Line 18"/>
            <p:cNvSpPr>
              <a:spLocks noChangeShapeType="1"/>
            </p:cNvSpPr>
            <p:nvPr/>
          </p:nvSpPr>
          <p:spPr bwMode="auto">
            <a:xfrm flipV="1">
              <a:off x="1556" y="875"/>
              <a:ext cx="0" cy="96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2771" name="Group 19"/>
          <p:cNvGrpSpPr>
            <a:grpSpLocks/>
          </p:cNvGrpSpPr>
          <p:nvPr/>
        </p:nvGrpSpPr>
        <p:grpSpPr bwMode="auto">
          <a:xfrm>
            <a:off x="1120775" y="2711450"/>
            <a:ext cx="3124200" cy="3886200"/>
            <a:chOff x="0" y="0"/>
            <a:chExt cx="1968" cy="2448"/>
          </a:xfrm>
        </p:grpSpPr>
        <p:grpSp>
          <p:nvGrpSpPr>
            <p:cNvPr id="32783" name="Group 20"/>
            <p:cNvGrpSpPr>
              <a:grpSpLocks/>
            </p:cNvGrpSpPr>
            <p:nvPr/>
          </p:nvGrpSpPr>
          <p:grpSpPr bwMode="auto">
            <a:xfrm>
              <a:off x="0" y="0"/>
              <a:ext cx="1968" cy="2448"/>
              <a:chOff x="0" y="0"/>
              <a:chExt cx="1968" cy="2448"/>
            </a:xfrm>
          </p:grpSpPr>
          <p:grpSp>
            <p:nvGrpSpPr>
              <p:cNvPr id="32792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1968" cy="2448"/>
                <a:chOff x="0" y="0"/>
                <a:chExt cx="1440" cy="1824"/>
              </a:xfrm>
            </p:grpSpPr>
            <p:sp>
              <p:nvSpPr>
                <p:cNvPr id="32797" name="Oval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40" cy="1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1A1A1"/>
                    </a:gs>
                    <a:gs pos="50000">
                      <a:srgbClr val="FFFFFF"/>
                    </a:gs>
                    <a:gs pos="100000">
                      <a:srgbClr val="A1A1A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kumimoji="1" lang="zh-CN" altLang="en-US" sz="3600" b="1"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32798" name="Oval 23"/>
                <p:cNvSpPr>
                  <a:spLocks noChangeArrowheads="1"/>
                </p:cNvSpPr>
                <p:nvPr/>
              </p:nvSpPr>
              <p:spPr bwMode="auto">
                <a:xfrm>
                  <a:off x="0" y="672"/>
                  <a:ext cx="1440" cy="1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1A1A1"/>
                    </a:gs>
                    <a:gs pos="50000">
                      <a:srgbClr val="FFFFFF"/>
                    </a:gs>
                    <a:gs pos="100000">
                      <a:srgbClr val="A1A1A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kumimoji="1" lang="zh-CN" altLang="en-US" sz="3600" b="1"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</p:grpSp>
          <p:sp>
            <p:nvSpPr>
              <p:cNvPr id="32793" name="未知"/>
              <p:cNvSpPr>
                <a:spLocks/>
              </p:cNvSpPr>
              <p:nvPr/>
            </p:nvSpPr>
            <p:spPr bwMode="auto">
              <a:xfrm rot="1649670">
                <a:off x="288" y="641"/>
                <a:ext cx="453" cy="319"/>
              </a:xfrm>
              <a:custGeom>
                <a:avLst/>
                <a:gdLst>
                  <a:gd name="T0" fmla="*/ 9 w 839"/>
                  <a:gd name="T1" fmla="*/ 4 h 661"/>
                  <a:gd name="T2" fmla="*/ 1 w 839"/>
                  <a:gd name="T3" fmla="*/ 4 h 661"/>
                  <a:gd name="T4" fmla="*/ 1 w 839"/>
                  <a:gd name="T5" fmla="*/ 5 h 661"/>
                  <a:gd name="T6" fmla="*/ 3 w 839"/>
                  <a:gd name="T7" fmla="*/ 5 h 661"/>
                  <a:gd name="T8" fmla="*/ 18 w 839"/>
                  <a:gd name="T9" fmla="*/ 3 h 661"/>
                  <a:gd name="T10" fmla="*/ 19 w 839"/>
                  <a:gd name="T11" fmla="*/ 3 h 661"/>
                  <a:gd name="T12" fmla="*/ 19 w 839"/>
                  <a:gd name="T13" fmla="*/ 4 h 661"/>
                  <a:gd name="T14" fmla="*/ 11 w 839"/>
                  <a:gd name="T15" fmla="*/ 5 h 661"/>
                  <a:gd name="T16" fmla="*/ 9 w 839"/>
                  <a:gd name="T17" fmla="*/ 5 h 661"/>
                  <a:gd name="T18" fmla="*/ 10 w 839"/>
                  <a:gd name="T19" fmla="*/ 4 h 661"/>
                  <a:gd name="T20" fmla="*/ 12 w 839"/>
                  <a:gd name="T21" fmla="*/ 1 h 661"/>
                  <a:gd name="T22" fmla="*/ 16 w 839"/>
                  <a:gd name="T23" fmla="*/ 0 h 661"/>
                  <a:gd name="T24" fmla="*/ 17 w 839"/>
                  <a:gd name="T25" fmla="*/ 0 h 661"/>
                  <a:gd name="T26" fmla="*/ 15 w 839"/>
                  <a:gd name="T27" fmla="*/ 1 h 661"/>
                  <a:gd name="T28" fmla="*/ 14 w 839"/>
                  <a:gd name="T29" fmla="*/ 1 h 661"/>
                  <a:gd name="T30" fmla="*/ 13 w 839"/>
                  <a:gd name="T31" fmla="*/ 2 h 661"/>
                  <a:gd name="T32" fmla="*/ 12 w 839"/>
                  <a:gd name="T33" fmla="*/ 3 h 661"/>
                  <a:gd name="T34" fmla="*/ 9 w 839"/>
                  <a:gd name="T35" fmla="*/ 5 h 661"/>
                  <a:gd name="T36" fmla="*/ 8 w 839"/>
                  <a:gd name="T37" fmla="*/ 6 h 661"/>
                  <a:gd name="T38" fmla="*/ 6 w 839"/>
                  <a:gd name="T39" fmla="*/ 7 h 661"/>
                  <a:gd name="T40" fmla="*/ 3 w 839"/>
                  <a:gd name="T41" fmla="*/ 8 h 661"/>
                  <a:gd name="T42" fmla="*/ 3 w 839"/>
                  <a:gd name="T43" fmla="*/ 7 h 661"/>
                  <a:gd name="T44" fmla="*/ 3 w 839"/>
                  <a:gd name="T45" fmla="*/ 7 h 661"/>
                  <a:gd name="T46" fmla="*/ 5 w 839"/>
                  <a:gd name="T47" fmla="*/ 6 h 661"/>
                  <a:gd name="T48" fmla="*/ 8 w 839"/>
                  <a:gd name="T49" fmla="*/ 5 h 661"/>
                  <a:gd name="T50" fmla="*/ 9 w 839"/>
                  <a:gd name="T51" fmla="*/ 5 h 661"/>
                  <a:gd name="T52" fmla="*/ 10 w 839"/>
                  <a:gd name="T53" fmla="*/ 4 h 661"/>
                  <a:gd name="T54" fmla="*/ 9 w 839"/>
                  <a:gd name="T55" fmla="*/ 4 h 66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39"/>
                  <a:gd name="T85" fmla="*/ 0 h 661"/>
                  <a:gd name="T86" fmla="*/ 839 w 839"/>
                  <a:gd name="T87" fmla="*/ 661 h 66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39" h="661">
                    <a:moveTo>
                      <a:pt x="378" y="355"/>
                    </a:moveTo>
                    <a:cubicBezTo>
                      <a:pt x="267" y="301"/>
                      <a:pt x="144" y="321"/>
                      <a:pt x="25" y="332"/>
                    </a:cubicBezTo>
                    <a:cubicBezTo>
                      <a:pt x="16" y="361"/>
                      <a:pt x="0" y="379"/>
                      <a:pt x="37" y="402"/>
                    </a:cubicBezTo>
                    <a:cubicBezTo>
                      <a:pt x="58" y="415"/>
                      <a:pt x="108" y="426"/>
                      <a:pt x="108" y="426"/>
                    </a:cubicBezTo>
                    <a:cubicBezTo>
                      <a:pt x="323" y="395"/>
                      <a:pt x="518" y="285"/>
                      <a:pt x="731" y="249"/>
                    </a:cubicBezTo>
                    <a:cubicBezTo>
                      <a:pt x="751" y="253"/>
                      <a:pt x="773" y="251"/>
                      <a:pt x="790" y="261"/>
                    </a:cubicBezTo>
                    <a:cubicBezTo>
                      <a:pt x="839" y="289"/>
                      <a:pt x="802" y="343"/>
                      <a:pt x="766" y="355"/>
                    </a:cubicBezTo>
                    <a:cubicBezTo>
                      <a:pt x="669" y="387"/>
                      <a:pt x="533" y="384"/>
                      <a:pt x="437" y="390"/>
                    </a:cubicBezTo>
                    <a:cubicBezTo>
                      <a:pt x="413" y="386"/>
                      <a:pt x="378" y="400"/>
                      <a:pt x="366" y="379"/>
                    </a:cubicBezTo>
                    <a:cubicBezTo>
                      <a:pt x="354" y="357"/>
                      <a:pt x="382" y="332"/>
                      <a:pt x="390" y="308"/>
                    </a:cubicBezTo>
                    <a:cubicBezTo>
                      <a:pt x="416" y="230"/>
                      <a:pt x="401" y="169"/>
                      <a:pt x="472" y="120"/>
                    </a:cubicBezTo>
                    <a:cubicBezTo>
                      <a:pt x="511" y="63"/>
                      <a:pt x="572" y="24"/>
                      <a:pt x="637" y="2"/>
                    </a:cubicBezTo>
                    <a:cubicBezTo>
                      <a:pt x="668" y="8"/>
                      <a:pt x="715" y="0"/>
                      <a:pt x="707" y="50"/>
                    </a:cubicBezTo>
                    <a:cubicBezTo>
                      <a:pt x="701" y="86"/>
                      <a:pt x="613" y="108"/>
                      <a:pt x="613" y="108"/>
                    </a:cubicBezTo>
                    <a:cubicBezTo>
                      <a:pt x="601" y="116"/>
                      <a:pt x="588" y="122"/>
                      <a:pt x="578" y="132"/>
                    </a:cubicBezTo>
                    <a:cubicBezTo>
                      <a:pt x="568" y="142"/>
                      <a:pt x="565" y="158"/>
                      <a:pt x="554" y="167"/>
                    </a:cubicBezTo>
                    <a:cubicBezTo>
                      <a:pt x="533" y="185"/>
                      <a:pt x="484" y="214"/>
                      <a:pt x="484" y="214"/>
                    </a:cubicBezTo>
                    <a:cubicBezTo>
                      <a:pt x="437" y="285"/>
                      <a:pt x="390" y="355"/>
                      <a:pt x="343" y="426"/>
                    </a:cubicBezTo>
                    <a:cubicBezTo>
                      <a:pt x="335" y="438"/>
                      <a:pt x="327" y="449"/>
                      <a:pt x="319" y="461"/>
                    </a:cubicBezTo>
                    <a:cubicBezTo>
                      <a:pt x="300" y="488"/>
                      <a:pt x="249" y="531"/>
                      <a:pt x="249" y="531"/>
                    </a:cubicBezTo>
                    <a:cubicBezTo>
                      <a:pt x="225" y="602"/>
                      <a:pt x="178" y="637"/>
                      <a:pt x="108" y="661"/>
                    </a:cubicBezTo>
                    <a:cubicBezTo>
                      <a:pt x="90" y="608"/>
                      <a:pt x="79" y="593"/>
                      <a:pt x="108" y="520"/>
                    </a:cubicBezTo>
                    <a:cubicBezTo>
                      <a:pt x="113" y="509"/>
                      <a:pt x="132" y="514"/>
                      <a:pt x="143" y="508"/>
                    </a:cubicBezTo>
                    <a:cubicBezTo>
                      <a:pt x="226" y="466"/>
                      <a:pt x="131" y="498"/>
                      <a:pt x="214" y="473"/>
                    </a:cubicBezTo>
                    <a:cubicBezTo>
                      <a:pt x="249" y="449"/>
                      <a:pt x="284" y="425"/>
                      <a:pt x="319" y="402"/>
                    </a:cubicBezTo>
                    <a:cubicBezTo>
                      <a:pt x="331" y="394"/>
                      <a:pt x="343" y="387"/>
                      <a:pt x="355" y="379"/>
                    </a:cubicBezTo>
                    <a:cubicBezTo>
                      <a:pt x="367" y="371"/>
                      <a:pt x="404" y="355"/>
                      <a:pt x="390" y="355"/>
                    </a:cubicBezTo>
                    <a:cubicBezTo>
                      <a:pt x="386" y="355"/>
                      <a:pt x="382" y="355"/>
                      <a:pt x="378" y="35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50000">
                    <a:srgbClr val="000090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4" name="未知"/>
              <p:cNvSpPr>
                <a:spLocks/>
              </p:cNvSpPr>
              <p:nvPr/>
            </p:nvSpPr>
            <p:spPr bwMode="auto">
              <a:xfrm rot="1649670">
                <a:off x="960" y="1344"/>
                <a:ext cx="839" cy="661"/>
              </a:xfrm>
              <a:custGeom>
                <a:avLst/>
                <a:gdLst>
                  <a:gd name="T0" fmla="*/ 378 w 839"/>
                  <a:gd name="T1" fmla="*/ 355 h 661"/>
                  <a:gd name="T2" fmla="*/ 25 w 839"/>
                  <a:gd name="T3" fmla="*/ 332 h 661"/>
                  <a:gd name="T4" fmla="*/ 37 w 839"/>
                  <a:gd name="T5" fmla="*/ 402 h 661"/>
                  <a:gd name="T6" fmla="*/ 108 w 839"/>
                  <a:gd name="T7" fmla="*/ 426 h 661"/>
                  <a:gd name="T8" fmla="*/ 731 w 839"/>
                  <a:gd name="T9" fmla="*/ 249 h 661"/>
                  <a:gd name="T10" fmla="*/ 790 w 839"/>
                  <a:gd name="T11" fmla="*/ 261 h 661"/>
                  <a:gd name="T12" fmla="*/ 766 w 839"/>
                  <a:gd name="T13" fmla="*/ 355 h 661"/>
                  <a:gd name="T14" fmla="*/ 437 w 839"/>
                  <a:gd name="T15" fmla="*/ 390 h 661"/>
                  <a:gd name="T16" fmla="*/ 366 w 839"/>
                  <a:gd name="T17" fmla="*/ 379 h 661"/>
                  <a:gd name="T18" fmla="*/ 390 w 839"/>
                  <a:gd name="T19" fmla="*/ 308 h 661"/>
                  <a:gd name="T20" fmla="*/ 472 w 839"/>
                  <a:gd name="T21" fmla="*/ 120 h 661"/>
                  <a:gd name="T22" fmla="*/ 637 w 839"/>
                  <a:gd name="T23" fmla="*/ 2 h 661"/>
                  <a:gd name="T24" fmla="*/ 707 w 839"/>
                  <a:gd name="T25" fmla="*/ 50 h 661"/>
                  <a:gd name="T26" fmla="*/ 613 w 839"/>
                  <a:gd name="T27" fmla="*/ 108 h 661"/>
                  <a:gd name="T28" fmla="*/ 578 w 839"/>
                  <a:gd name="T29" fmla="*/ 132 h 661"/>
                  <a:gd name="T30" fmla="*/ 554 w 839"/>
                  <a:gd name="T31" fmla="*/ 167 h 661"/>
                  <a:gd name="T32" fmla="*/ 484 w 839"/>
                  <a:gd name="T33" fmla="*/ 214 h 661"/>
                  <a:gd name="T34" fmla="*/ 343 w 839"/>
                  <a:gd name="T35" fmla="*/ 426 h 661"/>
                  <a:gd name="T36" fmla="*/ 319 w 839"/>
                  <a:gd name="T37" fmla="*/ 461 h 661"/>
                  <a:gd name="T38" fmla="*/ 249 w 839"/>
                  <a:gd name="T39" fmla="*/ 531 h 661"/>
                  <a:gd name="T40" fmla="*/ 108 w 839"/>
                  <a:gd name="T41" fmla="*/ 661 h 661"/>
                  <a:gd name="T42" fmla="*/ 108 w 839"/>
                  <a:gd name="T43" fmla="*/ 520 h 661"/>
                  <a:gd name="T44" fmla="*/ 143 w 839"/>
                  <a:gd name="T45" fmla="*/ 508 h 661"/>
                  <a:gd name="T46" fmla="*/ 214 w 839"/>
                  <a:gd name="T47" fmla="*/ 473 h 661"/>
                  <a:gd name="T48" fmla="*/ 319 w 839"/>
                  <a:gd name="T49" fmla="*/ 402 h 661"/>
                  <a:gd name="T50" fmla="*/ 355 w 839"/>
                  <a:gd name="T51" fmla="*/ 379 h 661"/>
                  <a:gd name="T52" fmla="*/ 390 w 839"/>
                  <a:gd name="T53" fmla="*/ 355 h 661"/>
                  <a:gd name="T54" fmla="*/ 378 w 839"/>
                  <a:gd name="T55" fmla="*/ 355 h 66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39"/>
                  <a:gd name="T85" fmla="*/ 0 h 661"/>
                  <a:gd name="T86" fmla="*/ 839 w 839"/>
                  <a:gd name="T87" fmla="*/ 661 h 66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39" h="661">
                    <a:moveTo>
                      <a:pt x="378" y="355"/>
                    </a:moveTo>
                    <a:cubicBezTo>
                      <a:pt x="267" y="301"/>
                      <a:pt x="144" y="321"/>
                      <a:pt x="25" y="332"/>
                    </a:cubicBezTo>
                    <a:cubicBezTo>
                      <a:pt x="16" y="361"/>
                      <a:pt x="0" y="379"/>
                      <a:pt x="37" y="402"/>
                    </a:cubicBezTo>
                    <a:cubicBezTo>
                      <a:pt x="58" y="415"/>
                      <a:pt x="108" y="426"/>
                      <a:pt x="108" y="426"/>
                    </a:cubicBezTo>
                    <a:cubicBezTo>
                      <a:pt x="323" y="395"/>
                      <a:pt x="518" y="285"/>
                      <a:pt x="731" y="249"/>
                    </a:cubicBezTo>
                    <a:cubicBezTo>
                      <a:pt x="751" y="253"/>
                      <a:pt x="773" y="251"/>
                      <a:pt x="790" y="261"/>
                    </a:cubicBezTo>
                    <a:cubicBezTo>
                      <a:pt x="839" y="289"/>
                      <a:pt x="802" y="343"/>
                      <a:pt x="766" y="355"/>
                    </a:cubicBezTo>
                    <a:cubicBezTo>
                      <a:pt x="669" y="387"/>
                      <a:pt x="533" y="384"/>
                      <a:pt x="437" y="390"/>
                    </a:cubicBezTo>
                    <a:cubicBezTo>
                      <a:pt x="413" y="386"/>
                      <a:pt x="378" y="400"/>
                      <a:pt x="366" y="379"/>
                    </a:cubicBezTo>
                    <a:cubicBezTo>
                      <a:pt x="354" y="357"/>
                      <a:pt x="382" y="332"/>
                      <a:pt x="390" y="308"/>
                    </a:cubicBezTo>
                    <a:cubicBezTo>
                      <a:pt x="416" y="230"/>
                      <a:pt x="401" y="169"/>
                      <a:pt x="472" y="120"/>
                    </a:cubicBezTo>
                    <a:cubicBezTo>
                      <a:pt x="511" y="63"/>
                      <a:pt x="572" y="24"/>
                      <a:pt x="637" y="2"/>
                    </a:cubicBezTo>
                    <a:cubicBezTo>
                      <a:pt x="668" y="8"/>
                      <a:pt x="715" y="0"/>
                      <a:pt x="707" y="50"/>
                    </a:cubicBezTo>
                    <a:cubicBezTo>
                      <a:pt x="701" y="86"/>
                      <a:pt x="613" y="108"/>
                      <a:pt x="613" y="108"/>
                    </a:cubicBezTo>
                    <a:cubicBezTo>
                      <a:pt x="601" y="116"/>
                      <a:pt x="588" y="122"/>
                      <a:pt x="578" y="132"/>
                    </a:cubicBezTo>
                    <a:cubicBezTo>
                      <a:pt x="568" y="142"/>
                      <a:pt x="565" y="158"/>
                      <a:pt x="554" y="167"/>
                    </a:cubicBezTo>
                    <a:cubicBezTo>
                      <a:pt x="533" y="185"/>
                      <a:pt x="484" y="214"/>
                      <a:pt x="484" y="214"/>
                    </a:cubicBezTo>
                    <a:cubicBezTo>
                      <a:pt x="437" y="285"/>
                      <a:pt x="390" y="355"/>
                      <a:pt x="343" y="426"/>
                    </a:cubicBezTo>
                    <a:cubicBezTo>
                      <a:pt x="335" y="438"/>
                      <a:pt x="327" y="449"/>
                      <a:pt x="319" y="461"/>
                    </a:cubicBezTo>
                    <a:cubicBezTo>
                      <a:pt x="300" y="488"/>
                      <a:pt x="249" y="531"/>
                      <a:pt x="249" y="531"/>
                    </a:cubicBezTo>
                    <a:cubicBezTo>
                      <a:pt x="225" y="602"/>
                      <a:pt x="178" y="637"/>
                      <a:pt x="108" y="661"/>
                    </a:cubicBezTo>
                    <a:cubicBezTo>
                      <a:pt x="90" y="608"/>
                      <a:pt x="79" y="593"/>
                      <a:pt x="108" y="520"/>
                    </a:cubicBezTo>
                    <a:cubicBezTo>
                      <a:pt x="113" y="509"/>
                      <a:pt x="132" y="514"/>
                      <a:pt x="143" y="508"/>
                    </a:cubicBezTo>
                    <a:cubicBezTo>
                      <a:pt x="226" y="466"/>
                      <a:pt x="131" y="498"/>
                      <a:pt x="214" y="473"/>
                    </a:cubicBezTo>
                    <a:cubicBezTo>
                      <a:pt x="249" y="449"/>
                      <a:pt x="284" y="425"/>
                      <a:pt x="319" y="402"/>
                    </a:cubicBezTo>
                    <a:cubicBezTo>
                      <a:pt x="331" y="394"/>
                      <a:pt x="343" y="387"/>
                      <a:pt x="355" y="379"/>
                    </a:cubicBezTo>
                    <a:cubicBezTo>
                      <a:pt x="367" y="371"/>
                      <a:pt x="404" y="355"/>
                      <a:pt x="390" y="355"/>
                    </a:cubicBezTo>
                    <a:cubicBezTo>
                      <a:pt x="386" y="355"/>
                      <a:pt x="382" y="355"/>
                      <a:pt x="378" y="35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50000">
                    <a:srgbClr val="000090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5" name="未知"/>
              <p:cNvSpPr>
                <a:spLocks/>
              </p:cNvSpPr>
              <p:nvPr/>
            </p:nvSpPr>
            <p:spPr bwMode="auto">
              <a:xfrm rot="1649670">
                <a:off x="912" y="491"/>
                <a:ext cx="839" cy="661"/>
              </a:xfrm>
              <a:custGeom>
                <a:avLst/>
                <a:gdLst>
                  <a:gd name="T0" fmla="*/ 378 w 839"/>
                  <a:gd name="T1" fmla="*/ 355 h 661"/>
                  <a:gd name="T2" fmla="*/ 25 w 839"/>
                  <a:gd name="T3" fmla="*/ 332 h 661"/>
                  <a:gd name="T4" fmla="*/ 37 w 839"/>
                  <a:gd name="T5" fmla="*/ 402 h 661"/>
                  <a:gd name="T6" fmla="*/ 108 w 839"/>
                  <a:gd name="T7" fmla="*/ 426 h 661"/>
                  <a:gd name="T8" fmla="*/ 731 w 839"/>
                  <a:gd name="T9" fmla="*/ 249 h 661"/>
                  <a:gd name="T10" fmla="*/ 790 w 839"/>
                  <a:gd name="T11" fmla="*/ 261 h 661"/>
                  <a:gd name="T12" fmla="*/ 766 w 839"/>
                  <a:gd name="T13" fmla="*/ 355 h 661"/>
                  <a:gd name="T14" fmla="*/ 437 w 839"/>
                  <a:gd name="T15" fmla="*/ 390 h 661"/>
                  <a:gd name="T16" fmla="*/ 366 w 839"/>
                  <a:gd name="T17" fmla="*/ 379 h 661"/>
                  <a:gd name="T18" fmla="*/ 390 w 839"/>
                  <a:gd name="T19" fmla="*/ 308 h 661"/>
                  <a:gd name="T20" fmla="*/ 472 w 839"/>
                  <a:gd name="T21" fmla="*/ 120 h 661"/>
                  <a:gd name="T22" fmla="*/ 637 w 839"/>
                  <a:gd name="T23" fmla="*/ 2 h 661"/>
                  <a:gd name="T24" fmla="*/ 707 w 839"/>
                  <a:gd name="T25" fmla="*/ 50 h 661"/>
                  <a:gd name="T26" fmla="*/ 613 w 839"/>
                  <a:gd name="T27" fmla="*/ 108 h 661"/>
                  <a:gd name="T28" fmla="*/ 578 w 839"/>
                  <a:gd name="T29" fmla="*/ 132 h 661"/>
                  <a:gd name="T30" fmla="*/ 554 w 839"/>
                  <a:gd name="T31" fmla="*/ 167 h 661"/>
                  <a:gd name="T32" fmla="*/ 484 w 839"/>
                  <a:gd name="T33" fmla="*/ 214 h 661"/>
                  <a:gd name="T34" fmla="*/ 343 w 839"/>
                  <a:gd name="T35" fmla="*/ 426 h 661"/>
                  <a:gd name="T36" fmla="*/ 319 w 839"/>
                  <a:gd name="T37" fmla="*/ 461 h 661"/>
                  <a:gd name="T38" fmla="*/ 249 w 839"/>
                  <a:gd name="T39" fmla="*/ 531 h 661"/>
                  <a:gd name="T40" fmla="*/ 108 w 839"/>
                  <a:gd name="T41" fmla="*/ 661 h 661"/>
                  <a:gd name="T42" fmla="*/ 108 w 839"/>
                  <a:gd name="T43" fmla="*/ 520 h 661"/>
                  <a:gd name="T44" fmla="*/ 143 w 839"/>
                  <a:gd name="T45" fmla="*/ 508 h 661"/>
                  <a:gd name="T46" fmla="*/ 214 w 839"/>
                  <a:gd name="T47" fmla="*/ 473 h 661"/>
                  <a:gd name="T48" fmla="*/ 319 w 839"/>
                  <a:gd name="T49" fmla="*/ 402 h 661"/>
                  <a:gd name="T50" fmla="*/ 355 w 839"/>
                  <a:gd name="T51" fmla="*/ 379 h 661"/>
                  <a:gd name="T52" fmla="*/ 390 w 839"/>
                  <a:gd name="T53" fmla="*/ 355 h 661"/>
                  <a:gd name="T54" fmla="*/ 378 w 839"/>
                  <a:gd name="T55" fmla="*/ 355 h 66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39"/>
                  <a:gd name="T85" fmla="*/ 0 h 661"/>
                  <a:gd name="T86" fmla="*/ 839 w 839"/>
                  <a:gd name="T87" fmla="*/ 661 h 66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39" h="661">
                    <a:moveTo>
                      <a:pt x="378" y="355"/>
                    </a:moveTo>
                    <a:cubicBezTo>
                      <a:pt x="267" y="301"/>
                      <a:pt x="144" y="321"/>
                      <a:pt x="25" y="332"/>
                    </a:cubicBezTo>
                    <a:cubicBezTo>
                      <a:pt x="16" y="361"/>
                      <a:pt x="0" y="379"/>
                      <a:pt x="37" y="402"/>
                    </a:cubicBezTo>
                    <a:cubicBezTo>
                      <a:pt x="58" y="415"/>
                      <a:pt x="108" y="426"/>
                      <a:pt x="108" y="426"/>
                    </a:cubicBezTo>
                    <a:cubicBezTo>
                      <a:pt x="323" y="395"/>
                      <a:pt x="518" y="285"/>
                      <a:pt x="731" y="249"/>
                    </a:cubicBezTo>
                    <a:cubicBezTo>
                      <a:pt x="751" y="253"/>
                      <a:pt x="773" y="251"/>
                      <a:pt x="790" y="261"/>
                    </a:cubicBezTo>
                    <a:cubicBezTo>
                      <a:pt x="839" y="289"/>
                      <a:pt x="802" y="343"/>
                      <a:pt x="766" y="355"/>
                    </a:cubicBezTo>
                    <a:cubicBezTo>
                      <a:pt x="669" y="387"/>
                      <a:pt x="533" y="384"/>
                      <a:pt x="437" y="390"/>
                    </a:cubicBezTo>
                    <a:cubicBezTo>
                      <a:pt x="413" y="386"/>
                      <a:pt x="378" y="400"/>
                      <a:pt x="366" y="379"/>
                    </a:cubicBezTo>
                    <a:cubicBezTo>
                      <a:pt x="354" y="357"/>
                      <a:pt x="382" y="332"/>
                      <a:pt x="390" y="308"/>
                    </a:cubicBezTo>
                    <a:cubicBezTo>
                      <a:pt x="416" y="230"/>
                      <a:pt x="401" y="169"/>
                      <a:pt x="472" y="120"/>
                    </a:cubicBezTo>
                    <a:cubicBezTo>
                      <a:pt x="511" y="63"/>
                      <a:pt x="572" y="24"/>
                      <a:pt x="637" y="2"/>
                    </a:cubicBezTo>
                    <a:cubicBezTo>
                      <a:pt x="668" y="8"/>
                      <a:pt x="715" y="0"/>
                      <a:pt x="707" y="50"/>
                    </a:cubicBezTo>
                    <a:cubicBezTo>
                      <a:pt x="701" y="86"/>
                      <a:pt x="613" y="108"/>
                      <a:pt x="613" y="108"/>
                    </a:cubicBezTo>
                    <a:cubicBezTo>
                      <a:pt x="601" y="116"/>
                      <a:pt x="588" y="122"/>
                      <a:pt x="578" y="132"/>
                    </a:cubicBezTo>
                    <a:cubicBezTo>
                      <a:pt x="568" y="142"/>
                      <a:pt x="565" y="158"/>
                      <a:pt x="554" y="167"/>
                    </a:cubicBezTo>
                    <a:cubicBezTo>
                      <a:pt x="533" y="185"/>
                      <a:pt x="484" y="214"/>
                      <a:pt x="484" y="214"/>
                    </a:cubicBezTo>
                    <a:cubicBezTo>
                      <a:pt x="437" y="285"/>
                      <a:pt x="390" y="355"/>
                      <a:pt x="343" y="426"/>
                    </a:cubicBezTo>
                    <a:cubicBezTo>
                      <a:pt x="335" y="438"/>
                      <a:pt x="327" y="449"/>
                      <a:pt x="319" y="461"/>
                    </a:cubicBezTo>
                    <a:cubicBezTo>
                      <a:pt x="300" y="488"/>
                      <a:pt x="249" y="531"/>
                      <a:pt x="249" y="531"/>
                    </a:cubicBezTo>
                    <a:cubicBezTo>
                      <a:pt x="225" y="602"/>
                      <a:pt x="178" y="637"/>
                      <a:pt x="108" y="661"/>
                    </a:cubicBezTo>
                    <a:cubicBezTo>
                      <a:pt x="90" y="608"/>
                      <a:pt x="79" y="593"/>
                      <a:pt x="108" y="520"/>
                    </a:cubicBezTo>
                    <a:cubicBezTo>
                      <a:pt x="113" y="509"/>
                      <a:pt x="132" y="514"/>
                      <a:pt x="143" y="508"/>
                    </a:cubicBezTo>
                    <a:cubicBezTo>
                      <a:pt x="226" y="466"/>
                      <a:pt x="131" y="498"/>
                      <a:pt x="214" y="473"/>
                    </a:cubicBezTo>
                    <a:cubicBezTo>
                      <a:pt x="249" y="449"/>
                      <a:pt x="284" y="425"/>
                      <a:pt x="319" y="402"/>
                    </a:cubicBezTo>
                    <a:cubicBezTo>
                      <a:pt x="331" y="394"/>
                      <a:pt x="343" y="387"/>
                      <a:pt x="355" y="379"/>
                    </a:cubicBezTo>
                    <a:cubicBezTo>
                      <a:pt x="367" y="371"/>
                      <a:pt x="404" y="355"/>
                      <a:pt x="390" y="355"/>
                    </a:cubicBezTo>
                    <a:cubicBezTo>
                      <a:pt x="386" y="355"/>
                      <a:pt x="382" y="355"/>
                      <a:pt x="378" y="35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0000"/>
                  </a:gs>
                  <a:gs pos="50000">
                    <a:srgbClr val="760000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6" name="未知"/>
              <p:cNvSpPr>
                <a:spLocks/>
              </p:cNvSpPr>
              <p:nvPr/>
            </p:nvSpPr>
            <p:spPr bwMode="auto">
              <a:xfrm rot="1649670">
                <a:off x="336" y="1440"/>
                <a:ext cx="453" cy="319"/>
              </a:xfrm>
              <a:custGeom>
                <a:avLst/>
                <a:gdLst>
                  <a:gd name="T0" fmla="*/ 9 w 839"/>
                  <a:gd name="T1" fmla="*/ 4 h 661"/>
                  <a:gd name="T2" fmla="*/ 1 w 839"/>
                  <a:gd name="T3" fmla="*/ 4 h 661"/>
                  <a:gd name="T4" fmla="*/ 1 w 839"/>
                  <a:gd name="T5" fmla="*/ 5 h 661"/>
                  <a:gd name="T6" fmla="*/ 3 w 839"/>
                  <a:gd name="T7" fmla="*/ 5 h 661"/>
                  <a:gd name="T8" fmla="*/ 18 w 839"/>
                  <a:gd name="T9" fmla="*/ 3 h 661"/>
                  <a:gd name="T10" fmla="*/ 19 w 839"/>
                  <a:gd name="T11" fmla="*/ 3 h 661"/>
                  <a:gd name="T12" fmla="*/ 19 w 839"/>
                  <a:gd name="T13" fmla="*/ 4 h 661"/>
                  <a:gd name="T14" fmla="*/ 11 w 839"/>
                  <a:gd name="T15" fmla="*/ 5 h 661"/>
                  <a:gd name="T16" fmla="*/ 9 w 839"/>
                  <a:gd name="T17" fmla="*/ 5 h 661"/>
                  <a:gd name="T18" fmla="*/ 10 w 839"/>
                  <a:gd name="T19" fmla="*/ 4 h 661"/>
                  <a:gd name="T20" fmla="*/ 12 w 839"/>
                  <a:gd name="T21" fmla="*/ 1 h 661"/>
                  <a:gd name="T22" fmla="*/ 16 w 839"/>
                  <a:gd name="T23" fmla="*/ 0 h 661"/>
                  <a:gd name="T24" fmla="*/ 17 w 839"/>
                  <a:gd name="T25" fmla="*/ 0 h 661"/>
                  <a:gd name="T26" fmla="*/ 15 w 839"/>
                  <a:gd name="T27" fmla="*/ 1 h 661"/>
                  <a:gd name="T28" fmla="*/ 14 w 839"/>
                  <a:gd name="T29" fmla="*/ 1 h 661"/>
                  <a:gd name="T30" fmla="*/ 13 w 839"/>
                  <a:gd name="T31" fmla="*/ 2 h 661"/>
                  <a:gd name="T32" fmla="*/ 12 w 839"/>
                  <a:gd name="T33" fmla="*/ 3 h 661"/>
                  <a:gd name="T34" fmla="*/ 9 w 839"/>
                  <a:gd name="T35" fmla="*/ 5 h 661"/>
                  <a:gd name="T36" fmla="*/ 8 w 839"/>
                  <a:gd name="T37" fmla="*/ 6 h 661"/>
                  <a:gd name="T38" fmla="*/ 6 w 839"/>
                  <a:gd name="T39" fmla="*/ 7 h 661"/>
                  <a:gd name="T40" fmla="*/ 3 w 839"/>
                  <a:gd name="T41" fmla="*/ 8 h 661"/>
                  <a:gd name="T42" fmla="*/ 3 w 839"/>
                  <a:gd name="T43" fmla="*/ 7 h 661"/>
                  <a:gd name="T44" fmla="*/ 3 w 839"/>
                  <a:gd name="T45" fmla="*/ 7 h 661"/>
                  <a:gd name="T46" fmla="*/ 5 w 839"/>
                  <a:gd name="T47" fmla="*/ 6 h 661"/>
                  <a:gd name="T48" fmla="*/ 8 w 839"/>
                  <a:gd name="T49" fmla="*/ 5 h 661"/>
                  <a:gd name="T50" fmla="*/ 9 w 839"/>
                  <a:gd name="T51" fmla="*/ 5 h 661"/>
                  <a:gd name="T52" fmla="*/ 10 w 839"/>
                  <a:gd name="T53" fmla="*/ 4 h 661"/>
                  <a:gd name="T54" fmla="*/ 9 w 839"/>
                  <a:gd name="T55" fmla="*/ 4 h 66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39"/>
                  <a:gd name="T85" fmla="*/ 0 h 661"/>
                  <a:gd name="T86" fmla="*/ 839 w 839"/>
                  <a:gd name="T87" fmla="*/ 661 h 66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39" h="661">
                    <a:moveTo>
                      <a:pt x="378" y="355"/>
                    </a:moveTo>
                    <a:cubicBezTo>
                      <a:pt x="267" y="301"/>
                      <a:pt x="144" y="321"/>
                      <a:pt x="25" y="332"/>
                    </a:cubicBezTo>
                    <a:cubicBezTo>
                      <a:pt x="16" y="361"/>
                      <a:pt x="0" y="379"/>
                      <a:pt x="37" y="402"/>
                    </a:cubicBezTo>
                    <a:cubicBezTo>
                      <a:pt x="58" y="415"/>
                      <a:pt x="108" y="426"/>
                      <a:pt x="108" y="426"/>
                    </a:cubicBezTo>
                    <a:cubicBezTo>
                      <a:pt x="323" y="395"/>
                      <a:pt x="518" y="285"/>
                      <a:pt x="731" y="249"/>
                    </a:cubicBezTo>
                    <a:cubicBezTo>
                      <a:pt x="751" y="253"/>
                      <a:pt x="773" y="251"/>
                      <a:pt x="790" y="261"/>
                    </a:cubicBezTo>
                    <a:cubicBezTo>
                      <a:pt x="839" y="289"/>
                      <a:pt x="802" y="343"/>
                      <a:pt x="766" y="355"/>
                    </a:cubicBezTo>
                    <a:cubicBezTo>
                      <a:pt x="669" y="387"/>
                      <a:pt x="533" y="384"/>
                      <a:pt x="437" y="390"/>
                    </a:cubicBezTo>
                    <a:cubicBezTo>
                      <a:pt x="413" y="386"/>
                      <a:pt x="378" y="400"/>
                      <a:pt x="366" y="379"/>
                    </a:cubicBezTo>
                    <a:cubicBezTo>
                      <a:pt x="354" y="357"/>
                      <a:pt x="382" y="332"/>
                      <a:pt x="390" y="308"/>
                    </a:cubicBezTo>
                    <a:cubicBezTo>
                      <a:pt x="416" y="230"/>
                      <a:pt x="401" y="169"/>
                      <a:pt x="472" y="120"/>
                    </a:cubicBezTo>
                    <a:cubicBezTo>
                      <a:pt x="511" y="63"/>
                      <a:pt x="572" y="24"/>
                      <a:pt x="637" y="2"/>
                    </a:cubicBezTo>
                    <a:cubicBezTo>
                      <a:pt x="668" y="8"/>
                      <a:pt x="715" y="0"/>
                      <a:pt x="707" y="50"/>
                    </a:cubicBezTo>
                    <a:cubicBezTo>
                      <a:pt x="701" y="86"/>
                      <a:pt x="613" y="108"/>
                      <a:pt x="613" y="108"/>
                    </a:cubicBezTo>
                    <a:cubicBezTo>
                      <a:pt x="601" y="116"/>
                      <a:pt x="588" y="122"/>
                      <a:pt x="578" y="132"/>
                    </a:cubicBezTo>
                    <a:cubicBezTo>
                      <a:pt x="568" y="142"/>
                      <a:pt x="565" y="158"/>
                      <a:pt x="554" y="167"/>
                    </a:cubicBezTo>
                    <a:cubicBezTo>
                      <a:pt x="533" y="185"/>
                      <a:pt x="484" y="214"/>
                      <a:pt x="484" y="214"/>
                    </a:cubicBezTo>
                    <a:cubicBezTo>
                      <a:pt x="437" y="285"/>
                      <a:pt x="390" y="355"/>
                      <a:pt x="343" y="426"/>
                    </a:cubicBezTo>
                    <a:cubicBezTo>
                      <a:pt x="335" y="438"/>
                      <a:pt x="327" y="449"/>
                      <a:pt x="319" y="461"/>
                    </a:cubicBezTo>
                    <a:cubicBezTo>
                      <a:pt x="300" y="488"/>
                      <a:pt x="249" y="531"/>
                      <a:pt x="249" y="531"/>
                    </a:cubicBezTo>
                    <a:cubicBezTo>
                      <a:pt x="225" y="602"/>
                      <a:pt x="178" y="637"/>
                      <a:pt x="108" y="661"/>
                    </a:cubicBezTo>
                    <a:cubicBezTo>
                      <a:pt x="90" y="608"/>
                      <a:pt x="79" y="593"/>
                      <a:pt x="108" y="520"/>
                    </a:cubicBezTo>
                    <a:cubicBezTo>
                      <a:pt x="113" y="509"/>
                      <a:pt x="132" y="514"/>
                      <a:pt x="143" y="508"/>
                    </a:cubicBezTo>
                    <a:cubicBezTo>
                      <a:pt x="226" y="466"/>
                      <a:pt x="131" y="498"/>
                      <a:pt x="214" y="473"/>
                    </a:cubicBezTo>
                    <a:cubicBezTo>
                      <a:pt x="249" y="449"/>
                      <a:pt x="284" y="425"/>
                      <a:pt x="319" y="402"/>
                    </a:cubicBezTo>
                    <a:cubicBezTo>
                      <a:pt x="331" y="394"/>
                      <a:pt x="343" y="387"/>
                      <a:pt x="355" y="379"/>
                    </a:cubicBezTo>
                    <a:cubicBezTo>
                      <a:pt x="367" y="371"/>
                      <a:pt x="404" y="355"/>
                      <a:pt x="390" y="355"/>
                    </a:cubicBezTo>
                    <a:cubicBezTo>
                      <a:pt x="386" y="355"/>
                      <a:pt x="382" y="355"/>
                      <a:pt x="378" y="35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0000"/>
                  </a:gs>
                  <a:gs pos="50000">
                    <a:srgbClr val="760000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2784" name="Line 28"/>
            <p:cNvSpPr>
              <a:spLocks noChangeShapeType="1"/>
            </p:cNvSpPr>
            <p:nvPr/>
          </p:nvSpPr>
          <p:spPr bwMode="auto">
            <a:xfrm flipH="1" flipV="1">
              <a:off x="624" y="720"/>
              <a:ext cx="0" cy="48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85" name="Line 29"/>
            <p:cNvSpPr>
              <a:spLocks noChangeShapeType="1"/>
            </p:cNvSpPr>
            <p:nvPr/>
          </p:nvSpPr>
          <p:spPr bwMode="auto">
            <a:xfrm flipH="1" flipV="1">
              <a:off x="624" y="838"/>
              <a:ext cx="0" cy="48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86" name="Line 30"/>
            <p:cNvSpPr>
              <a:spLocks noChangeShapeType="1"/>
            </p:cNvSpPr>
            <p:nvPr/>
          </p:nvSpPr>
          <p:spPr bwMode="auto">
            <a:xfrm flipH="1" flipV="1">
              <a:off x="672" y="1514"/>
              <a:ext cx="0" cy="4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87" name="Line 31"/>
            <p:cNvSpPr>
              <a:spLocks noChangeShapeType="1"/>
            </p:cNvSpPr>
            <p:nvPr/>
          </p:nvSpPr>
          <p:spPr bwMode="auto">
            <a:xfrm flipH="1" flipV="1">
              <a:off x="672" y="1632"/>
              <a:ext cx="0" cy="4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88" name="Line 32"/>
            <p:cNvSpPr>
              <a:spLocks noChangeShapeType="1"/>
            </p:cNvSpPr>
            <p:nvPr/>
          </p:nvSpPr>
          <p:spPr bwMode="auto">
            <a:xfrm flipV="1">
              <a:off x="1643" y="1477"/>
              <a:ext cx="0" cy="96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89" name="Line 33"/>
            <p:cNvSpPr>
              <a:spLocks noChangeShapeType="1"/>
            </p:cNvSpPr>
            <p:nvPr/>
          </p:nvSpPr>
          <p:spPr bwMode="auto">
            <a:xfrm flipH="1" flipV="1">
              <a:off x="1584" y="635"/>
              <a:ext cx="0" cy="96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90" name="Line 34"/>
            <p:cNvSpPr>
              <a:spLocks noChangeShapeType="1"/>
            </p:cNvSpPr>
            <p:nvPr/>
          </p:nvSpPr>
          <p:spPr bwMode="auto">
            <a:xfrm flipH="1">
              <a:off x="1584" y="886"/>
              <a:ext cx="0" cy="96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91" name="Line 35"/>
            <p:cNvSpPr>
              <a:spLocks noChangeShapeType="1"/>
            </p:cNvSpPr>
            <p:nvPr/>
          </p:nvSpPr>
          <p:spPr bwMode="auto">
            <a:xfrm flipV="1">
              <a:off x="1632" y="1728"/>
              <a:ext cx="0" cy="96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2772" name="Text Box 36"/>
          <p:cNvSpPr txBox="1">
            <a:spLocks noChangeArrowheads="1"/>
          </p:cNvSpPr>
          <p:nvPr/>
        </p:nvSpPr>
        <p:spPr bwMode="auto">
          <a:xfrm>
            <a:off x="0" y="74613"/>
            <a:ext cx="9045575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讨论：</a:t>
            </a:r>
            <a:endParaRPr lang="en-US" altLang="zh-CN" sz="2800" b="1" dirty="0" smtClean="0">
              <a:solidFill>
                <a:srgbClr val="0000FF"/>
              </a:solidFill>
              <a:ea typeface="黑体" pitchFamily="49" charset="-122"/>
            </a:endParaRPr>
          </a:p>
          <a:p>
            <a:pPr marL="514350" indent="-514350" eaLnBrk="1" hangingPunct="1">
              <a:spcBef>
                <a:spcPct val="50000"/>
              </a:spcBef>
              <a:buFont typeface="+mj-ea"/>
              <a:buAutoNum type="circleNumDbPlain"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下图为减数分裂哪个时期？染色体行为是什么？</a:t>
            </a:r>
            <a:endParaRPr lang="en-US" altLang="zh-CN" sz="2800" b="1" dirty="0" smtClean="0">
              <a:solidFill>
                <a:srgbClr val="0000FF"/>
              </a:solidFill>
              <a:ea typeface="黑体" pitchFamily="49" charset="-122"/>
            </a:endParaRPr>
          </a:p>
          <a:p>
            <a:pPr marL="514350" indent="-514350" eaLnBrk="1" hangingPunct="1">
              <a:spcBef>
                <a:spcPct val="50000"/>
              </a:spcBef>
              <a:buFont typeface="+mj-ea"/>
              <a:buAutoNum type="circleNumDbPlain"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一个该细胞可能产生的配子染色体组成有几种？实际有几种？</a:t>
            </a:r>
            <a:endParaRPr lang="en-US" altLang="zh-CN" sz="2800" b="1" dirty="0" smtClean="0">
              <a:solidFill>
                <a:srgbClr val="0000FF"/>
              </a:solidFill>
              <a:ea typeface="黑体" pitchFamily="49" charset="-122"/>
            </a:endParaRPr>
          </a:p>
          <a:p>
            <a:pPr marL="514350" indent="-514350" eaLnBrk="1" hangingPunct="1">
              <a:spcBef>
                <a:spcPct val="50000"/>
              </a:spcBef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0000FF"/>
                </a:solidFill>
                <a:ea typeface="黑体" pitchFamily="49" charset="-122"/>
              </a:rPr>
              <a:t>如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果是人的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个该类型细胞呢？</a:t>
            </a:r>
          </a:p>
        </p:txBody>
      </p:sp>
      <p:sp>
        <p:nvSpPr>
          <p:cNvPr id="32782" name="Text Box 46"/>
          <p:cNvSpPr txBox="1">
            <a:spLocks noChangeArrowheads="1"/>
          </p:cNvSpPr>
          <p:nvPr/>
        </p:nvSpPr>
        <p:spPr bwMode="auto">
          <a:xfrm>
            <a:off x="8031163" y="3463925"/>
            <a:ext cx="110172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400" b="1">
                <a:solidFill>
                  <a:srgbClr val="FF33CC"/>
                </a:solidFill>
                <a:ea typeface="隶书" pitchFamily="49" charset="-122"/>
              </a:rPr>
              <a:t>AB</a:t>
            </a:r>
            <a:r>
              <a:rPr lang="zh-CN" altLang="en-US" sz="4400" b="1">
                <a:solidFill>
                  <a:srgbClr val="FF33CC"/>
                </a:solidFill>
                <a:ea typeface="隶书" pitchFamily="49" charset="-122"/>
              </a:rPr>
              <a:t>和</a:t>
            </a:r>
            <a:r>
              <a:rPr lang="en-US" altLang="zh-CN" sz="4400" b="1">
                <a:solidFill>
                  <a:srgbClr val="FF33CC"/>
                </a:solidFill>
                <a:ea typeface="隶书" pitchFamily="49" charset="-122"/>
              </a:rPr>
              <a:t>ab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1856141" y="0"/>
            <a:ext cx="6244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配子中染色体组合的多样</a:t>
            </a:r>
            <a:r>
              <a:rPr lang="zh-CN" sz="36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性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endParaRPr lang="zh-CN" sz="36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8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05"/>
          <a:stretch/>
        </p:blipFill>
        <p:spPr bwMode="auto">
          <a:xfrm>
            <a:off x="3337173" y="2213366"/>
            <a:ext cx="5815398" cy="464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6244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配子中染色体组合的多样</a:t>
            </a:r>
            <a:r>
              <a:rPr lang="zh-CN" sz="36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性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endParaRPr lang="zh-CN" sz="36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331"/>
            <a:ext cx="5536476" cy="256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7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0825" y="1443112"/>
            <a:ext cx="88931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1.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减数分裂过程</a:t>
            </a:r>
            <a:r>
              <a:rPr 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中非同源染色体的自由组合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90240" y="720167"/>
            <a:ext cx="69854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sz="2800" b="1" dirty="0">
                <a:latin typeface="Times New Roman" pitchFamily="18" charset="0"/>
                <a:ea typeface="黑体" pitchFamily="49" charset="-122"/>
              </a:rPr>
              <a:t>配子中染色体组合的多样</a:t>
            </a:r>
            <a:r>
              <a:rPr lang="zh-CN" sz="2800" b="1" dirty="0" smtClean="0">
                <a:latin typeface="Times New Roman" pitchFamily="18" charset="0"/>
                <a:ea typeface="黑体" pitchFamily="49" charset="-122"/>
              </a:rPr>
              <a:t>性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</a:rPr>
              <a:t>的原因</a:t>
            </a:r>
            <a:endParaRPr lang="zh-CN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79400" y="2071762"/>
            <a:ext cx="75803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2.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四分体时期有</a:t>
            </a:r>
            <a:r>
              <a:rPr 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非姐妹染色单体的交叉互换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487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mg.jyeoo.net/quiz/images/201411/233/115b49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632" y="3212976"/>
            <a:ext cx="9001000" cy="3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-108520" y="-112960"/>
            <a:ext cx="925252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(1)</a:t>
            </a:r>
            <a:r>
              <a:rPr 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个精</a:t>
            </a:r>
            <a:r>
              <a:rPr 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原细胞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，经减数分裂产生的精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子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染色体组成可能有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800" b="1" baseline="30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种（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表示同源染色体的对数），实际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种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，如果发生交叉互换实际有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种</a:t>
            </a:r>
            <a:endParaRPr lang="zh-CN" sz="2800" b="1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(2)</a:t>
            </a:r>
            <a:r>
              <a:rPr 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个卵</a:t>
            </a:r>
            <a:r>
              <a:rPr 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原细胞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，经减数分裂产生的卵细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胞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染色体组成可能有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800" b="1" baseline="30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种，实际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种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351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404664"/>
            <a:ext cx="84249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(3)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例题：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如果一个生物体有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AaBb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两对同源染色体，则可能产生几种染色体组成的精细胞？如果没有发生交叉互换，产生这几种类型的精细胞需要几个精原细胞？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如果一个生物体有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AaBbCc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三对同源染色体，则可能产生哪几种染色体组成的精细胞？如果没有发生交叉互换，产生这几种类型的精细胞需要几个精原细胞？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大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本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p67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“教材发散”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8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4"/>
          <p:cNvSpPr txBox="1">
            <a:spLocks noChangeArrowheads="1"/>
          </p:cNvSpPr>
          <p:nvPr/>
        </p:nvSpPr>
        <p:spPr bwMode="auto">
          <a:xfrm>
            <a:off x="500063" y="3349774"/>
            <a:ext cx="1785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受精卵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2286000" y="3271986"/>
            <a:ext cx="214313" cy="100012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012" name="TextBox 6"/>
          <p:cNvSpPr txBox="1">
            <a:spLocks noChangeArrowheads="1"/>
          </p:cNvSpPr>
          <p:nvPr/>
        </p:nvSpPr>
        <p:spPr bwMode="auto">
          <a:xfrm>
            <a:off x="2571750" y="2911624"/>
            <a:ext cx="6286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细胞核：精子的核</a:t>
            </a:r>
            <a:r>
              <a:rPr lang="en-US" altLang="zh-CN" sz="3600" b="1"/>
              <a:t>+</a:t>
            </a:r>
            <a:r>
              <a:rPr lang="zh-CN" altLang="en-US" sz="3600" b="1"/>
              <a:t>卵细胞核</a:t>
            </a:r>
          </a:p>
        </p:txBody>
      </p:sp>
      <p:sp>
        <p:nvSpPr>
          <p:cNvPr id="43013" name="TextBox 7"/>
          <p:cNvSpPr txBox="1">
            <a:spLocks noChangeArrowheads="1"/>
          </p:cNvSpPr>
          <p:nvPr/>
        </p:nvSpPr>
        <p:spPr bwMode="auto">
          <a:xfrm>
            <a:off x="2571750" y="3986361"/>
            <a:ext cx="6215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细胞质：几乎全由卵细胞提供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063" y="4610475"/>
            <a:ext cx="8715375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受精卵的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核基因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：父母各给一半。</a:t>
            </a:r>
            <a:endParaRPr lang="en-US" altLang="zh-CN" sz="4000" b="1" dirty="0">
              <a:latin typeface="华文楷体" pitchFamily="2" charset="-122"/>
              <a:ea typeface="华文楷体" pitchFamily="2" charset="-122"/>
            </a:endParaRPr>
          </a:p>
          <a:p>
            <a:pPr>
              <a:defRPr/>
            </a:pP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受精卵的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质基</a:t>
            </a:r>
            <a:r>
              <a:rPr lang="zh-CN" altLang="en-US" sz="4000" b="1" dirty="0" smtClean="0">
                <a:solidFill>
                  <a:srgbClr val="FF0000"/>
                </a:solidFill>
                <a:latin typeface="+mn-ea"/>
                <a:ea typeface="+mn-ea"/>
              </a:rPr>
              <a:t>因（线粒体基因）</a:t>
            </a:r>
            <a:r>
              <a:rPr lang="zh-CN" altLang="en-US" sz="40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几乎全来自于母亲。</a:t>
            </a:r>
          </a:p>
        </p:txBody>
      </p:sp>
      <p:sp>
        <p:nvSpPr>
          <p:cNvPr id="43015" name="TextBox 6"/>
          <p:cNvSpPr txBox="1">
            <a:spLocks noChangeArrowheads="1"/>
          </p:cNvSpPr>
          <p:nvPr/>
        </p:nvSpPr>
        <p:spPr bwMode="auto">
          <a:xfrm>
            <a:off x="107504" y="67649"/>
            <a:ext cx="90364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/>
              <a:t>受精作</a:t>
            </a:r>
            <a:r>
              <a:rPr lang="zh-CN" altLang="en-US" sz="4000" b="1" dirty="0" smtClean="0"/>
              <a:t>用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（阅读教材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p25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“想像空间”）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84" y="805257"/>
            <a:ext cx="9183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子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代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从双亲各继承了半数的染色体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，双亲对子代的贡献是一样的吗？卵细胞含有丰富的细胞质，细胞质中什么结构含有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DNA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？它会影响生物的遗传吗？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1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95288" y="0"/>
            <a:ext cx="8001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sz="3200" b="1" dirty="0">
                <a:latin typeface="黑体" pitchFamily="49" charset="-122"/>
                <a:ea typeface="黑体" pitchFamily="49" charset="-122"/>
              </a:rPr>
              <a:t>减数分裂和受精作用的意义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96698" y="1268760"/>
            <a:ext cx="8123774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 dirty="0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有性生殖</a:t>
            </a:r>
            <a:r>
              <a:rPr lang="zh-CN" altLang="en-US" sz="2800" b="1" dirty="0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：</a:t>
            </a:r>
            <a:r>
              <a:rPr lang="zh-CN" altLang="zh-CN" sz="2800" b="1" dirty="0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减数分裂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+</a:t>
            </a:r>
            <a:r>
              <a:rPr lang="zh-CN" altLang="zh-CN" sz="2800" b="1" dirty="0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受精作用</a:t>
            </a:r>
            <a:r>
              <a:rPr lang="zh-CN" altLang="en-US" sz="2800" b="1" dirty="0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得到子代</a:t>
            </a:r>
            <a:endParaRPr lang="en-US" altLang="zh-CN" sz="2800" b="1" dirty="0" smtClean="0">
              <a:solidFill>
                <a:srgbClr val="FF0000"/>
              </a:solidFill>
              <a:latin typeface="Verdana" pitchFamily="34" charset="0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无性生殖：通过有丝分裂繁殖后代</a:t>
            </a:r>
            <a:endParaRPr lang="zh-CN" altLang="zh-CN" sz="2800" b="1" dirty="0" smtClean="0">
              <a:solidFill>
                <a:srgbClr val="0000FF"/>
              </a:solidFill>
              <a:latin typeface="Verdana" pitchFamily="34" charset="0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二者都</a:t>
            </a:r>
            <a:r>
              <a:rPr lang="zh-CN" altLang="zh-CN" sz="2800" b="1" dirty="0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保证了生物</a:t>
            </a:r>
            <a:r>
              <a:rPr lang="zh-CN" altLang="zh-CN" sz="2800" b="1" dirty="0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前后代体细胞</a:t>
            </a:r>
            <a:r>
              <a:rPr lang="zh-CN" altLang="zh-CN" sz="2800" b="1" dirty="0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中染色体数目的恒定</a:t>
            </a:r>
            <a:r>
              <a:rPr lang="zh-CN" altLang="en-US" sz="2800" b="1" dirty="0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；但有性生殖新一代继承了父母双方的遗传物质，且由于配子的多样性，同一双亲的后代也呈现多样性。</a:t>
            </a:r>
            <a:endParaRPr lang="en-US" altLang="zh-CN" sz="2800" b="1" dirty="0" smtClean="0">
              <a:solidFill>
                <a:srgbClr val="0000FF"/>
              </a:solidFill>
              <a:latin typeface="Verdana" pitchFamily="34" charset="0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这</a:t>
            </a:r>
            <a:r>
              <a:rPr lang="zh-CN" altLang="en-US" sz="2800" b="1" dirty="0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种多样性有利于生物在自然选择中进化。</a:t>
            </a:r>
            <a:endParaRPr lang="en-US" altLang="zh-CN" sz="2800" b="1" dirty="0" smtClean="0">
              <a:solidFill>
                <a:srgbClr val="0000FF"/>
              </a:solidFill>
              <a:latin typeface="Verdana" pitchFamily="34" charset="0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800" b="1" dirty="0">
              <a:solidFill>
                <a:srgbClr val="0000FF"/>
              </a:solidFill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15156" y="5032427"/>
            <a:ext cx="75612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因此，有</a:t>
            </a:r>
            <a:r>
              <a:rPr lang="zh-CN" altLang="en-US" sz="2800" b="1" dirty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性生</a:t>
            </a:r>
            <a:r>
              <a:rPr lang="zh-CN" altLang="en-US" sz="2800" b="1" dirty="0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殖中的减数分裂和受精作用</a:t>
            </a:r>
            <a:r>
              <a:rPr lang="zh-CN" sz="2800" b="1" dirty="0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对</a:t>
            </a:r>
            <a:r>
              <a:rPr lang="zh-CN" sz="2800" b="1" dirty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于生物的</a:t>
            </a:r>
            <a:r>
              <a:rPr lang="zh-CN" sz="2800" b="1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遗传和变</a:t>
            </a:r>
            <a:r>
              <a:rPr lang="zh-CN" sz="2800" b="1" dirty="0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异</a:t>
            </a:r>
            <a:r>
              <a:rPr lang="zh-CN" altLang="en-US" sz="2800" b="1" dirty="0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都</a:t>
            </a:r>
            <a:r>
              <a:rPr 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十</a:t>
            </a:r>
            <a:r>
              <a:rPr 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分重</a:t>
            </a:r>
            <a:r>
              <a:rPr 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要。</a:t>
            </a:r>
            <a:endParaRPr lang="zh-CN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3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file.koolearn.com/20141014/141327722416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5748"/>
            <a:ext cx="8496944" cy="665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2160" y="404664"/>
            <a:ext cx="3312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比的内容：基因和染色体的行为在减数分裂和受精作用过程中具有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平行关系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268" name="Picture 4" descr="http://img2.imgtn.bdimg.com/it/u=3894523292,2591696206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2" y="4285697"/>
            <a:ext cx="2118690" cy="252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img0.imgtn.bdimg.com/it/u=108601201,3778624949&amp;fm=26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4" y="2420594"/>
            <a:ext cx="1542626" cy="192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t12.baidu.com/it/u=787345784,2472405262&amp;fm=179&amp;app=42&amp;f=JPEG?w=121&amp;h=1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4" y="-54756"/>
            <a:ext cx="2283680" cy="264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考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点发散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基础：熟悉染色体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571500" indent="-571500">
              <a:buFont typeface="+mj-ea"/>
              <a:buAutoNum type="ea1JpnChsDbPeriod"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减数分裂的过程（与有丝分裂比较、精子和卵细胞形成过程的差异）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571500" indent="-571500">
              <a:buFont typeface="+mj-ea"/>
              <a:buAutoNum type="ea1JpnChsDbPeriod"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减数分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裂与孟德尔遗传规律的本质（难点：自由组合与基因的连锁现象推断）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571500" indent="-571500">
              <a:buFont typeface="+mj-ea"/>
              <a:buAutoNum type="ea1JpnChsDbPeriod"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减数分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裂与受精作用的意义（含“配子中染色体组合多样性的原因”）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571500" indent="-571500">
              <a:buFont typeface="+mj-ea"/>
              <a:buAutoNum type="ea1JpnChsDbPeriod"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细胞分裂与变异（细胞分裂过程出错）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571500" indent="-571500">
              <a:buFont typeface="+mj-ea"/>
              <a:buAutoNum type="ea1JpnChsDbPeriod"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观察有丝分裂、观察减数分裂的实验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571500" indent="-571500">
              <a:buFont typeface="+mj-ea"/>
              <a:buAutoNum type="ea1JpnChsDbPeriod"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4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405"/>
              </p:ext>
            </p:extLst>
          </p:nvPr>
        </p:nvGraphicFramePr>
        <p:xfrm>
          <a:off x="179388" y="1226504"/>
          <a:ext cx="8424862" cy="219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43"/>
                <a:gridCol w="2736280"/>
                <a:gridCol w="3312339"/>
              </a:tblGrid>
              <a:tr h="822722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过程</a:t>
                      </a:r>
                      <a:endParaRPr lang="zh-CN" altLang="en-US" sz="2400" b="1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遗传因子（孟德尔）</a:t>
                      </a:r>
                      <a:endParaRPr lang="zh-CN" altLang="en-US" sz="2400" b="1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染色体（萨顿）</a:t>
                      </a:r>
                    </a:p>
                    <a:p>
                      <a:endParaRPr lang="zh-CN" altLang="en-US" sz="2400" b="1" dirty="0"/>
                    </a:p>
                  </a:txBody>
                  <a:tcPr marL="91439" marR="91439" marT="45707" marB="45707"/>
                </a:tc>
              </a:tr>
              <a:tr h="457068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体细胞中</a:t>
                      </a:r>
                      <a:endParaRPr lang="zh-CN" altLang="en-US" sz="2400" b="1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 marL="91439" marR="91439" marT="45707" marB="45707"/>
                </a:tc>
              </a:tr>
              <a:tr h="457068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产生配子的过程</a:t>
                      </a:r>
                      <a:endParaRPr lang="zh-CN" altLang="en-US" sz="2400" b="1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 marL="91439" marR="91439" marT="45707" marB="45707"/>
                </a:tc>
              </a:tr>
              <a:tr h="457068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配子中</a:t>
                      </a:r>
                      <a:endParaRPr lang="zh-CN" altLang="en-US" sz="2400" b="1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 marL="91439" marR="91439" marT="45707" marB="45707"/>
                </a:tc>
              </a:tr>
            </a:tbl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700338" y="2018666"/>
            <a:ext cx="2593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成对的（</a:t>
            </a:r>
            <a:r>
              <a:rPr lang="en-US" altLang="zh-CN" sz="2400" b="1">
                <a:solidFill>
                  <a:srgbClr val="FF0000"/>
                </a:solidFill>
              </a:rPr>
              <a:t>A  </a:t>
            </a:r>
            <a:r>
              <a:rPr lang="zh-CN" altLang="en-US" sz="2400" b="1">
                <a:solidFill>
                  <a:srgbClr val="FF0000"/>
                </a:solidFill>
              </a:rPr>
              <a:t>、</a:t>
            </a:r>
            <a:r>
              <a:rPr lang="en-US" altLang="zh-CN" sz="2400" b="1">
                <a:solidFill>
                  <a:srgbClr val="FF0000"/>
                </a:solidFill>
              </a:rPr>
              <a:t>a</a:t>
            </a:r>
            <a:r>
              <a:rPr lang="zh-CN" altLang="en-US" sz="2400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132138" y="2512379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分离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771775" y="3017204"/>
            <a:ext cx="2659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只有一对中的一个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446713" y="2080579"/>
            <a:ext cx="3279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成对的（同源染色体）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83300" y="2493329"/>
            <a:ext cx="803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分离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624513" y="2945766"/>
            <a:ext cx="2659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只有一对中的一条</a:t>
            </a:r>
          </a:p>
        </p:txBody>
      </p:sp>
      <p:sp>
        <p:nvSpPr>
          <p:cNvPr id="11" name="AutoShape 4" descr="http://m.wendangwang.com/pic/62998e317281fd4ab4c25332/7-810-jpg_6-1080-0-0-1080.jpg"/>
          <p:cNvSpPr>
            <a:spLocks noChangeAspect="1" noChangeArrowheads="1"/>
          </p:cNvSpPr>
          <p:nvPr/>
        </p:nvSpPr>
        <p:spPr bwMode="auto">
          <a:xfrm>
            <a:off x="66675" y="-1371192"/>
            <a:ext cx="53054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6" descr="http://m.wendangwang.com/pic/62998e317281fd4ab4c25332/7-810-jpg_6-1080-0-0-1080.jpg"/>
          <p:cNvSpPr>
            <a:spLocks noChangeAspect="1" noChangeArrowheads="1"/>
          </p:cNvSpPr>
          <p:nvPr/>
        </p:nvSpPr>
        <p:spPr bwMode="auto">
          <a:xfrm>
            <a:off x="219075" y="-1218792"/>
            <a:ext cx="53054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8" descr="http://m.wendangwang.com/pic/62998e317281fd4ab4c25332/7-810-jpg_6-1080-0-0-1080.jpg"/>
          <p:cNvSpPr>
            <a:spLocks noChangeAspect="1" noChangeArrowheads="1"/>
          </p:cNvSpPr>
          <p:nvPr/>
        </p:nvSpPr>
        <p:spPr bwMode="auto">
          <a:xfrm>
            <a:off x="371475" y="-1066392"/>
            <a:ext cx="53054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11202"/>
            <a:ext cx="6736413" cy="323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371474" y="124113"/>
            <a:ext cx="86650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基因和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染色体的行为在减数分裂和受精作用过程中具有平行关系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0232" y="4778417"/>
            <a:ext cx="298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形成配子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8930" y="5013176"/>
            <a:ext cx="298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减数分裂形成配子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5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g1.imgtn.bdimg.com/it/u=4056383061,699368102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956" y="129"/>
            <a:ext cx="9240452" cy="693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5436096" y="2420888"/>
            <a:ext cx="3240360" cy="4193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88124" y="2780928"/>
            <a:ext cx="2736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图中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条染色体上的基因都是非等位基因</a:t>
            </a:r>
            <a:endParaRPr lang="zh-CN" altLang="en-US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4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old.ks5u.com/article/article/2010072614252057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18509" r="54846" b="38551"/>
          <a:stretch/>
        </p:blipFill>
        <p:spPr bwMode="auto">
          <a:xfrm>
            <a:off x="614167" y="1024276"/>
            <a:ext cx="7160198" cy="535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1150560" y="3162240"/>
              <a:ext cx="983160" cy="5414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200" y="3152880"/>
                <a:ext cx="1001880" cy="560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-5267" y="260648"/>
            <a:ext cx="9029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易混淆点：同</a:t>
            </a:r>
            <a:r>
              <a:rPr lang="zh-CN" altLang="en-US" sz="4000" b="1" dirty="0"/>
              <a:t>源染色</a:t>
            </a:r>
            <a:r>
              <a:rPr lang="zh-CN" altLang="en-US" sz="4000" b="1" dirty="0" smtClean="0"/>
              <a:t>体、非</a:t>
            </a:r>
            <a:r>
              <a:rPr lang="zh-CN" altLang="en-US" sz="4000" b="1" dirty="0"/>
              <a:t>同</a:t>
            </a:r>
            <a:r>
              <a:rPr lang="zh-CN" altLang="en-US" sz="4000" b="1" dirty="0" smtClean="0"/>
              <a:t>源染色</a:t>
            </a:r>
            <a:r>
              <a:rPr lang="zh-CN" altLang="en-US" sz="4000" b="1" dirty="0" smtClean="0"/>
              <a:t>体、姐</a:t>
            </a:r>
            <a:r>
              <a:rPr lang="zh-CN" altLang="en-US" sz="4000" b="1" dirty="0" smtClean="0"/>
              <a:t>妹染色单体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329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4813"/>
            <a:ext cx="8748713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2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old.ks5u.com/article/article/2010072614252057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7118" r="7841" b="27048"/>
          <a:stretch/>
        </p:blipFill>
        <p:spPr bwMode="auto">
          <a:xfrm>
            <a:off x="251520" y="417689"/>
            <a:ext cx="9015386" cy="48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6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404813"/>
            <a:ext cx="8607425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1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EAAQABAAD/2wBDAAUDBAQEAwUEBAQFBQUGBwwIBwcHBw8LCwkMEQ8SEhEPERETFhwXExQaFRERGCEYGh0dHx8fExciJCIeJBweHx7/2wBDAQUFBQcGBw4ICA4eFBEUHh4eHh4eHh4eHh4eHh4eHh4eHh4eHh4eHh4eHh4eHh4eHh4eHh4eHh4eHh4eHh4eHh7/wAARCADIAMgDASIAAhEBAxEB/8QAHAABAAICAwEAAAAAAAAAAAAAAAcIAQYCAwUE/8QATBAAAQIFAwIDBQIJCAYLAAAAAQIDAAQFBhEHEiEIMRMiQRQyUWFxFYEjOEJ0kaGztPAWJDNScoSxsgkXGGPB0TdVYmR1goOk0uHx/8QAFAEBAAAAAAAAAAAAAAAAAAAAAP/EABQRAQAAAAAAAAAAAAAAAAAAAAD/2gAMAwEAAhEDEQA/ALewhCAQhCAQhGMjOO5+A7wDI+MY3J/rDvjv6xEmsOvVhadOqkZ+f+0quh5CHadIELdaTuG4rUfKghJJ2qIUeBjGVCKl3J1Aa4SKzZtMZsS15hv8HOzMwUOzSSNuEuhJWoEE4LaEp8vvA9wshe952naFPMxc9x02kIUhakJmJgJcc2YKghA86yMjypBPI45iEnOqm3J+rNUqyLOuq65pZcKmpaXDSwlPO5KRvUoY3HsnAH6OVl9KFrSk25U76rE/d9UW8HVOOrU00vBPvjcVryMA7lenETda1p0C1pESNuUSnUqX2oSoSrAQXAnO3eRyvGT7xJ5PxgIZo929SV50UztDsS27RSh3yfbjrvivJyoEBpQ3JwQOVBOcjGQcx2TVpdTdcTKOT2ots22ptTiXUUuR8QFOElCjuSdx3ZGBjA55ziJ+aBAOQc/MxzgK7VTTvqVZp7rlP1ul52ZTjw2HKchgLOQDlexW0AZPY5x88x8tDt/q5pjjpeuqz6t4gAxUHAtLfzTsZTjP3xZOEBWRN99T9stTc5cWlkjXpVpaQFU7aFDzFJUhDS1OL3ZHdPlAyQOce9ROpe1U1T7Gveh3DZM/4gTtqssSgJKQpKlqASpBVzgbSPUnByJ8V7px3xHl1iiU2sy6Zer0uRqLCHPEQ1Ny6HkpVz5glYICuSM98E8wHO36xSa5INz9FqkjU5V3cG35OYQ8he04VtUkkHBBHHwj0cjOMj9MQTdPTFZE5UHKtaU5VrLqpBKX6XMqS2MoKduzOUpJwVbVDPIHfjXahd2uejbbwvOhI1EtxsHwqxIK2TKBuVgvYSSnun3kkDIAWTmAswCD2jMaFpjq1YGoEoz/ACcuKVdnXEFxVOdPhzaMAKVls8nbuwVJ3JyDgkCN6U6hIypWIDnCMA5AI9YzAIQhAZEICEBiEIQCOKlbfQn6QWdozxHk3RXqTb9Dmq3W51qRp0m34j77vupT/wASTwAMkkgDvAdlyXBRrcoc3XK5PtSNOk2y4++4fKlP+JJ4AA5JIAGYqZc+peonUDc7tqaVS8zQLbS2FTVQmyWVHbhRLrre4tjdtSENkqVwT3wPQkmLm6nry9uqKZqiaXUmaPs7G7Y7UHB3yR3WRwSMhoHanKiTFm7Ptah2nbsrQbekG6fTpVOGmWySBzkqJPKlE8lRyT6wGh6YaDWPZckl12nM12tuo/nlUqbYfW8tRyspQvKUAn6ntkk5zKEvKtsIQ20htttAASlKQAkAAAADsABwO3b4R3pG1IA9BiMwCEIQCEIQCEIQCEIQCODiVKKSk4xHOEBCepfT7bdw19m6LYnn7NuhhaHWp+nNjwd6cAKUyMDOAfdIJ9dwznX7P1zqdsXIqxtb5Fui1RtRTL11ls+wTuVgIV5U4QkpUCV9sA7ggg5sStG48nj6Rqupmn1v6h2s/b9xsF5hzzsuowHZZ0DCXWyeyhnt2UOCCIDaEzDakpUlW5CvdUCCDnsc/PMdsVY0rvS4dErya0r1TnmnLcWhZoFfdVsaQ2nJ8MlX5BwE7c5bUQOUqBFoW3wsp24KVAEKScjnt93z9YDuhCEBkQgIQGIQjg8SlpSk4yB6nEB89WnJSnyD07PTTUrLMoU4686sIQ2lKSSpSj2AAip7YqvU9qdOocqDsjphbk2kIRLhaFVBw52q5HvqAPJ/o0EADKsnYep68ated203Qyxpoqn6k4F1l9l9CQ0ykKK2F5+CfwixnOEpTg5UInfTy06RZlnyFr0dnbJyLQbCiEhbqu6nF7QBvUeScZ59YD06NSqfTKRK0ymyjMnJSrYaYYYSEIbQngJSPQR9zaQhASCTj1MEISgYSMAnMcoBCEIBCEIBCEIBCEIBCEIBCEIBCEIDVdT7Ct7UO05m3rjllOsOedl5BAdlnQDh1tXooZx8CMg5BiEunO6K/YN/VPRG+6it/wBkSHLam5hOz2pnJ/BoKjlYUMKQnnBQ4nPCRFlicAn4RBXVnpxO3nZUlXqC66mv2ypc3JNNlCUuoJQt0Hd+UPDC084O1Qx5sgJzbXux845xFvTdqZL6n2GxVlOJFYlMS1Wb2pSfG27vESkHhtY5HA5Ch6HEpQGRCAhAcV+6c/D44jT9Vb2plhWPULlqkw2lEu2oSrSlYMzMEHw2U8HKlEdsHASonjJjcFe6fpFSeqpU/qVrXZ+jlHLqQ2oTU67v8id6cqWRuAUG2kKIzhWVKA97kNs6J7cnnKHXdSriYLlauecW43MOAqUZdKskp3DKUqcyRhRCkpR/VixWBnOI863aVKUOkSdIpzHgSUmwhhlsYwlKRgDj1x3Pqcx6UAjwr4q71BtOtVxhtL66dTpibS0pZSFlppTgSSAcAlIBxzzHuxqusBH+qi8Bnn7An+P7s5Aat016g1PUvSyUuOrMttVATL0tMeAnY2tSCCFJTk7RtWkY55ST6x7Ws91T1laX3BdFPbQ5OSEpvYS+4lKAtSwkE7iArBUDs7qHlT5iBEadAf8A0DJ/8Ymv8rUbF1nebprusDk5k+P74zAbjo9cs9eOm1u3RPtssTFSkkvvNM52BRyDtzyBlOcfPHpG4xG3S/x0/wBl5/6rT/nXEkwCEIQCEIQCEIQCEIQCEIQCOK0pIOQB8/hHKML90/8ALMBVN9if0Q6oFVX2RUlY97OJYLyDlluZVgnchIAQpLhUUpwfIsgH38WmllKUpYVnjjn0wTx/H6+IjPqatFF26LXBIin+1zcrLKnJFIISpDrfOQT28u4dxuHEdnTJfa9QdJKbWpz2dNRl1rkJ5LLakIS60QE4CvVTZbUccAqx6YASgIRhJBzggwgOuZdZYl3X5hSUMtIK3FKUAAkDJyTwOBFYOjJlm7L8vzVZ+amHZqcnVyUuh7AWllwh3K8HBO1LScenhnBOTEu9R9dlKLoVekzNMvOJcpL0nsb27gt8BlJOT2CnUk/Ltk4EeF0e0eTpWhFvPy+4u1FDk6+ogZ3rcUMZAHACeM5IyRATEpQTjJxk4jG9OcZjpn3mmJVbz7yWWmwVLcV2QkDJP3DJ+6K66M6+1q9tYn7VqNvSslS5mXmZikzDKHN7iEElLi1rVhaFISrCko7kdgCYCyUabrXLNzekt3tTCCpoUOcWQFEZKWFqHYj1SP8A8yI2xleAAfU4yBjnt2/jvEG6r6+aUzVkXdQZO6W5udcpUzKMhiXcW2+66wpKQ2sDCgCQFEcJ9YD5OgU50IB+NZm/8rUbJ1beL/s83YpHshIYZ4mikIx47ZJGSBvxkoHJ3AY5IjW+gUFOhAB7iszf+VqPd6yMJ6cLqORz7JnPrmbY/wAf+EB39INT+1NArZVnPsaHZPhvZ/RuEfE579+M/wBURLq1JQMqOBFcemLVrTOjaMUCl1W7qfSp6UaW3MS89MYXv3nKgOcIPBEThP3RRE2a5dbU4iao7cqZxMwwdyXGgkncj457D5/pgPd8VvON3OcRySpKhlJyIgS1L31sv22jd1pW5YtIo82pYp8nWZiaXNvBA27ipvagBSgQnIHoTkYUdo6ctWZbVC0JiafkFU+s0x4S9UYTks+IQSFtKPdCglRweU4IORhRCVIRhJyAcYjMAhCEAhCEAhCEAhCEB1v8NkgkHIwR6RW7RxVR0/6l7v0wUl9NAqiF1ukMplghloq2rWUqJKtoTuazyCpscDEWSeGWyM4itXUjOt2v1B6TXLLySluuTLkpMuBRbLiFuIQ2hSsYwnxXFBPqM/HMBZSWJKSDnj9fzhGZdJQFJKwohRBP0hAV962HpyY0tptq0h55NUr9alpSXk0LwubT5st47Eb1MnnHO34RMFg0Jq2LQolvoblkCmSbTCvZ07W1OBAC1JHoFLKlc85V8zEO67Icr3UhpBarzyZeTTNu1fxEN7lqdZJVsJJ90hkJPwznngRYIt4ThHKjwAo9/rAQt1calMWZpyujyVSalK9XlCUlVFZCpdlRw7MEAhSUpTkAj8pQ4ICogjWq8LMpNxaRzem1ap1Rm7ba9lmHZJZWsNoUzsbKnRyklT+0KOBuOcRLWm1wyN99RVcr9Ut2dLVKk1Ua3JtdNcVLOBt1wzKlOFJQl7OQMEDaVp5J59PrJoiapopMychQHJ+pqn5cyaZSnqeeBCvOU+GklP4PcCTjjjuQICbpMpmJZt5KfDSpIIScEpGMgZHGRn0/XESa22FpfTtO7yuCcs225abTTppz25UggLEwtCti9wGdxdWgZ+JEff033lXbm04lWrloNSpNbpiUSk2JuTWz7TtQNj6ApKRhQBGB2KT2GM46sfxdbwdxtWZJv7v5w1Aav0Ky01T9BZNU3LraE3UpmYYKsfhGzsSFD5ZQof8AlMbv1GTklI6F3o7UXWW2V0eYZbU5yPFcSUNgcHkrUkD5kdo8vpEbQvpzs8qHPsz37y8I6essBHTZdhGRkSgOPh7WzmA0PQnpy09ndMaBUbxt+amq3PsmadUZ19gtpXlSEbUObeE7TuwCdwiWNUrgtnSTSV2YXIpRTpWWFPkZFphS0LUpBS21jsEn8oqIyM8kkCPb0kbnUaa2x9pLl3JsUmW3qYbKUEeEnbgKJOdu0HPqD8o96uUqnVykTVIq8m1OyE22Wphh1OUOIPcEfxg8jmArlYEndlb0ikrz1E1LnrCtgpD1Pp9vMtU5uSlshLI8YoUpaFJPkb83BQdxIIHl/wCj7YdRQr1miN0s/U5dDTm4HeUodyfjnzJOTjOfXmJgo+gOkFKmUPy9lSr5QkpS3OzL800MjGfDdWpGfgcZHpiPas/SuwrPuCcrtsUEUmenAoTBl5p5LSwTux4W/wAMAHkAJAT6YgNyaOW0n4iOUYSkJTtSMAekZgEIQgEIQgEIQgEIQgMLSFJKT2MV465WFNWFbdRkaimWrElcDLtNZUlJ8d4pwOVHaNuArnj4xYiK0/6QiRm5nSyjTjDK1sSdVKphYIwgLZUhOfXlXEBZGSKiwCskrIClcDuRk9uO+YR1UpITKN/Hw0A/ckfx/BhAVz15q7lD6r9IJ5DLbzjm6VKFLIG194sk8eoDhUB2yIsqpIIwe0V46sWpeWvHSa4322mZSRupkTU+tsJQw3vaUN7n5IylZAPHCvhFgWlErwonPwJ7QHcEhKdo4HwhgYx2+hjMIDBGe5J+pzEV9W34ul4/mbf7w1EqxH/UFSTW9GrwkFDck0p10JJVjLQ8Ue7znKBj54B4JgPG6QfxcbP/ADZ796ej5+s046bLqOcY9jP/ALxmPq6RkLb6dbQQ4hSFCWeylQII/nL3oY+XrN2npsuoEgAmTBP98ZgNl0Hpb9D0htCkuvJmFM0toqdSkgELT4gxn+2B9xjfI0Dp+qM3VtGrPqM8U+0PUlrftTtB2goTx6eVI/5Rv8AhCEAhCEAhHlTFXpknV5GmzlVk2J2fKxJyrr6UOzGwbl+Gk8q2jBOPSPTX7sByhHhzFw0Zi5GbeerMi1V32fHakVvpS+43lXnS2fMpPlVyP6pj2GDkH4+vOYDshCEAhCEAiB+ueQ9v0OU2zImbnvtaUblEob3u71qKdqAATlWduB3ziJ1dICMk4x6/CK49a60zUvp7SWZhr7RfuVtTDJe2LIwEbsjkJClJBV6EiAsTTciVQClScISCkjBBAGR9c5hHbLpKdyT3GAec8iEBAvXJIT0xoS/NSjSn0U6pys3MFSkjY2CtGfn5nEDA55z2BiYbLqr9atuk1eZS209UJCXm3G0e6hbjSVqCc84BV68x5Wr1pC9tM7hthWxLk9IrSwVLUlKXk4W0pRTk7Q4hBIAOQCMHMR90VV1+s6LScrPTfjTtJmnpNxlXvy6ActpXnnOCcZ5xx6QE5QhCAQhCAHnuSfrHnVSmytSknJKekmJuWcxvZfZS4hWCCMpUCDyAeRwQI9GEB88oyhhpDTbSWm0JCUoSMBIAwAPkBwPlH0QhAIRhSgnvHEOtnOFA474gOcIwDkZEZgKpdR4H+2JpFwPflPT/AL6uLWJ90fSKqdR/44mkP9uV/fVxatPuj6QFVda/x7NMvzCV/bTUWpa/ok/SKra1fj2aZfmEr+2motQggNJz8IDnCMJIUMggxhS0pzk4x3MByhCEBweBU2Qnv6RWTXqUN29VOmNpKlZsIp7H2m/NM+Y+GXdwOCnCUpVLAFRzwv0xFnHE7kbeOeIqloFNu6jdVd73+2Jk0+msrk5JxKVBpSCQyhKgvJSotoUsgbfNuPbiAtYySSpRBBOCQfjCMsggHIIz6ZzCAySRyO45EVg03nZnS/qxrthzD7ztDu5a6jJuOqI2zKwp0HKtqST52ztBJPhJ75zZ8jIxEK9V+nzlwWKm7rfaLd2Ws4ioSEy0CHlNtq3LaBSQf94AATuRgY3EwE0IWFEjsR6RzjRtEr9kdR7EkrlkiEOOAtTbGEjwX043pwCcDPKc90lP1O8wCEIQCEIQCEIQHw16Xn5qkzLFLnmqfOuNlDE05L+OGVHsrZuSFY74JAzjPHBgjpfuS6XKtqZLagXWupu0KtJlFTMw6ESzOC8lZbCsJaQVAeXgcJEWEV2++Kr6DWBal2a2aw1S5KSxVlSdyvsMy82kOS+HHnlKUWzwpXkGCc45xzzAWekJ+UnZNubkZhmalXAS2+w4lbawDg7VJJBA7cH0j6gcgHGOO0VcZoZ0b6oLXt6z1zybVuuXcD1HQ848llaUqCnQlSgBhQCgSVFILnxAia9VbovO2qXJLsywZi7px50oebbmksoYQAPMonkkkgAAY4VkjjIQZ1GHd1haQqHbfK/vq4tWn3R9Io1c9cv6vdVunE7f1pt2xMpqMqiRlUr3qMv7STlStx3HcVDOE8enrF5U+6PpAVW1pGeu3TL8wlv201FpM5QlPbj1GYp51XTlyU/q0sqdtGQaqFdZo8uuRlXU7kuuePM4BG5Ppn8oRKejd1a91W825PUWxqfR6CZZ1RmWJXYoOAeROfGXwT8oDouXW+86Hq63pqxpvTpyozi1Lp7q7hDaX2fwhQtWWiG1KS0TtJ4Jx6xsd93vqvbMhN1JOl9JrMlKMeM65Tq+tS9v5W1lbCVqKRycDkRDmt1WdoPW1atWlqPP1l5mnSwbkZMDxnlLRMIATnjjdkkkAAEntEmX9qpf1MtGpztM0XupidQztZdmlsvNNqUQnepDKlOKA3E4SPTkgZICQNKdQ6DqLaDFxUJMw2wtxTLjD+3xWVpOClQSSO2CCOCDxG4EgDJ4iGOlCyabZGlzSZC4JWuO1N1M5NTUm8HJcOeGlIbbI7hIwDnnOeE8CJmdIS2pRUEgDv8ACAj7qBvKSs3SauVaZ5cdl1ykq34mxTjzqShIB7jGSrOONufnGm9Edn/ya0WlapNMbKjcDpn3VLaCXCz7jAKsncnaC4k8f0p49THGv66rq51FUbSumLQui0LExUzvV4ZUoJU6VFsnkIIaAISoLUsZ8wxbOSYZl0JZYR4bTaA2hsdkJTwB+jEB9QhAQgMR1zISWF7gCnHIIyCPmPUfGOyMEAjBGRAVTtV6c0A6hl2vMeEixr0f8WScUpQbknckJSDwhJClJQr/ALBaP5IBtSypagSoAfDjB+eY0zWrTyjalWLM27VkrQrf48m+hZBYmEpUELx2I8xBBB8qj64iLum3Uury1VOjmoEi/TrqpLOyTdVlaZ1htORuUc5UEDIXnatI4wRghYiEcWlbkbv+EcoBCEIBHB1RSkYIBz6xzjCkhWMjOIDpQ6peUlOFDuIgDS6iaiWHqZqFX5m0Hp63riuB95hEtMMmc2hxwomEtqWApopWeNwUDzjAif0Skq3MuTKJZlD7qUocdSgBa0pJKQT3IG5WB6bjjuY7PCb58g5gIHtO2r0vLXlGo19UWdt6m2+z4Nv01brC3CtxBDinC2Vbhyo9xklI/JOZ2Sy3jOO/8do5eG3gjYMH0jnAVS6jRt6wtIUjt4kr++ri1ifdH0iqnUf+OJpD/blf31cWrT7o+kBVXWr8ezTL8wlf201FpkJG1OB5iO3pFWdavx7NMvzCV/bTUWoQAWk5GeICmmot/wBpy/WxQbkma00il0Vn2KpTHhOFLDzaJltaCAnJIUpIykEc8HEThPdQujtNpgqDd5SkwNi1tMSzDynnSj8kJKBtUTwCvaD8cZiXQOMc4+sYLaSrcRz8cmArr0g2jXKebqvqqyTlPlbsmhNU+RfP4ZtkOOOBxQ7DPigD1O3PAIiSNdtRpTTnTicrz6x7a6DLU9rYT4sypJKAeMAAJUok8eX1zg7Ld1epFqUGduC4J9qTpkkgreeWcbckYCR3UonhKRyT2yTFZ9P7IujXTVGR1VvqUl5e0ZcqFJkVbm3H2ULJZwlPOwrJWpSleYhQHBBAb90j6dztBtqevS61OTVz3UtM286+CXm2D5koXuGQtSiVrHI9wY8vM7oQEds/pjISAoq9T3Oe8ZgMiEBCAxCEIBEWdQ2lcrqLQGpunuim3TTPwtLqbRKXUY5LW5Kk8KPbJ8pO4euZTjreGcYBJHbjtAV66c9ZKpO1Oa0z1KLUld9IcEqh52YbT7aoK2+GecLeB5ynIWnzd/esM1nwxnH3RE+umilA1JpMxNNMNUy6W0pVJ1ZtJC8o91DhHKkenqpOAQeMRH1r6x3tpvcUnY+uFI8NhSjLSl0MlRZmdvZ1Zx5x5kbljapPdSSdxAWchHyUmpSFVpkrUadOy85KTTSXWH2XAtt1JHCkqHBEfTvRkDeMntzAcoQhAIQhAIQhAVT6j/xxNIf7cr++ri1afdH0iFNVNJ7iu3Xixb8kJ2mM023lMmaamFrDzmyYU4dgSgpPlI7kcxNKwrw8J7j9cBVjWr8ezTL8wlf201FqGv6JP0iFNQNKLiuDqOtHUmUnKa1SaJLstTDDq3BMLKHHlEoAQU4w4O6h6xM7BCEYUoDjgfd3gO75R4V4XBR7Uoc7cFdqbUhT5NHiPOuk4HoEpA5UonASkAkk4AMahrbq/aOmVOW5VJn2qrKaUqWpkuQXnSMYCzghpPmHmUO2cAnAMR27YF9a91dd06rip0G1G30vUm3WllsuDAwpRIyElBILmAtRUduwDkPgo9KuTqeu1u4a+1N0bTKlTB9hkd+1yeWODz2Ku4U52QCUI5KlC01HkJOmSErT5CVZk5OWbS0wwyjYhtI7JAHAHA/gwpVOlaZTpenyMm1KScs2GmGGUBKGkJGAlIHYAdvqY9GAQhCAyIQEIDEIQgEIQgEeBedo2/d9KepVxUiVqUm7zseTyhW0pC0kYKVAE4UDkR78ICqVR031E0FnhcemtVnrqtJkLdqNAnnQF+EANxSE+8r31BaEhScHKVDO6RtJuoXT2/DLsKn00KrrwFSVQcSkKVtJPhu+4oDnuUnGMgEgRMDrCl5wvbn4fqP1jQNRdFNOr9Cl163WBN+EptE7Jky76MjCTlGEq244C0qAPpyYCQ/EQM5JGO+RjEPFRnByPmRxFfprSzV+wEpe0t1Jdq1PbWjbRLkCXG0tJUNraHT2HmWVFPhkgDkmPPTrXqtatXao9/6PT046kKK5230uOoeRlQQW04UnBIAO5ecc4GQICyaVBXbP6IzFe6R1baVOSSF1L7cps0SoOSy5LxVN4JAypKsEkYPy7eke9TOp3RyemmGP5TOSpeZLu+ZlHG0NkKI2LODhRxkDB4I55xATNCIwHUBo4QD/AC/pH3h3/wCEeFXOqPRylzplft+Zn8ICvFkpJbjZz6bjjn7vWAmnxUYzkgevHaHio+P/ANxWCf6o6tU5KXnLI0luSptOFxCn3krLW4AYCVMoWF45yMjGBj1j4jb3VDqjLeNVK/I2NTn2w4mWYzLrVhO3apLe53aoKUSFLKfkDgAJx1U1WsXT6UUbkrLbc2AVNyDPnmXCADjYDkdxyrA5B7RAFc1s1S1eU7QNGbWn6ZIkhL1XdcCXkEBKiPEH4Nnk4PKlEEe7kg7tZHSZYNJelp+5p6qXPPtnc8Jh3w5Z0j3coSN5CRgYKyDjkY4ieKbSZKl05qnUyUlpGTZSEssS7QbbbSBgAJAx247duPSAg/Rzpqt21Zpu4rqmhddwqCVlc2jdLS7o2nchKsqcUFJIC1ntjCUxPyRgYjiylSUYVjv6COcAhCEAhCEBkQgIQCEIQCEIQCEIQCEIQGFDcMZI+Yjg21s4Dix9Dj/D1+cIQHUqRllJwWGSfUlpJz+qMCQlQQfAZ4/3Se/x7QhAdqJaXSkDwGT/AOmI6vs+UyoiXZBJyfwaf+UIQHahhKBhB2gdgkYH6Bx8I5NNJbxt+/5whAc4QhAIQhAIQhAIQhAIQhAf/9k="/>
          <p:cNvSpPr>
            <a:spLocks noChangeAspect="1" noChangeArrowheads="1"/>
          </p:cNvSpPr>
          <p:nvPr/>
        </p:nvSpPr>
        <p:spPr bwMode="auto">
          <a:xfrm>
            <a:off x="34925" y="11495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 descr="figure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 contrast="7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1174" y="1422290"/>
            <a:ext cx="3183235" cy="3083827"/>
          </a:xfrm>
          <a:prstGeom prst="rect">
            <a:avLst/>
          </a:prstGeom>
        </p:spPr>
      </p:pic>
      <p:pic>
        <p:nvPicPr>
          <p:cNvPr id="5" name="图片 4" descr="figure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3000" contras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6289" y="1569309"/>
            <a:ext cx="3111228" cy="2869494"/>
          </a:xfrm>
          <a:prstGeom prst="rect">
            <a:avLst/>
          </a:prstGeom>
        </p:spPr>
      </p:pic>
      <p:pic>
        <p:nvPicPr>
          <p:cNvPr id="6" name="图片 5" descr="figure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33000" contrast="7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1769" y="1821049"/>
            <a:ext cx="3102231" cy="26177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548680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判断以下三个细胞中的两对基因是否遵循自由组合定律，并说明理由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067944" y="443880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</a:rPr>
              <a:t>否</a:t>
            </a:r>
            <a:r>
              <a:rPr lang="en-US" altLang="zh-CN" sz="2800" b="1" dirty="0">
                <a:solidFill>
                  <a:srgbClr val="0000FF"/>
                </a:solidFill>
              </a:rPr>
              <a:t>    </a:t>
            </a:r>
            <a:r>
              <a:rPr lang="zh-CN" altLang="zh-CN" sz="2800" b="1" dirty="0">
                <a:solidFill>
                  <a:srgbClr val="0000FF"/>
                </a:solidFill>
              </a:rPr>
              <a:t>控制这两对相对性状的基因位于一对同源染色体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上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</a:rPr>
              <a:t>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同源染色体上的非等位基因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9725" y="4438803"/>
            <a:ext cx="32961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是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</a:t>
            </a:r>
            <a:r>
              <a:rPr lang="zh-CN" altLang="zh-CN" sz="2800" b="1" dirty="0">
                <a:solidFill>
                  <a:srgbClr val="0000FF"/>
                </a:solidFill>
              </a:rPr>
              <a:t>控制这两对相对性状的基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因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分别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位于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两对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同</a:t>
            </a:r>
            <a:r>
              <a:rPr lang="zh-CN" altLang="zh-CN" sz="2800" b="1" dirty="0">
                <a:solidFill>
                  <a:srgbClr val="0000FF"/>
                </a:solidFill>
              </a:rPr>
              <a:t>源染色体上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。（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非同源染色体上的非等位基因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old.ks5u.com/article/article/2010072614252057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7118" r="7841" b="27048"/>
          <a:stretch/>
        </p:blipFill>
        <p:spPr bwMode="auto">
          <a:xfrm>
            <a:off x="0" y="-99392"/>
            <a:ext cx="7990946" cy="42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括号 2"/>
          <p:cNvSpPr/>
          <p:nvPr/>
        </p:nvSpPr>
        <p:spPr>
          <a:xfrm>
            <a:off x="6228184" y="4797152"/>
            <a:ext cx="252843" cy="1080120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11812" y="4115374"/>
            <a:ext cx="2798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应用：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判断自由组合的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个条件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验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证自由组合的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个方法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430741"/>
            <a:ext cx="14036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623" y="3645024"/>
            <a:ext cx="6293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两对基因位于两对染色体上（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非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同源染色体上的非等位基因）：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律：自由组合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AaBb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个体产生配子类型及比例：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1:1:1:1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</a:rPr>
              <a:t>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交子代表现型比例：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9:3:3:1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（完全显性）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</a:rPr>
              <a:t>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交子代表现型比例：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1:1:1:1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（完全显性）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6672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en-US" sz="2800" b="1" dirty="0"/>
              <a:t>例题</a:t>
            </a:r>
            <a:r>
              <a:rPr lang="en-US" altLang="zh-CN" sz="2800" b="1" dirty="0" smtClean="0"/>
              <a:t>1</a:t>
            </a:r>
            <a:r>
              <a:rPr lang="zh-CN" altLang="zh-CN" sz="2800" b="1" dirty="0"/>
              <a:t>．在豚鼠中，黑色</a:t>
            </a:r>
            <a:r>
              <a:rPr lang="en-US" altLang="zh-CN" sz="2800" b="1" dirty="0"/>
              <a:t>(C)</a:t>
            </a:r>
            <a:r>
              <a:rPr lang="zh-CN" altLang="zh-CN" sz="2800" b="1" dirty="0"/>
              <a:t>对白色</a:t>
            </a:r>
            <a:r>
              <a:rPr lang="en-US" altLang="zh-CN" sz="2800" b="1" dirty="0"/>
              <a:t>(c)</a:t>
            </a:r>
            <a:r>
              <a:rPr lang="zh-CN" altLang="zh-CN" sz="2800" b="1" dirty="0"/>
              <a:t>、毛皮粗糙</a:t>
            </a:r>
            <a:r>
              <a:rPr lang="en-US" altLang="zh-CN" sz="2800" b="1" dirty="0"/>
              <a:t>(R)</a:t>
            </a:r>
            <a:r>
              <a:rPr lang="zh-CN" altLang="zh-CN" sz="2800" b="1" dirty="0"/>
              <a:t>对毛皮光滑</a:t>
            </a:r>
            <a:r>
              <a:rPr lang="en-US" altLang="zh-CN" sz="2800" b="1" dirty="0"/>
              <a:t>(r)</a:t>
            </a:r>
            <a:r>
              <a:rPr lang="zh-CN" altLang="zh-CN" sz="2800" b="1" dirty="0"/>
              <a:t>是显性。下列能验证基因的自由组合定律的最佳杂交组合是</a:t>
            </a:r>
          </a:p>
          <a:p>
            <a:pPr fontAlgn="ctr"/>
            <a:r>
              <a:rPr lang="en-US" altLang="zh-CN" sz="2800" b="1" dirty="0"/>
              <a:t>A</a:t>
            </a:r>
            <a:r>
              <a:rPr lang="zh-CN" altLang="zh-CN" sz="2800" b="1" dirty="0"/>
              <a:t>．黑色光滑</a:t>
            </a:r>
            <a:r>
              <a:rPr lang="en-US" altLang="zh-CN" sz="2800" b="1" dirty="0"/>
              <a:t>×</a:t>
            </a:r>
            <a:r>
              <a:rPr lang="zh-CN" altLang="zh-CN" sz="2800" b="1" dirty="0"/>
              <a:t>白色光滑</a:t>
            </a:r>
            <a:r>
              <a:rPr lang="en-US" altLang="zh-CN" sz="2800" b="1" dirty="0"/>
              <a:t>→18</a:t>
            </a:r>
            <a:r>
              <a:rPr lang="zh-CN" altLang="zh-CN" sz="2800" b="1" dirty="0"/>
              <a:t>黑色光滑</a:t>
            </a:r>
            <a:r>
              <a:rPr lang="en-US" altLang="zh-CN" sz="2800" b="1" dirty="0"/>
              <a:t>∶16</a:t>
            </a:r>
            <a:r>
              <a:rPr lang="zh-CN" altLang="zh-CN" sz="2800" b="1" dirty="0"/>
              <a:t>白色光滑</a:t>
            </a:r>
          </a:p>
          <a:p>
            <a:pPr fontAlgn="ctr"/>
            <a:r>
              <a:rPr lang="en-US" altLang="zh-CN" sz="2800" b="1" dirty="0"/>
              <a:t>B</a:t>
            </a:r>
            <a:r>
              <a:rPr lang="zh-CN" altLang="zh-CN" sz="2800" b="1" dirty="0"/>
              <a:t>．黑色光滑</a:t>
            </a:r>
            <a:r>
              <a:rPr lang="en-US" altLang="zh-CN" sz="2800" b="1" dirty="0"/>
              <a:t>×</a:t>
            </a:r>
            <a:r>
              <a:rPr lang="zh-CN" altLang="zh-CN" sz="2800" b="1" dirty="0"/>
              <a:t>白色粗糙</a:t>
            </a:r>
            <a:r>
              <a:rPr lang="en-US" altLang="zh-CN" sz="2800" b="1" dirty="0"/>
              <a:t>→25</a:t>
            </a:r>
            <a:r>
              <a:rPr lang="zh-CN" altLang="zh-CN" sz="2800" b="1" dirty="0"/>
              <a:t>黑色粗糙</a:t>
            </a:r>
          </a:p>
          <a:p>
            <a:pPr fontAlgn="ctr"/>
            <a:r>
              <a:rPr lang="en-US" altLang="zh-CN" sz="2800" b="1" dirty="0"/>
              <a:t>C</a:t>
            </a:r>
            <a:r>
              <a:rPr lang="zh-CN" altLang="zh-CN" sz="2800" b="1" dirty="0"/>
              <a:t>．黑色粗糙</a:t>
            </a:r>
            <a:r>
              <a:rPr lang="en-US" altLang="zh-CN" sz="2800" b="1" dirty="0"/>
              <a:t>×</a:t>
            </a:r>
            <a:r>
              <a:rPr lang="zh-CN" altLang="zh-CN" sz="2800" b="1" dirty="0"/>
              <a:t>白色光滑</a:t>
            </a:r>
            <a:r>
              <a:rPr lang="en-US" altLang="zh-CN" sz="2800" b="1" dirty="0"/>
              <a:t>→10</a:t>
            </a:r>
            <a:r>
              <a:rPr lang="zh-CN" altLang="zh-CN" sz="2800" b="1" dirty="0"/>
              <a:t>黑色粗糙</a:t>
            </a:r>
            <a:r>
              <a:rPr lang="en-US" altLang="zh-CN" sz="2800" b="1" dirty="0"/>
              <a:t>∶9</a:t>
            </a:r>
            <a:r>
              <a:rPr lang="zh-CN" altLang="zh-CN" sz="2800" b="1" dirty="0"/>
              <a:t>黑色光滑</a:t>
            </a:r>
            <a:r>
              <a:rPr lang="en-US" altLang="zh-CN" sz="2800" b="1" dirty="0"/>
              <a:t>∶9</a:t>
            </a:r>
            <a:r>
              <a:rPr lang="zh-CN" altLang="zh-CN" sz="2800" b="1" dirty="0"/>
              <a:t>白色粗糙</a:t>
            </a:r>
            <a:r>
              <a:rPr lang="en-US" altLang="zh-CN" sz="2800" b="1" dirty="0"/>
              <a:t>∶10</a:t>
            </a:r>
            <a:r>
              <a:rPr lang="zh-CN" altLang="zh-CN" sz="2800" b="1" dirty="0"/>
              <a:t>白色光滑</a:t>
            </a:r>
          </a:p>
          <a:p>
            <a:r>
              <a:rPr lang="en-US" altLang="zh-CN" sz="2800" b="1" dirty="0"/>
              <a:t>D</a:t>
            </a:r>
            <a:r>
              <a:rPr lang="zh-CN" altLang="zh-CN" sz="2800" b="1" dirty="0"/>
              <a:t>．黑色粗糙</a:t>
            </a:r>
            <a:r>
              <a:rPr lang="en-US" altLang="zh-CN" sz="2800" b="1" dirty="0"/>
              <a:t>×</a:t>
            </a:r>
            <a:r>
              <a:rPr lang="zh-CN" altLang="zh-CN" sz="2800" b="1" dirty="0"/>
              <a:t>白色粗糙</a:t>
            </a:r>
            <a:r>
              <a:rPr lang="en-US" altLang="zh-CN" sz="2800" b="1" dirty="0"/>
              <a:t>→15</a:t>
            </a:r>
            <a:r>
              <a:rPr lang="zh-CN" altLang="zh-CN" sz="2800" b="1" dirty="0"/>
              <a:t>黑色粗糙</a:t>
            </a:r>
            <a:r>
              <a:rPr lang="en-US" altLang="zh-CN" sz="2800" b="1" dirty="0"/>
              <a:t>∶8</a:t>
            </a:r>
            <a:r>
              <a:rPr lang="zh-CN" altLang="zh-CN" sz="2800" b="1" dirty="0"/>
              <a:t>黑色光滑</a:t>
            </a:r>
            <a:r>
              <a:rPr lang="en-US" altLang="zh-CN" sz="2800" b="1" dirty="0"/>
              <a:t>∶15</a:t>
            </a:r>
            <a:r>
              <a:rPr lang="zh-CN" altLang="zh-CN" sz="2800" b="1" dirty="0"/>
              <a:t>白色粗糙</a:t>
            </a:r>
            <a:r>
              <a:rPr lang="en-US" altLang="zh-CN" sz="2800" b="1" dirty="0"/>
              <a:t>∶4</a:t>
            </a:r>
            <a:r>
              <a:rPr lang="zh-CN" altLang="zh-CN" sz="2800" b="1" dirty="0"/>
              <a:t>白色光滑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41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-86457"/>
            <a:ext cx="87849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en-US" sz="2800" b="1" dirty="0" smtClean="0"/>
              <a:t>例题</a:t>
            </a:r>
            <a:r>
              <a:rPr lang="en-US" altLang="zh-CN" sz="2800" b="1" dirty="0" smtClean="0"/>
              <a:t>2</a:t>
            </a:r>
            <a:r>
              <a:rPr lang="zh-CN" altLang="zh-CN" sz="2800" b="1" dirty="0" smtClean="0"/>
              <a:t>．</a:t>
            </a:r>
            <a:r>
              <a:rPr lang="zh-CN" altLang="zh-CN" sz="2800" b="1" dirty="0"/>
              <a:t>果蝇是常用的遗传学实验材料，其体色有黄身</a:t>
            </a:r>
            <a:r>
              <a:rPr lang="en-US" altLang="zh-CN" sz="2800" b="1" dirty="0"/>
              <a:t>(H)</a:t>
            </a:r>
            <a:r>
              <a:rPr lang="zh-CN" altLang="zh-CN" sz="2800" b="1" dirty="0"/>
              <a:t>、灰身</a:t>
            </a:r>
            <a:r>
              <a:rPr lang="en-US" altLang="zh-CN" sz="2800" b="1" dirty="0"/>
              <a:t>(h)</a:t>
            </a:r>
            <a:r>
              <a:rPr lang="zh-CN" altLang="zh-CN" sz="2800" b="1" dirty="0"/>
              <a:t>之分，翅形有长翅</a:t>
            </a:r>
            <a:r>
              <a:rPr lang="en-US" altLang="zh-CN" sz="2800" b="1" dirty="0"/>
              <a:t>(V)</a:t>
            </a:r>
            <a:r>
              <a:rPr lang="zh-CN" altLang="zh-CN" sz="2800" b="1" dirty="0"/>
              <a:t>、残翅</a:t>
            </a:r>
            <a:r>
              <a:rPr lang="en-US" altLang="zh-CN" sz="2800" b="1" dirty="0"/>
              <a:t>(v)</a:t>
            </a:r>
            <a:r>
              <a:rPr lang="zh-CN" altLang="zh-CN" sz="2800" b="1" dirty="0"/>
              <a:t>之分。现用两种纯合果蝇杂交，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出现</a:t>
            </a:r>
            <a:r>
              <a:rPr lang="en-US" altLang="zh-CN" sz="2800" b="1" dirty="0"/>
              <a:t>4</a:t>
            </a:r>
            <a:r>
              <a:rPr lang="zh-CN" altLang="zh-CN" sz="2800" b="1" dirty="0"/>
              <a:t>种类型且比例为</a:t>
            </a:r>
            <a:r>
              <a:rPr lang="en-US" altLang="zh-CN" sz="2800" b="1" dirty="0"/>
              <a:t>5∶3∶3∶1</a:t>
            </a:r>
            <a:r>
              <a:rPr lang="zh-CN" altLang="zh-CN" sz="2800" b="1" dirty="0"/>
              <a:t>，已知果蝇的</a:t>
            </a:r>
            <a:r>
              <a:rPr lang="zh-CN" altLang="zh-CN" sz="2800" b="1" dirty="0">
                <a:solidFill>
                  <a:srgbClr val="FF0000"/>
                </a:solidFill>
              </a:rPr>
              <a:t>一种精子不具有受精能力</a:t>
            </a:r>
            <a:r>
              <a:rPr lang="zh-CN" altLang="zh-CN" sz="2800" b="1" dirty="0"/>
              <a:t>。回答下列问题：</a:t>
            </a:r>
          </a:p>
          <a:p>
            <a:pPr fontAlgn="ctr"/>
            <a:r>
              <a:rPr lang="en-US" altLang="zh-CN" sz="2800" b="1" dirty="0"/>
              <a:t>(1)</a:t>
            </a:r>
            <a:r>
              <a:rPr lang="zh-CN" altLang="zh-CN" sz="2800" b="1" dirty="0"/>
              <a:t>果蝇体色与翅形的遗传遵循</a:t>
            </a:r>
            <a:r>
              <a:rPr lang="en-US" altLang="zh-CN" sz="2800" b="1" u="sng" dirty="0" smtClean="0"/>
              <a:t>__     _</a:t>
            </a:r>
            <a:r>
              <a:rPr lang="en-US" altLang="zh-CN" sz="2800" b="1" dirty="0" smtClean="0"/>
              <a:t>___</a:t>
            </a:r>
            <a:r>
              <a:rPr lang="zh-CN" altLang="zh-CN" sz="2800" b="1" dirty="0"/>
              <a:t>定律，亲本果蝇的基因型是</a:t>
            </a:r>
            <a:r>
              <a:rPr lang="en-US" altLang="zh-CN" sz="2800" b="1" dirty="0"/>
              <a:t>______</a:t>
            </a:r>
            <a:r>
              <a:rPr lang="zh-CN" altLang="zh-CN" sz="2800" b="1" dirty="0"/>
              <a:t>。</a:t>
            </a:r>
          </a:p>
          <a:p>
            <a:pPr fontAlgn="ctr"/>
            <a:r>
              <a:rPr lang="en-US" altLang="zh-CN" sz="2800" b="1" dirty="0"/>
              <a:t>(2)</a:t>
            </a:r>
            <a:r>
              <a:rPr lang="zh-CN" altLang="zh-CN" sz="2800" b="1" dirty="0"/>
              <a:t>不具有受精能力的精子的基因组成是</a:t>
            </a:r>
            <a:r>
              <a:rPr lang="en-US" altLang="zh-CN" sz="2800" b="1" dirty="0"/>
              <a:t>_____</a:t>
            </a:r>
            <a:r>
              <a:rPr lang="zh-CN" altLang="zh-CN" sz="2800" b="1" dirty="0"/>
              <a:t>。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黄身长翅果蝇中双杂合子的比例为</a:t>
            </a:r>
            <a:r>
              <a:rPr lang="en-US" altLang="zh-CN" sz="2800" b="1" dirty="0"/>
              <a:t>______</a:t>
            </a:r>
            <a:r>
              <a:rPr lang="zh-CN" altLang="zh-CN" sz="2800" b="1" dirty="0"/>
              <a:t>。</a:t>
            </a:r>
          </a:p>
          <a:p>
            <a:pPr fontAlgn="ctr"/>
            <a:r>
              <a:rPr lang="en-US" altLang="zh-CN" sz="2800" b="1" dirty="0" smtClean="0"/>
              <a:t>(</a:t>
            </a:r>
            <a:r>
              <a:rPr lang="en-US" altLang="zh-CN" sz="2800" b="1" dirty="0"/>
              <a:t>4)</a:t>
            </a:r>
            <a:r>
              <a:rPr lang="zh-CN" altLang="zh-CN" sz="2800" b="1" dirty="0"/>
              <a:t>现有多种不同类型的果蝇，从中选取亲本通过杂交实验来</a:t>
            </a:r>
            <a:r>
              <a:rPr lang="zh-CN" altLang="zh-CN" sz="2800" b="1" dirty="0">
                <a:solidFill>
                  <a:srgbClr val="FF0000"/>
                </a:solidFill>
              </a:rPr>
              <a:t>验证上述不能完成受精作用精子的基因型</a:t>
            </a:r>
            <a:r>
              <a:rPr lang="zh-CN" altLang="zh-CN" sz="2800" b="1" dirty="0"/>
              <a:t>。</a:t>
            </a:r>
          </a:p>
          <a:p>
            <a:pPr fontAlgn="ctr"/>
            <a:r>
              <a:rPr lang="en-US" altLang="zh-CN" sz="2800" b="1" dirty="0"/>
              <a:t>①</a:t>
            </a:r>
            <a:r>
              <a:rPr lang="zh-CN" altLang="zh-CN" sz="2800" b="1" dirty="0"/>
              <a:t>杂交组合：选择</a:t>
            </a:r>
            <a:r>
              <a:rPr lang="en-US" altLang="zh-CN" sz="2800" b="1" dirty="0" smtClean="0"/>
              <a:t>_               _______________________</a:t>
            </a:r>
            <a:r>
              <a:rPr lang="zh-CN" altLang="zh-CN" sz="2800" b="1" dirty="0"/>
              <a:t>进行杂交。</a:t>
            </a:r>
          </a:p>
          <a:p>
            <a:pPr fontAlgn="ctr"/>
            <a:r>
              <a:rPr lang="en-US" altLang="zh-CN" sz="2800" b="1" dirty="0"/>
              <a:t>②</a:t>
            </a:r>
            <a:r>
              <a:rPr lang="zh-CN" altLang="zh-CN" sz="2800" b="1" dirty="0"/>
              <a:t>结果推断：若后代出现</a:t>
            </a:r>
            <a:r>
              <a:rPr lang="en-US" altLang="zh-CN" sz="2800" b="1" dirty="0"/>
              <a:t>_____________________</a:t>
            </a:r>
            <a:r>
              <a:rPr lang="zh-CN" altLang="zh-CN" sz="2800" b="1" dirty="0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4932040" y="198884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</a:rPr>
              <a:t>自由组合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497347" y="2412177"/>
            <a:ext cx="2525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</a:rPr>
              <a:t>HHvv</a:t>
            </a:r>
            <a:r>
              <a:rPr lang="zh-CN" altLang="zh-CN" sz="32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hhVV 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559409" y="2875002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HV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220072" y="3284984"/>
            <a:ext cx="785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3/5 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131840" y="4509120"/>
            <a:ext cx="5544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</a:rPr>
              <a:t>灰身残翅的果蝇为母本，双杂合子的黄身长翅果蝇为父本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79512" y="5903893"/>
            <a:ext cx="86740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</a:rPr>
              <a:t>黄身残翅：灰身长翅：灰身残翅</a:t>
            </a:r>
            <a:r>
              <a:rPr lang="en-US" altLang="zh-CN" sz="2800" b="1" dirty="0">
                <a:solidFill>
                  <a:srgbClr val="0000FF"/>
                </a:solidFill>
              </a:rPr>
              <a:t>=1:1:1</a:t>
            </a:r>
            <a:r>
              <a:rPr lang="zh-CN" altLang="zh-CN" sz="2800" b="1" dirty="0">
                <a:solidFill>
                  <a:srgbClr val="0000FF"/>
                </a:solidFill>
              </a:rPr>
              <a:t>，则不具有受精能力精子的基因型为</a:t>
            </a:r>
            <a:r>
              <a:rPr lang="en-US" altLang="zh-CN" sz="2800" b="1" dirty="0">
                <a:solidFill>
                  <a:srgbClr val="0000FF"/>
                </a:solidFill>
              </a:rPr>
              <a:t>HV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必修</a:t>
            </a:r>
            <a:r>
              <a:rPr lang="en-US" altLang="zh-CN" dirty="0" smtClean="0"/>
              <a:t>2</a:t>
            </a:r>
            <a:r>
              <a:rPr lang="zh-CN" altLang="en-US" dirty="0" smtClean="0"/>
              <a:t>封面图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 descr="https://ss3.bdstatic.com/70cFv8Sh_Q1YnxGkpoWK1HF6hhy/it/u=3571378229,1647225734&amp;fm=26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8" r="11788"/>
          <a:stretch/>
        </p:blipFill>
        <p:spPr bwMode="auto">
          <a:xfrm>
            <a:off x="19389" y="17925"/>
            <a:ext cx="8817402" cy="680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6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62" y="3679351"/>
            <a:ext cx="62133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两对基因位于同一对染色体上（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同源染色体上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的非等位基因），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不考虑交叉互换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律：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基因的连锁互换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AaBb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个体产生配子类型及比例：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1:1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</a:rPr>
              <a:t>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交子代表现型比例：双显：双隐</a:t>
            </a:r>
            <a:r>
              <a:rPr lang="en-US" altLang="zh-CN" sz="2400" b="1" dirty="0">
                <a:solidFill>
                  <a:srgbClr val="FF0000"/>
                </a:solidFill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3:1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或单显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：双显：单显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2=1:2:1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（完全显性）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</a:rPr>
              <a:t>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交子代表现型比例：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1:1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（完全显性）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图片 2" descr="figure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 contras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576" y="570994"/>
            <a:ext cx="3240360" cy="3108357"/>
          </a:xfrm>
          <a:prstGeom prst="rect">
            <a:avLst/>
          </a:prstGeom>
        </p:spPr>
      </p:pic>
      <p:pic>
        <p:nvPicPr>
          <p:cNvPr id="4" name="图片 3" descr="figure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3000" contrast="7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7984" y="852188"/>
            <a:ext cx="3318255" cy="2869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0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判断：等位基因遵循分离定律，非等位基因遵循自由组合定律。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乘号 5"/>
          <p:cNvSpPr/>
          <p:nvPr/>
        </p:nvSpPr>
        <p:spPr>
          <a:xfrm>
            <a:off x="3131840" y="332656"/>
            <a:ext cx="792088" cy="7200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6087112" y="4797152"/>
            <a:ext cx="393916" cy="1440160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54605" y="4374396"/>
            <a:ext cx="2798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应用：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判断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连锁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个条件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验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证连锁的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个方法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9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5365" y="260647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en-US" sz="2800" b="1" dirty="0" smtClean="0"/>
              <a:t>例题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．</a:t>
            </a:r>
            <a:r>
              <a:rPr lang="zh-CN" altLang="zh-CN" sz="2800" b="1" dirty="0"/>
              <a:t>已知桃树中，树体乔化与矮化为一对相对性状（由等位基因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控制），蟠桃果形与圆桃果形为一对相对性状（由等位基因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控制），以下是相关的两组杂交实验。</a:t>
            </a:r>
          </a:p>
          <a:p>
            <a:pPr fontAlgn="ctr"/>
            <a:r>
              <a:rPr lang="zh-CN" altLang="zh-CN" sz="2800" b="1" dirty="0"/>
              <a:t>实验（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）：乔化蟠桃（甲）</a:t>
            </a:r>
            <a:r>
              <a:rPr lang="en-US" altLang="zh-CN" sz="2800" b="1" dirty="0"/>
              <a:t>×</a:t>
            </a:r>
            <a:r>
              <a:rPr lang="zh-CN" altLang="zh-CN" sz="2800" b="1" dirty="0"/>
              <a:t>矮化圆桃（乙）</a:t>
            </a:r>
            <a:r>
              <a:rPr lang="en-US" altLang="zh-CN" sz="2800" b="1" dirty="0"/>
              <a:t>→F</a:t>
            </a:r>
            <a:r>
              <a:rPr lang="en-US" altLang="zh-CN" sz="2800" b="1" baseline="-25000" dirty="0"/>
              <a:t>1 </a:t>
            </a:r>
            <a:r>
              <a:rPr lang="zh-CN" altLang="zh-CN" sz="2800" b="1" dirty="0"/>
              <a:t>：乔化蟠桃：矮化圆桃</a:t>
            </a:r>
            <a:r>
              <a:rPr lang="en-US" altLang="zh-CN" sz="2800" b="1" dirty="0"/>
              <a:t>=1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1</a:t>
            </a:r>
            <a:endParaRPr lang="zh-CN" altLang="zh-CN" sz="2800" b="1" dirty="0"/>
          </a:p>
          <a:p>
            <a:pPr fontAlgn="ctr"/>
            <a:r>
              <a:rPr lang="zh-CN" altLang="zh-CN" sz="2800" b="1" dirty="0"/>
              <a:t>实验（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）：乔化蟠桃（丙）</a:t>
            </a:r>
            <a:r>
              <a:rPr lang="en-US" altLang="zh-CN" sz="2800" b="1" dirty="0"/>
              <a:t>×</a:t>
            </a:r>
            <a:r>
              <a:rPr lang="zh-CN" altLang="zh-CN" sz="2800" b="1" dirty="0"/>
              <a:t>乔化蟠桃（丁）</a:t>
            </a:r>
            <a:r>
              <a:rPr lang="en-US" altLang="zh-CN" sz="2800" b="1" dirty="0"/>
              <a:t>→F</a:t>
            </a:r>
            <a:r>
              <a:rPr lang="en-US" altLang="zh-CN" sz="2800" b="1" baseline="-25000" dirty="0"/>
              <a:t>1 </a:t>
            </a:r>
            <a:r>
              <a:rPr lang="zh-CN" altLang="zh-CN" sz="2800" b="1" dirty="0"/>
              <a:t>：乔化蟠桃：矮化圆桃</a:t>
            </a:r>
            <a:r>
              <a:rPr lang="en-US" altLang="zh-CN" sz="2800" b="1" dirty="0"/>
              <a:t>=3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1</a:t>
            </a:r>
            <a:endParaRPr lang="zh-CN" altLang="zh-CN" sz="2800" b="1" dirty="0"/>
          </a:p>
          <a:p>
            <a:pPr fontAlgn="ctr"/>
            <a:r>
              <a:rPr lang="zh-CN" altLang="zh-CN" sz="2800" b="1" dirty="0"/>
              <a:t>根据上述实验判断</a:t>
            </a:r>
            <a:r>
              <a:rPr lang="zh-CN" altLang="zh-CN" sz="2800" b="1" dirty="0" smtClean="0"/>
              <a:t>，甲</a:t>
            </a:r>
            <a:r>
              <a:rPr lang="zh-CN" altLang="zh-CN" sz="2800" b="1" dirty="0"/>
              <a:t>、乙、丙、丁四个亲本的基因在染色体上的分布情</a:t>
            </a:r>
            <a:r>
              <a:rPr lang="zh-CN" altLang="zh-CN" sz="2800" b="1" dirty="0" smtClean="0"/>
              <a:t>况</a:t>
            </a:r>
            <a:r>
              <a:rPr lang="zh-CN" altLang="en-US" sz="2800" b="1" dirty="0" smtClean="0"/>
              <a:t>。画图。</a:t>
            </a:r>
            <a:endParaRPr lang="en-US" altLang="zh-CN" sz="2800" b="1" dirty="0" smtClean="0"/>
          </a:p>
          <a:p>
            <a:pPr fontAlgn="ctr"/>
            <a:endParaRPr lang="en-US" altLang="zh-CN" sz="2800" b="1" dirty="0"/>
          </a:p>
          <a:p>
            <a:pPr fontAlgn="ctr"/>
            <a:r>
              <a:rPr lang="zh-CN" altLang="en-US" sz="2800" b="1" dirty="0" smtClean="0"/>
              <a:t>例题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：小本</a:t>
            </a:r>
            <a:r>
              <a:rPr lang="en-US" altLang="zh-CN" sz="2800" b="1" dirty="0" smtClean="0"/>
              <a:t>p274</a:t>
            </a: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15</a:t>
            </a:r>
            <a:r>
              <a:rPr lang="zh-CN" altLang="en-US" sz="2800" b="1" dirty="0" smtClean="0"/>
              <a:t>题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6218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mg5.imgtn.bdimg.com/it/u=2039219897,3140173378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1"/>
          <a:stretch>
            <a:fillRect/>
          </a:stretch>
        </p:blipFill>
        <p:spPr bwMode="auto">
          <a:xfrm>
            <a:off x="179512" y="29179"/>
            <a:ext cx="7128792" cy="387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4077072"/>
            <a:ext cx="8814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两对基因位于同一对染色体上（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同源染色体上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的非等位基因），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发生交叉互换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律：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基因的连锁互换</a:t>
            </a:r>
            <a:r>
              <a:rPr lang="zh-CN" altLang="en-US" sz="2400" b="1" dirty="0">
                <a:solidFill>
                  <a:srgbClr val="0000FF"/>
                </a:solidFill>
              </a:rPr>
              <a:t>，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AaBb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个体产生配子类型及比例：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4:1:1:4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交子代表现型比例：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（完全显性）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交子代表现型比例：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4:1:1:4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（完全显性）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0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5875" y="-4476"/>
            <a:ext cx="890376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例题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某植物的高茎（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）对矮茎（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）为显性，花粉粒长形（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D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）对圆形（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d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）为显性，花粉粒非糯性（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E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）对花粉粒糯性（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e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）为显性，非糯性花粉遇碘液变蓝色，糯性花粉遇碘液呈棕色。现有品种甲（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BBDDee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）、乙（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bbDDEE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）、丙（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BBddEE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）和丁（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bbddee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），进行了如下两组实验。下列分析合理的是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pic>
        <p:nvPicPr>
          <p:cNvPr id="6145" name="图片 17" descr="说明: 学科网(www.zxxk.com)--教育资源门户，提供试卷、教案、课件、论文、素材以及各类教学资源下载，还有大量而丰富的教学相关资讯！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r="3646"/>
          <a:stretch/>
        </p:blipFill>
        <p:spPr bwMode="auto">
          <a:xfrm>
            <a:off x="105875" y="1844824"/>
            <a:ext cx="902256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5563" y="3910404"/>
            <a:ext cx="9144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A.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由组合一可知，基因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／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和基因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D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／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d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位于两对非同源染色体上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B.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由组合二可知，基因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E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／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e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仅和基因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／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位于不同对同源染色体上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C.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若仅用花粉鉴定法即可验证基因自由组合定律，可选用的亲本组合有甲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×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丙、丙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×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丁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D. </a:t>
            </a:r>
            <a:r>
              <a:rPr lang="zh-CN" altLang="zh-CN" sz="2400" b="1" dirty="0">
                <a:latin typeface="黑体" pitchFamily="49" charset="-122"/>
                <a:ea typeface="黑体" pitchFamily="49" charset="-122"/>
              </a:rPr>
              <a:t>除单独使用花粉鉴定法外，可用于验证基因自由组合定律的亲本组合另有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400" b="1" dirty="0">
                <a:latin typeface="黑体" pitchFamily="49" charset="-122"/>
                <a:ea typeface="黑体" pitchFamily="49" charset="-122"/>
              </a:rPr>
              <a:t>个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5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728" y="0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细胞分裂与变异：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endParaRPr lang="en-US" altLang="zh-CN" sz="2800" b="1" dirty="0">
              <a:solidFill>
                <a:srgbClr val="0000FF"/>
              </a:solidFill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、间期</a:t>
            </a:r>
            <a:r>
              <a:rPr lang="zh-CN" altLang="en-US" sz="2800" b="1" dirty="0">
                <a:solidFill>
                  <a:srgbClr val="0000FF"/>
                </a:solidFill>
              </a:rPr>
              <a:t>（有丝分裂间期、减数第一次分裂间期）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DNA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复制出错，导致基因突变（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互变）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图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的区别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https://ss3.bdstatic.com/70cFv8Sh_Q1YnxGkpoWK1HF6hhy/it/u=3571378229,1647225734&amp;fm=26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09" r="11788"/>
          <a:stretch/>
        </p:blipFill>
        <p:spPr bwMode="auto">
          <a:xfrm>
            <a:off x="179512" y="2204861"/>
            <a:ext cx="8817402" cy="41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9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09198"/>
            <a:ext cx="8208912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细胞分裂与变异：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endParaRPr lang="en-US" altLang="zh-CN" sz="2800" b="1" dirty="0">
              <a:solidFill>
                <a:srgbClr val="0000FF"/>
              </a:solidFill>
            </a:endParaRPr>
          </a:p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、间期（有丝分裂间期、减数第一次分裂间期）</a:t>
            </a:r>
            <a:r>
              <a:rPr lang="en-US" altLang="zh-CN" sz="2800" b="1" dirty="0" smtClean="0"/>
              <a:t>DNA</a:t>
            </a:r>
            <a:r>
              <a:rPr lang="zh-CN" altLang="en-US" sz="2800" b="1" dirty="0" smtClean="0"/>
              <a:t>复制出错，导致基因突变（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互变）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、减数第一次分裂前期交叉互换、减一后期自由组合导致基因重组（减数分裂特有、有性生殖特有）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、有丝分裂或减数分裂染色体分离异常导致染色体数目变异</a:t>
            </a:r>
            <a:endParaRPr lang="zh-CN" altLang="en-US" b="1" dirty="0"/>
          </a:p>
        </p:txBody>
      </p:sp>
      <p:pic>
        <p:nvPicPr>
          <p:cNvPr id="6" name="Picture 2" descr="http://old.ks5u.com/article/article/2010072614252057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18509" r="54846" b="38551"/>
          <a:stretch/>
        </p:blipFill>
        <p:spPr bwMode="auto">
          <a:xfrm>
            <a:off x="611560" y="3284984"/>
            <a:ext cx="3058348" cy="228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箭头 6"/>
          <p:cNvSpPr/>
          <p:nvPr/>
        </p:nvSpPr>
        <p:spPr>
          <a:xfrm>
            <a:off x="3669908" y="4118306"/>
            <a:ext cx="2054220" cy="90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30531" y="3595086"/>
            <a:ext cx="233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发生交叉互换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old.ks5u.com/article/article/2010072614252057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5" t="22756" r="54846" b="44072"/>
          <a:stretch/>
        </p:blipFill>
        <p:spPr bwMode="auto">
          <a:xfrm>
            <a:off x="6012160" y="3284984"/>
            <a:ext cx="2088232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84665" y="4779149"/>
            <a:ext cx="2332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如果发生基因突变呢？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 rot="1894422">
            <a:off x="3822309" y="4486424"/>
            <a:ext cx="1253748" cy="158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09198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细胞分裂与变异：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endParaRPr lang="en-US" altLang="zh-CN" sz="2800" b="1" dirty="0">
              <a:solidFill>
                <a:srgbClr val="0000FF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、有丝分裂或减数分裂染色体分离异常导致染色体数目变异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04800" y="2492896"/>
            <a:ext cx="7021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（一）细胞内个别染色体数目增加或减少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6725" y="3108846"/>
            <a:ext cx="746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变异的原因：</a:t>
            </a:r>
            <a:endParaRPr lang="en-US" altLang="zh-CN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减数第一次分裂一对同源染色体不分离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减数第二次分裂两条姐妹染色单体不分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离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有丝分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裂两条姐妹染色单体不分离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5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2362200" y="1995488"/>
            <a:ext cx="1219200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5486400" y="1995488"/>
            <a:ext cx="1295400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03780" name="Picture 4" descr="x3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3488"/>
            <a:ext cx="205740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1" name="Picture 5" descr="x3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09688"/>
            <a:ext cx="205740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2" name="Picture 6" descr="x4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309688"/>
            <a:ext cx="2133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83" name="Line 7"/>
          <p:cNvSpPr>
            <a:spLocks noChangeShapeType="1"/>
          </p:cNvSpPr>
          <p:nvPr/>
        </p:nvSpPr>
        <p:spPr bwMode="auto">
          <a:xfrm flipV="1">
            <a:off x="304800" y="5029200"/>
            <a:ext cx="1905000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03784" name="Picture 8" descr="x4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43400"/>
            <a:ext cx="2133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533400" y="2757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个染色体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2590800" y="59436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个染色体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3352800" y="2757488"/>
            <a:ext cx="3200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秋水仙素或低温：抑制纺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缍体形成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2057400" y="1447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染色体复制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5334000" y="1447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着丝点分裂</a:t>
            </a:r>
          </a:p>
        </p:txBody>
      </p: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228600" y="44958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无纺缍丝牵引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250825" y="260350"/>
            <a:ext cx="5040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 smtClean="0">
                <a:latin typeface="楷体_GB2312" pitchFamily="49" charset="-122"/>
                <a:ea typeface="楷体_GB2312" pitchFamily="49" charset="-122"/>
              </a:rPr>
              <a:t>二、多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倍体的形成</a:t>
            </a:r>
          </a:p>
        </p:txBody>
      </p:sp>
      <p:sp>
        <p:nvSpPr>
          <p:cNvPr id="203792" name="Line 16"/>
          <p:cNvSpPr>
            <a:spLocks noChangeShapeType="1"/>
          </p:cNvSpPr>
          <p:nvPr/>
        </p:nvSpPr>
        <p:spPr bwMode="auto">
          <a:xfrm flipV="1">
            <a:off x="4419600" y="5029200"/>
            <a:ext cx="2286000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4343400" y="4130675"/>
            <a:ext cx="2362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若继续进行正常的有丝分裂</a:t>
            </a:r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6781800" y="4419600"/>
            <a:ext cx="1905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染色体加倍的组织或个体</a:t>
            </a:r>
          </a:p>
        </p:txBody>
      </p:sp>
    </p:spTree>
    <p:extLst>
      <p:ext uri="{BB962C8B-B14F-4D97-AF65-F5344CB8AC3E}">
        <p14:creationId xmlns:p14="http://schemas.microsoft.com/office/powerpoint/2010/main" val="235094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0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0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/>
      <p:bldP spid="203779" grpId="0" animBg="1"/>
      <p:bldP spid="203783" grpId="0" animBg="1"/>
      <p:bldP spid="203785" grpId="0" autoUpdateAnimBg="0"/>
      <p:bldP spid="203786" grpId="0" autoUpdateAnimBg="0"/>
      <p:bldP spid="203787" grpId="0" autoUpdateAnimBg="0"/>
      <p:bldP spid="203788" grpId="0" autoUpdateAnimBg="0"/>
      <p:bldP spid="203789" grpId="0" autoUpdateAnimBg="0"/>
      <p:bldP spid="203790" grpId="0" autoUpdateAnimBg="0"/>
      <p:bldP spid="203792" grpId="0" animBg="1"/>
      <p:bldP spid="203793" grpId="0" autoUpdateAnimBg="0"/>
      <p:bldP spid="20379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107" y="188640"/>
            <a:ext cx="894838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、下图所示为人体内某种类型的细胞分裂示意图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其中细胞内仅呈现部分染色体）。下列相关叙述正确的是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5" name="图片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36" y="1083668"/>
            <a:ext cx="4829472" cy="234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-13604" y="3428419"/>
            <a:ext cx="915760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．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图甲所示时期，细胞内非等位基因之间均能进行自由组合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．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图甲和图乙所示的细胞时期不能进行核基因的转录过程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．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图甲所示细胞内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号和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号染色体之间可能发生交叉互换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．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图乙所示细胞内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号和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4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号染色体的基因一定完全相同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6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s9.rr.itc.cn/r/wapChange/20173_24_10/a5w2gm66909215083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86" y="1317572"/>
            <a:ext cx="7064708" cy="554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30596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染色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体、染色质与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DNA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复制的关系例题：小本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p268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题、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题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1945" y="800037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12</a:t>
            </a:r>
            <a:r>
              <a:rPr lang="zh-CN" altLang="en-US" sz="2800" b="1" dirty="0" smtClean="0"/>
              <a:t>题：先画细胞图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07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 smtClean="0">
                <a:solidFill>
                  <a:srgbClr val="FF0000"/>
                </a:solidFill>
              </a:rPr>
              <a:t>教材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p15</a:t>
            </a:r>
            <a:r>
              <a:rPr lang="zh-CN" altLang="en-US" sz="3200" b="1" dirty="0" smtClean="0"/>
              <a:t>染色体的长臂、短臂，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点状染色体，端着丝粒染色体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834464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4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timgsa.baidu.com/timg?image&amp;quality=80&amp;size=b9999_10000&amp;sec=1571207456000&amp;di=0858059a0869f78b450143e0d7f1049e&amp;imgtype=0&amp;src=http%3A%2F%2Fwww.pep.com.cn%2Foldimages%2Fpic_2770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5201"/>
            <a:ext cx="7611683" cy="686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4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timgsa.baidu.com/timg?image&amp;quality=80&amp;size=b9999_10000&amp;sec=1571207166953&amp;di=99e5191b6dfa02fa453e68f746678ead&amp;imgtype=0&amp;src=http%3A%2F%2Fwww.zhongkaoti.com%2Ffiles%2Fdown%2Ftest%2Fup%2Fpic%2F93%2F16255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91"/>
            <a:ext cx="9144000" cy="679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3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timgsa.baidu.com/timg?image&amp;quality=80&amp;size=b9999_10000&amp;sec=1571207379838&amp;di=a6871796dd1850be3d6b454b5f84c910&amp;imgtype=0&amp;src=http%3A%2F%2Fimg.wesiedu.com%2Fupload%2Fb%2Fbf%2Fbbfcd93fb71e5845fdb7376058e352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3" y="980728"/>
            <a:ext cx="8994527" cy="416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836712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讲题：大本</a:t>
            </a:r>
            <a:r>
              <a:rPr lang="en-US" altLang="zh-CN" sz="3200" b="1" dirty="0" smtClean="0"/>
              <a:t>p68——p73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494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476672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sz="3600" b="1" dirty="0"/>
              <a:t>1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D      2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A      3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C      4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C         5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B</a:t>
            </a:r>
          </a:p>
          <a:p>
            <a:pPr fontAlgn="ctr"/>
            <a:r>
              <a:rPr lang="en-US" altLang="zh-CN" sz="3600" b="1" dirty="0" smtClean="0"/>
              <a:t>6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D      7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B      8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A     9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D        10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C</a:t>
            </a:r>
          </a:p>
          <a:p>
            <a:pPr fontAlgn="ctr"/>
            <a:r>
              <a:rPr lang="en-US" altLang="zh-CN" sz="3600" b="1" dirty="0" smtClean="0"/>
              <a:t>11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D    12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D</a:t>
            </a:r>
          </a:p>
          <a:p>
            <a:pPr fontAlgn="ctr"/>
            <a:r>
              <a:rPr lang="en-US" altLang="zh-CN" sz="3600" b="1" dirty="0" smtClean="0"/>
              <a:t>13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C</a:t>
            </a:r>
          </a:p>
          <a:p>
            <a:pPr fontAlgn="ctr"/>
            <a:r>
              <a:rPr lang="en-US" altLang="zh-CN" sz="3600" b="1" dirty="0" smtClean="0"/>
              <a:t>14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B</a:t>
            </a:r>
          </a:p>
          <a:p>
            <a:pPr fontAlgn="ctr"/>
            <a:r>
              <a:rPr lang="en-US" altLang="zh-CN" sz="3600" b="1" dirty="0" smtClean="0"/>
              <a:t>15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B</a:t>
            </a:r>
          </a:p>
          <a:p>
            <a:pPr fontAlgn="ctr"/>
            <a:r>
              <a:rPr lang="en-US" altLang="zh-CN" sz="3600" b="1" dirty="0" smtClean="0"/>
              <a:t>16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C</a:t>
            </a:r>
          </a:p>
          <a:p>
            <a:pPr fontAlgn="ctr"/>
            <a:r>
              <a:rPr lang="en-US" altLang="zh-CN" sz="3600" b="1" dirty="0" smtClean="0"/>
              <a:t>17</a:t>
            </a:r>
            <a:r>
              <a:rPr lang="zh-CN" altLang="zh-CN" sz="3600" b="1" dirty="0"/>
              <a:t>．</a:t>
            </a:r>
            <a:r>
              <a:rPr lang="en-US" altLang="zh-CN" sz="3600" b="1" dirty="0" smtClean="0"/>
              <a:t>B</a:t>
            </a:r>
          </a:p>
          <a:p>
            <a:pPr fontAlgn="ctr"/>
            <a:r>
              <a:rPr lang="en-US" altLang="zh-CN" sz="3600" b="1" dirty="0" smtClean="0"/>
              <a:t>18</a:t>
            </a:r>
            <a:r>
              <a:rPr lang="zh-CN" altLang="zh-CN" sz="3600" b="1" dirty="0"/>
              <a:t>．</a:t>
            </a:r>
            <a:r>
              <a:rPr lang="en-US" altLang="zh-CN" sz="3600" b="1" dirty="0"/>
              <a:t>C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8613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281" y="692696"/>
            <a:ext cx="88569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sz="2800" b="1" dirty="0"/>
              <a:t>19</a:t>
            </a:r>
            <a:r>
              <a:rPr lang="zh-CN" altLang="zh-CN" sz="2800" b="1" dirty="0"/>
              <a:t>．假说一演绎法</a:t>
            </a:r>
            <a:r>
              <a:rPr lang="en-US" altLang="zh-CN" sz="2800" b="1" dirty="0"/>
              <a:t>    </a:t>
            </a:r>
            <a:r>
              <a:rPr lang="zh-CN" altLang="zh-CN" sz="2800" b="1" dirty="0"/>
              <a:t>同源染色体</a:t>
            </a:r>
            <a:r>
              <a:rPr lang="en-US" altLang="zh-CN" sz="2800" b="1" dirty="0"/>
              <a:t>    DDtt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ddTT    DT    3/5    </a:t>
            </a:r>
            <a:r>
              <a:rPr lang="zh-CN" altLang="zh-CN" sz="2800" b="1" dirty="0"/>
              <a:t>任意一对等位基因显性纯合即致死</a:t>
            </a:r>
            <a:r>
              <a:rPr lang="en-US" altLang="zh-CN" sz="2800" b="1" dirty="0"/>
              <a:t>    </a:t>
            </a:r>
            <a:endParaRPr lang="zh-CN" altLang="zh-CN" sz="2800" b="1" dirty="0"/>
          </a:p>
          <a:p>
            <a:pPr fontAlgn="ctr"/>
            <a:r>
              <a:rPr lang="en-US" altLang="zh-CN" sz="2800" b="1" dirty="0"/>
              <a:t>20</a:t>
            </a:r>
            <a:r>
              <a:rPr lang="zh-CN" altLang="zh-CN" sz="2800" b="1" dirty="0"/>
              <a:t>．等位基因</a:t>
            </a:r>
            <a:r>
              <a:rPr lang="en-US" altLang="zh-CN" sz="2800" b="1" dirty="0"/>
              <a:t>    1/2    5:3    </a:t>
            </a:r>
            <a:r>
              <a:rPr lang="zh-CN" altLang="zh-CN" sz="2800" b="1" dirty="0"/>
              <a:t>非同源</a:t>
            </a:r>
            <a:r>
              <a:rPr lang="en-US" altLang="zh-CN" sz="2800" b="1" dirty="0"/>
              <a:t>    </a:t>
            </a:r>
            <a:r>
              <a:rPr lang="zh-CN" altLang="zh-CN" sz="2800" b="1" dirty="0"/>
              <a:t>基因的自由组合</a:t>
            </a:r>
            <a:r>
              <a:rPr lang="en-US" altLang="zh-CN" sz="2800" b="1" dirty="0"/>
              <a:t>    YYrr</a:t>
            </a:r>
            <a:r>
              <a:rPr lang="zh-CN" altLang="zh-CN" sz="2800" b="1" dirty="0"/>
              <a:t>和</a:t>
            </a:r>
            <a:r>
              <a:rPr lang="en-US" altLang="zh-CN" sz="2800" b="1" dirty="0"/>
              <a:t>yyRR    1:4    </a:t>
            </a:r>
            <a:endParaRPr lang="zh-CN" altLang="zh-CN" sz="2800" b="1" dirty="0"/>
          </a:p>
          <a:p>
            <a:pPr fontAlgn="ctr"/>
            <a:r>
              <a:rPr lang="en-US" altLang="zh-CN" sz="2800" b="1" dirty="0"/>
              <a:t>21</a:t>
            </a:r>
            <a:r>
              <a:rPr lang="zh-CN" altLang="zh-CN" sz="2800" b="1" dirty="0"/>
              <a:t>．自由组合</a:t>
            </a:r>
            <a:r>
              <a:rPr lang="en-US" altLang="zh-CN" sz="2800" b="1" dirty="0"/>
              <a:t>    HHvv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hhVV    HV    3/5    </a:t>
            </a:r>
            <a:r>
              <a:rPr lang="zh-CN" altLang="zh-CN" sz="2800" b="1" dirty="0"/>
              <a:t>灰身长翅：灰身残翅</a:t>
            </a:r>
            <a:r>
              <a:rPr lang="en-US" altLang="zh-CN" sz="2800" b="1" dirty="0"/>
              <a:t>=8:1    ①</a:t>
            </a:r>
            <a:r>
              <a:rPr lang="zh-CN" altLang="zh-CN" sz="2800" b="1" dirty="0"/>
              <a:t>灰身残翅的果蝇为母本，双杂合子的黄身长翅果蝇为父本</a:t>
            </a:r>
            <a:r>
              <a:rPr lang="en-US" altLang="zh-CN" sz="2800" b="1" dirty="0"/>
              <a:t>    ②</a:t>
            </a:r>
            <a:r>
              <a:rPr lang="zh-CN" altLang="zh-CN" sz="2800" b="1" dirty="0"/>
              <a:t>黄身残翅：灰身长翅：灰身残翅</a:t>
            </a:r>
            <a:r>
              <a:rPr lang="en-US" altLang="zh-CN" sz="2800" b="1" dirty="0"/>
              <a:t>=1:1:1</a:t>
            </a:r>
            <a:r>
              <a:rPr lang="zh-CN" altLang="zh-CN" sz="2800" b="1" dirty="0"/>
              <a:t>，则不具有受精能力精子的基因型为</a:t>
            </a:r>
            <a:r>
              <a:rPr lang="en-US" altLang="zh-CN" sz="2800" b="1" dirty="0"/>
              <a:t>HV    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526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548680"/>
            <a:ext cx="8496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sz="2800" b="1" dirty="0"/>
              <a:t>22</a:t>
            </a:r>
            <a:r>
              <a:rPr lang="zh-CN" altLang="zh-CN" sz="2800" b="1" dirty="0"/>
              <a:t>．否</a:t>
            </a:r>
            <a:r>
              <a:rPr lang="en-US" altLang="zh-CN" sz="2800" b="1" dirty="0"/>
              <a:t>    </a:t>
            </a:r>
            <a:r>
              <a:rPr lang="zh-CN" altLang="zh-CN" sz="2800" b="1" dirty="0"/>
              <a:t>控制这两对相对性状的基因位于一对同源染色体上</a:t>
            </a:r>
            <a:r>
              <a:rPr lang="en-US" altLang="zh-CN" sz="2800" b="1" dirty="0"/>
              <a:t>    AbD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abd</a:t>
            </a:r>
            <a:r>
              <a:rPr lang="zh-CN" altLang="zh-CN" sz="2800" b="1" dirty="0"/>
              <a:t>或</a:t>
            </a:r>
            <a:r>
              <a:rPr lang="en-US" altLang="zh-CN" sz="2800" b="1" dirty="0"/>
              <a:t>Abd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abD    A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D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d    </a:t>
            </a:r>
            <a:endParaRPr lang="zh-CN" altLang="zh-CN" sz="2800" b="1" dirty="0"/>
          </a:p>
          <a:p>
            <a:pPr fontAlgn="ctr"/>
            <a:r>
              <a:rPr lang="en-US" altLang="zh-CN" sz="2800" b="1" dirty="0"/>
              <a:t>23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②    ④    ②    ④    ①    ④    4    1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1 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1    </a:t>
            </a:r>
            <a:endParaRPr lang="zh-CN" altLang="zh-CN" sz="2800" b="1" dirty="0"/>
          </a:p>
          <a:p>
            <a:pPr fontAlgn="ctr"/>
            <a:r>
              <a:rPr lang="en-US" altLang="zh-CN" sz="2800" b="1" dirty="0"/>
              <a:t>24</a:t>
            </a:r>
            <a:r>
              <a:rPr lang="zh-CN" altLang="zh-CN" sz="2800" b="1" dirty="0"/>
              <a:t>．液泡膜</a:t>
            </a:r>
            <a:r>
              <a:rPr lang="en-US" altLang="zh-CN" sz="2800" b="1" dirty="0"/>
              <a:t>    H</a:t>
            </a:r>
            <a:r>
              <a:rPr lang="zh-CN" altLang="zh-CN" sz="2800" b="1" baseline="30000" dirty="0"/>
              <a:t>＋</a:t>
            </a:r>
            <a:r>
              <a:rPr lang="zh-CN" altLang="zh-CN" sz="2800" b="1" dirty="0"/>
              <a:t>跨膜运输</a:t>
            </a:r>
            <a:r>
              <a:rPr lang="en-US" altLang="zh-CN" sz="2800" b="1" dirty="0"/>
              <a:t>    </a:t>
            </a:r>
            <a:r>
              <a:rPr lang="zh-CN" altLang="zh-CN" sz="2800" b="1" dirty="0"/>
              <a:t>深紫色</a:t>
            </a:r>
            <a:r>
              <a:rPr lang="en-US" altLang="zh-CN" sz="2800" b="1" dirty="0"/>
              <a:t>∶</a:t>
            </a:r>
            <a:r>
              <a:rPr lang="zh-CN" altLang="zh-CN" sz="2800" b="1" dirty="0"/>
              <a:t>淡紫色</a:t>
            </a:r>
            <a:r>
              <a:rPr lang="en-US" altLang="zh-CN" sz="2800" b="1" dirty="0"/>
              <a:t>∶</a:t>
            </a:r>
            <a:r>
              <a:rPr lang="zh-CN" altLang="zh-CN" sz="2800" b="1" dirty="0"/>
              <a:t>白色＝</a:t>
            </a:r>
            <a:r>
              <a:rPr lang="en-US" altLang="zh-CN" sz="2800" b="1" dirty="0"/>
              <a:t>3∶6∶7    </a:t>
            </a:r>
            <a:r>
              <a:rPr lang="zh-CN" altLang="zh-CN" sz="2800" b="1" dirty="0"/>
              <a:t>深紫色</a:t>
            </a:r>
            <a:r>
              <a:rPr lang="en-US" altLang="zh-CN" sz="2800" b="1" dirty="0"/>
              <a:t>∶</a:t>
            </a:r>
            <a:r>
              <a:rPr lang="zh-CN" altLang="zh-CN" sz="2800" b="1" dirty="0"/>
              <a:t>淡紫色</a:t>
            </a:r>
            <a:r>
              <a:rPr lang="en-US" altLang="zh-CN" sz="2800" b="1" dirty="0"/>
              <a:t>∶</a:t>
            </a:r>
            <a:r>
              <a:rPr lang="zh-CN" altLang="zh-CN" sz="2800" b="1" dirty="0"/>
              <a:t>白色＝</a:t>
            </a:r>
            <a:r>
              <a:rPr lang="en-US" altLang="zh-CN" sz="2800" b="1" dirty="0"/>
              <a:t>1∶2∶1    </a:t>
            </a:r>
            <a:r>
              <a:rPr lang="zh-CN" altLang="zh-CN" sz="2800" b="1" dirty="0"/>
              <a:t>淡紫色</a:t>
            </a:r>
            <a:r>
              <a:rPr lang="en-US" altLang="zh-CN" sz="2800" b="1" dirty="0"/>
              <a:t>∶</a:t>
            </a:r>
            <a:r>
              <a:rPr lang="zh-CN" altLang="zh-CN" sz="2800" b="1" dirty="0"/>
              <a:t>白色＝</a:t>
            </a:r>
            <a:r>
              <a:rPr lang="en-US" altLang="zh-CN" sz="2800" b="1" dirty="0"/>
              <a:t>1∶1    </a:t>
            </a:r>
            <a:endParaRPr lang="zh-CN" altLang="zh-CN" sz="2800" b="1" dirty="0"/>
          </a:p>
          <a:p>
            <a:pPr fontAlgn="ctr"/>
            <a:r>
              <a:rPr lang="en-US" altLang="zh-CN" sz="2800" b="1" dirty="0"/>
              <a:t>25</a:t>
            </a:r>
            <a:r>
              <a:rPr lang="zh-CN" altLang="zh-CN" sz="2800" b="1" dirty="0"/>
              <a:t>．卵巢</a:t>
            </a:r>
            <a:r>
              <a:rPr lang="en-US" altLang="zh-CN" sz="2800" b="1" dirty="0"/>
              <a:t>    </a:t>
            </a:r>
            <a:r>
              <a:rPr lang="zh-CN" altLang="zh-CN" sz="2800" b="1" dirty="0"/>
              <a:t>初级卵母</a:t>
            </a:r>
            <a:r>
              <a:rPr lang="en-US" altLang="zh-CN" sz="2800" b="1" dirty="0"/>
              <a:t>    </a:t>
            </a:r>
            <a:r>
              <a:rPr lang="zh-CN" altLang="zh-CN" sz="2800" b="1" dirty="0"/>
              <a:t>性</a:t>
            </a:r>
            <a:r>
              <a:rPr lang="en-US" altLang="zh-CN" sz="2800" b="1" dirty="0"/>
              <a:t>/ ZW    ZW</a:t>
            </a:r>
            <a:r>
              <a:rPr lang="zh-CN" altLang="zh-CN" sz="2800" b="1" dirty="0"/>
              <a:t>型</a:t>
            </a:r>
            <a:r>
              <a:rPr lang="en-US" altLang="zh-CN" sz="2800" b="1" dirty="0"/>
              <a:t>    1    ⑤    DNA</a:t>
            </a:r>
            <a:r>
              <a:rPr lang="zh-CN" altLang="zh-CN" sz="2800" b="1" dirty="0"/>
              <a:t>复制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染色体复制</a:t>
            </a:r>
            <a:r>
              <a:rPr lang="en-US" altLang="zh-CN" sz="2800" b="1" dirty="0"/>
              <a:t>)    CD    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182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（大本</a:t>
            </a:r>
            <a:r>
              <a:rPr lang="en-US" altLang="zh-CN" sz="3600" b="1" dirty="0" smtClean="0"/>
              <a:t>p69</a:t>
            </a:r>
            <a:r>
              <a:rPr lang="zh-CN" altLang="en-US" sz="3600" b="1" dirty="0" smtClean="0"/>
              <a:t>例题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）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zh-CN" altLang="en-US" sz="3600" b="1" dirty="0" smtClean="0"/>
              <a:t>该细胞中有几个染色单体？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zh-CN" altLang="en-US" sz="3600" b="1" dirty="0"/>
              <a:t>如</a:t>
            </a:r>
            <a:r>
              <a:rPr lang="zh-CN" altLang="en-US" sz="3600" b="1" dirty="0" smtClean="0"/>
              <a:t>果是人体细胞的部分染色体，哪条最可能是</a:t>
            </a:r>
            <a:r>
              <a:rPr lang="en-US" altLang="zh-CN" sz="3600" b="1" dirty="0" smtClean="0"/>
              <a:t>Y</a:t>
            </a:r>
            <a:r>
              <a:rPr lang="zh-CN" altLang="en-US" sz="3600" b="1" dirty="0" smtClean="0"/>
              <a:t>染色体？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710" y="1779663"/>
            <a:ext cx="4616682" cy="403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0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www.pep.com.cn/oldimages/pic_274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094" y="14276"/>
            <a:ext cx="61854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82082" y="332656"/>
            <a:ext cx="1641646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smtClean="0">
                <a:solidFill>
                  <a:srgbClr val="FF0000"/>
                </a:solidFill>
              </a:rPr>
              <a:t>教材</a:t>
            </a:r>
            <a:r>
              <a:rPr lang="en-US" altLang="zh-CN" sz="3200" b="1" smtClean="0">
                <a:solidFill>
                  <a:srgbClr val="FF0000"/>
                </a:solidFill>
              </a:rPr>
              <a:t>p17</a:t>
            </a:r>
            <a:r>
              <a:rPr lang="zh-CN" altLang="en-US" sz="3200" b="1" smtClean="0"/>
              <a:t>找出图中的端着丝粒染色体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890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0232" y="931568"/>
            <a:ext cx="1090464" cy="4525963"/>
          </a:xfrm>
        </p:spPr>
        <p:txBody>
          <a:bodyPr>
            <a:normAutofit/>
          </a:bodyPr>
          <a:lstStyle/>
          <a:p>
            <a:endParaRPr lang="zh-CN" altLang="en-US" sz="40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18" y="896416"/>
            <a:ext cx="5904656" cy="537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3419872" y="4636947"/>
            <a:ext cx="1296144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76056" y="4365104"/>
            <a:ext cx="1296144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5044" y="261614"/>
            <a:ext cx="4528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教材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p16</a:t>
            </a:r>
            <a:r>
              <a:rPr lang="zh-CN" altLang="en-US" sz="3200" b="1" dirty="0" smtClean="0"/>
              <a:t>果蝇的染色体图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343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b="1" dirty="0" smtClean="0"/>
              <a:t>二、减数分裂的过程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zh-CN" altLang="en-US" sz="4000" b="1" dirty="0" smtClean="0"/>
              <a:t>（一）与有丝分裂比较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218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、阅读教材</a:t>
            </a:r>
            <a:r>
              <a:rPr lang="en-US" altLang="zh-CN" b="1" dirty="0"/>
              <a:t>p16</a:t>
            </a:r>
            <a:r>
              <a:rPr lang="zh-CN" altLang="en-US" b="1" dirty="0"/>
              <a:t>、</a:t>
            </a:r>
            <a:r>
              <a:rPr lang="en-US" altLang="zh-CN" b="1" dirty="0"/>
              <a:t>17</a:t>
            </a:r>
            <a:r>
              <a:rPr lang="zh-CN" altLang="en-US" b="1" dirty="0"/>
              <a:t>、</a:t>
            </a:r>
            <a:r>
              <a:rPr lang="en-US" altLang="zh-CN" b="1" dirty="0"/>
              <a:t>18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 smtClean="0"/>
              <a:t>2</a:t>
            </a:r>
            <a:r>
              <a:rPr lang="zh-CN" altLang="en-US" b="1" dirty="0" smtClean="0"/>
              <a:t>、描述有丝分裂各时期中染色体的行为变化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、描述减数分裂各时期染色体的行为变化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、有丝分裂与减数分裂的过程和结果有什么不同？</a:t>
            </a:r>
            <a:endParaRPr lang="en-US" altLang="zh-CN" b="1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4725144"/>
            <a:ext cx="31129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60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840760" cy="1143000"/>
          </a:xfrm>
        </p:spPr>
        <p:txBody>
          <a:bodyPr>
            <a:noAutofit/>
          </a:bodyPr>
          <a:lstStyle/>
          <a:p>
            <a:pPr marL="0" indent="0" algn="l"/>
            <a:r>
              <a:rPr lang="zh-CN" altLang="en-US" sz="3200" b="1" dirty="0" smtClean="0">
                <a:solidFill>
                  <a:srgbClr val="FF0000"/>
                </a:solidFill>
              </a:rPr>
              <a:t>描述有丝分裂和减数分裂各时期染色体的行为变化（教材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p18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 descr="http://img.jyeoo.net/quiz/images/201411/233/115b49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6842720" cy="505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timgsa.baidu.com/timg?image&amp;quality=80&amp;size=b9999_10000&amp;sec=1570852727792&amp;di=7aab21e79fb71230d61e11c04e55e8f7&amp;imgtype=0&amp;src=http%3A%2F%2Fyzhtml01.book118.com%2F2016%2F12%2F01%2F08%2F46425376%2F3.files%2Ffile00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54"/>
          <a:stretch/>
        </p:blipFill>
        <p:spPr bwMode="auto">
          <a:xfrm rot="5400000">
            <a:off x="-2655837" y="2689993"/>
            <a:ext cx="6823844" cy="151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6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3484</Words>
  <Application>Microsoft Office PowerPoint</Application>
  <PresentationFormat>全屏显示(4:3)</PresentationFormat>
  <Paragraphs>186</Paragraphs>
  <Slides>46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主题​​</vt:lpstr>
      <vt:lpstr>减数分裂</vt:lpstr>
      <vt:lpstr>考点发散</vt:lpstr>
      <vt:lpstr>必修2封面图</vt:lpstr>
      <vt:lpstr>教材p15染色体的长臂、短臂， 点状染色体，端着丝粒染色体</vt:lpstr>
      <vt:lpstr>（大本p69例题2） 该细胞中有几个染色单体？ 如果是人体细胞的部分染色体，哪条最可能是Y染色体？</vt:lpstr>
      <vt:lpstr>PowerPoint 演示文稿</vt:lpstr>
      <vt:lpstr>PowerPoint 演示文稿</vt:lpstr>
      <vt:lpstr>二、减数分裂的过程 （一）与有丝分裂比较</vt:lpstr>
      <vt:lpstr>描述有丝分裂和减数分裂各时期染色体的行为变化（教材p18） </vt:lpstr>
      <vt:lpstr>减数分裂的过程（染色体行为变化）  思考并画图：如果该生物的精原细胞进行有丝分裂，细胞图如何画？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减数分裂</dc:title>
  <dc:creator>abc</dc:creator>
  <cp:lastModifiedBy>abc</cp:lastModifiedBy>
  <cp:revision>66</cp:revision>
  <dcterms:created xsi:type="dcterms:W3CDTF">2019-10-12T00:15:21Z</dcterms:created>
  <dcterms:modified xsi:type="dcterms:W3CDTF">2019-10-16T04:06:05Z</dcterms:modified>
</cp:coreProperties>
</file>