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11422" r:id="rId3"/>
    <p:sldId id="11427" r:id="rId4"/>
    <p:sldId id="11417" r:id="rId5"/>
    <p:sldId id="11431" r:id="rId6"/>
    <p:sldId id="11425" r:id="rId7"/>
    <p:sldId id="11429" r:id="rId8"/>
    <p:sldId id="11434" r:id="rId9"/>
    <p:sldId id="11433" r:id="rId10"/>
    <p:sldId id="11426" r:id="rId11"/>
    <p:sldId id="11423" r:id="rId12"/>
    <p:sldId id="11432" r:id="rId13"/>
    <p:sldId id="262" r:id="rId14"/>
    <p:sldId id="11424" r:id="rId15"/>
    <p:sldId id="11407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52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1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2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0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4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6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6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64BA-FAEB-42F3-A8BE-09D6F18B1435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0" y="-97654"/>
            <a:ext cx="12137189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3679311" y="1424955"/>
            <a:ext cx="8339142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adjective comparative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09FAB2-2A1F-45B6-8253-F08D43F5C5A2}"/>
              </a:ext>
            </a:extLst>
          </p:cNvPr>
          <p:cNvSpPr txBox="1"/>
          <p:nvPr/>
        </p:nvSpPr>
        <p:spPr>
          <a:xfrm>
            <a:off x="5060208" y="4177257"/>
            <a:ext cx="305724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01073">
              <a:defRPr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Clara</a:t>
            </a:r>
          </a:p>
          <a:p>
            <a:pPr algn="ctr" defTabSz="901073">
              <a:defRPr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2019-10-16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B24207-2A9A-4AA8-9A1C-ECC3FC6F6FB6}"/>
              </a:ext>
            </a:extLst>
          </p:cNvPr>
          <p:cNvSpPr/>
          <p:nvPr/>
        </p:nvSpPr>
        <p:spPr>
          <a:xfrm>
            <a:off x="1270571" y="2303248"/>
            <a:ext cx="10102790" cy="3030752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year do you like best in your high school life? Describe it with at least two adjectives and provide facts to prove it.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2FD811-11CE-4275-B3D8-C2CB4B287DD1}"/>
              </a:ext>
            </a:extLst>
          </p:cNvPr>
          <p:cNvSpPr txBox="1"/>
          <p:nvPr/>
        </p:nvSpPr>
        <p:spPr>
          <a:xfrm>
            <a:off x="2524123" y="650301"/>
            <a:ext cx="7676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Voice your opinion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E0309A-7A05-45DC-A11E-1B5F0705013E}"/>
              </a:ext>
            </a:extLst>
          </p:cNvPr>
          <p:cNvSpPr txBox="1"/>
          <p:nvPr/>
        </p:nvSpPr>
        <p:spPr>
          <a:xfrm>
            <a:off x="998737" y="1143934"/>
            <a:ext cx="10194525" cy="5174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like my life in senior 3 best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 think it is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and hopeful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assignment of the third graders is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times as much as 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of the first graders, I grasp more knowledge and have a better understanding of what I have learned.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third grader, I can only go home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of the first graders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strengthen the relationship between my parents and me.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6D698-53A3-4D08-A0BB-AB684AFA1AC3}"/>
              </a:ext>
            </a:extLst>
          </p:cNvPr>
          <p:cNvSpPr txBox="1"/>
          <p:nvPr/>
        </p:nvSpPr>
        <p:spPr>
          <a:xfrm>
            <a:off x="3538027" y="436048"/>
            <a:ext cx="47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One possible version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EB40D1F-8E9B-4875-8A5F-B239AEEBBBC9}"/>
              </a:ext>
            </a:extLst>
          </p:cNvPr>
          <p:cNvGrpSpPr/>
          <p:nvPr/>
        </p:nvGrpSpPr>
        <p:grpSpPr>
          <a:xfrm>
            <a:off x="1003918" y="1504615"/>
            <a:ext cx="10611959" cy="1677120"/>
            <a:chOff x="451468" y="2889371"/>
            <a:chExt cx="10611959" cy="167712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B689164-2A3A-4BD0-91D7-0EB9E0891514}"/>
                </a:ext>
              </a:extLst>
            </p:cNvPr>
            <p:cNvSpPr/>
            <p:nvPr/>
          </p:nvSpPr>
          <p:spPr>
            <a:xfrm>
              <a:off x="8758189" y="2889371"/>
              <a:ext cx="2305238" cy="16771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facts</a:t>
              </a:r>
              <a:endPara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28AF1B15-3C2D-4DB7-BBF9-4A6BD5D3E638}"/>
                </a:ext>
              </a:extLst>
            </p:cNvPr>
            <p:cNvSpPr/>
            <p:nvPr/>
          </p:nvSpPr>
          <p:spPr>
            <a:xfrm rot="10800000">
              <a:off x="6802144" y="3516472"/>
              <a:ext cx="1936439" cy="534880"/>
            </a:xfrm>
            <a:prstGeom prst="rightArrow">
              <a:avLst/>
            </a:prstGeom>
            <a:solidFill>
              <a:srgbClr val="DD797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75C7BB-C767-4502-881D-C496E5A851A2}"/>
                </a:ext>
              </a:extLst>
            </p:cNvPr>
            <p:cNvSpPr txBox="1"/>
            <p:nvPr/>
          </p:nvSpPr>
          <p:spPr>
            <a:xfrm>
              <a:off x="7050720" y="2977540"/>
              <a:ext cx="1811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5312E7E-53B6-43AA-95F4-621D153D4AB4}"/>
                </a:ext>
              </a:extLst>
            </p:cNvPr>
            <p:cNvSpPr/>
            <p:nvPr/>
          </p:nvSpPr>
          <p:spPr>
            <a:xfrm>
              <a:off x="4414052" y="2889371"/>
              <a:ext cx="2368486" cy="16771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opinion</a:t>
              </a:r>
              <a:endPara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C4B4000-9631-4ABE-BD66-A7937163A9AB}"/>
                </a:ext>
              </a:extLst>
            </p:cNvPr>
            <p:cNvSpPr/>
            <p:nvPr/>
          </p:nvSpPr>
          <p:spPr>
            <a:xfrm>
              <a:off x="451468" y="2889371"/>
              <a:ext cx="2305238" cy="167712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adj.</a:t>
              </a:r>
              <a:endParaRPr lang="zh-C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5D496AA2-215E-4050-8334-C39CC2257AB8}"/>
                </a:ext>
              </a:extLst>
            </p:cNvPr>
            <p:cNvSpPr/>
            <p:nvPr/>
          </p:nvSpPr>
          <p:spPr>
            <a:xfrm>
              <a:off x="2756705" y="3504576"/>
              <a:ext cx="1637741" cy="534880"/>
            </a:xfrm>
            <a:prstGeom prst="rightArrow">
              <a:avLst/>
            </a:prstGeom>
            <a:solidFill>
              <a:srgbClr val="DD797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7290C3D-CA2E-4FFB-B571-50C5971C3C6E}"/>
                </a:ext>
              </a:extLst>
            </p:cNvPr>
            <p:cNvSpPr txBox="1"/>
            <p:nvPr/>
          </p:nvSpPr>
          <p:spPr>
            <a:xfrm>
              <a:off x="2839745" y="2977541"/>
              <a:ext cx="13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C9CD1B-39A1-4A38-B234-4CC43C38E2EE}"/>
              </a:ext>
            </a:extLst>
          </p:cNvPr>
          <p:cNvGrpSpPr/>
          <p:nvPr/>
        </p:nvGrpSpPr>
        <p:grpSpPr>
          <a:xfrm>
            <a:off x="6150745" y="3189342"/>
            <a:ext cx="4543054" cy="844857"/>
            <a:chOff x="3227772" y="3480048"/>
            <a:chExt cx="4543054" cy="84485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BE9527A-9309-4259-903E-1884B8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27772" y="3480048"/>
              <a:ext cx="0" cy="7812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0F54F96-9DCB-4F96-925E-7E88C2975558}"/>
                </a:ext>
              </a:extLst>
            </p:cNvPr>
            <p:cNvCxnSpPr>
              <a:cxnSpLocks/>
            </p:cNvCxnSpPr>
            <p:nvPr/>
          </p:nvCxnSpPr>
          <p:spPr>
            <a:xfrm>
              <a:off x="7770826" y="3480048"/>
              <a:ext cx="0" cy="8448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4EB3E3-0E7C-4C31-B0E7-FBC3CEF015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7772" y="4278297"/>
              <a:ext cx="4537969" cy="466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936ED90-DE5F-4FA2-9334-0D0FEB448571}"/>
              </a:ext>
            </a:extLst>
          </p:cNvPr>
          <p:cNvSpPr/>
          <p:nvPr/>
        </p:nvSpPr>
        <p:spPr>
          <a:xfrm rot="5400000">
            <a:off x="7780802" y="4285466"/>
            <a:ext cx="1084021" cy="534880"/>
          </a:xfrm>
          <a:prstGeom prst="rightArrow">
            <a:avLst/>
          </a:prstGeom>
          <a:solidFill>
            <a:srgbClr val="DD797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5264E25-CCD1-4C58-BFC0-36D0569164F0}"/>
              </a:ext>
            </a:extLst>
          </p:cNvPr>
          <p:cNvSpPr/>
          <p:nvPr/>
        </p:nvSpPr>
        <p:spPr>
          <a:xfrm>
            <a:off x="6212515" y="5118221"/>
            <a:ext cx="4220593" cy="151364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powerful!!!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678BEA-B0ED-460C-9085-D239398EC5D4}"/>
              </a:ext>
            </a:extLst>
          </p:cNvPr>
          <p:cNvSpPr txBox="1"/>
          <p:nvPr/>
        </p:nvSpPr>
        <p:spPr>
          <a:xfrm>
            <a:off x="4200616" y="252234"/>
            <a:ext cx="47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5375117" y="1657175"/>
            <a:ext cx="4416978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7200" dirty="0">
                <a:cs typeface="+mn-ea"/>
                <a:sym typeface="+mn-lt"/>
              </a:rPr>
              <a:t>Thank you!</a:t>
            </a:r>
            <a:endParaRPr lang="zh-CN" altLang="en-US" sz="7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90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2380A0-B0B0-4626-B1A2-FF662640E108}"/>
              </a:ext>
            </a:extLst>
          </p:cNvPr>
          <p:cNvSpPr txBox="1"/>
          <p:nvPr/>
        </p:nvSpPr>
        <p:spPr>
          <a:xfrm>
            <a:off x="1961964" y="83961"/>
            <a:ext cx="92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function of adjective and adverb?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12358EC-89FA-4B4D-9C56-C4D51D71C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36402"/>
              </p:ext>
            </p:extLst>
          </p:nvPr>
        </p:nvGraphicFramePr>
        <p:xfrm>
          <a:off x="358067" y="916159"/>
          <a:ext cx="11101648" cy="559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166">
                  <a:extLst>
                    <a:ext uri="{9D8B030D-6E8A-4147-A177-3AD203B41FA5}">
                      <a16:colId xmlns:a16="http://schemas.microsoft.com/office/drawing/2014/main" val="3896315417"/>
                    </a:ext>
                  </a:extLst>
                </a:gridCol>
                <a:gridCol w="7775482">
                  <a:extLst>
                    <a:ext uri="{9D8B030D-6E8A-4147-A177-3AD203B41FA5}">
                      <a16:colId xmlns:a16="http://schemas.microsoft.com/office/drawing/2014/main" val="2506224101"/>
                    </a:ext>
                  </a:extLst>
                </a:gridCol>
              </a:tblGrid>
              <a:tr h="112489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bg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倍数的表达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07759"/>
                  </a:ext>
                </a:extLst>
              </a:tr>
              <a:tr h="8441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句型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926618"/>
                  </a:ext>
                </a:extLst>
              </a:tr>
              <a:tr h="763019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530072"/>
                  </a:ext>
                </a:extLst>
              </a:tr>
              <a:tr h="1013999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02003"/>
                  </a:ext>
                </a:extLst>
              </a:tr>
              <a:tr h="830084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31106"/>
                  </a:ext>
                </a:extLst>
              </a:tr>
              <a:tr h="1013999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93535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795612-5D09-4475-A4EA-52F91E1AD8B6}"/>
              </a:ext>
            </a:extLst>
          </p:cNvPr>
          <p:cNvSpPr txBox="1"/>
          <p:nvPr/>
        </p:nvSpPr>
        <p:spPr>
          <a:xfrm>
            <a:off x="904891" y="3223777"/>
            <a:ext cx="22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倍数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+as…as…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8EFBD0-133F-4FCE-91FC-BBCF99959FBF}"/>
              </a:ext>
            </a:extLst>
          </p:cNvPr>
          <p:cNvSpPr txBox="1"/>
          <p:nvPr/>
        </p:nvSpPr>
        <p:spPr>
          <a:xfrm>
            <a:off x="570019" y="4081640"/>
            <a:ext cx="305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倍数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比较级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+than…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A50E7D-0945-434B-B111-27644BE95A5E}"/>
              </a:ext>
            </a:extLst>
          </p:cNvPr>
          <p:cNvSpPr txBox="1"/>
          <p:nvPr/>
        </p:nvSpPr>
        <p:spPr>
          <a:xfrm>
            <a:off x="611538" y="5068114"/>
            <a:ext cx="305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倍数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+the+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名词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+of…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9A1F2B-9AFA-4E8D-88DF-D818346B3F89}"/>
              </a:ext>
            </a:extLst>
          </p:cNvPr>
          <p:cNvSpPr txBox="1"/>
          <p:nvPr/>
        </p:nvSpPr>
        <p:spPr>
          <a:xfrm>
            <a:off x="3836140" y="2944162"/>
            <a:ext cx="718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 a rough estimate, the assignment of third graders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times as much as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of first graders.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FD5C-F8DB-4BBD-B9A6-D9D1F178104C}"/>
              </a:ext>
            </a:extLst>
          </p:cNvPr>
          <p:cNvSpPr txBox="1"/>
          <p:nvPr/>
        </p:nvSpPr>
        <p:spPr>
          <a:xfrm>
            <a:off x="365894" y="5845249"/>
            <a:ext cx="3462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倍数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+that/those of…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CF3560-4D46-4B5C-8EBA-AE8EFACC2B66}"/>
              </a:ext>
            </a:extLst>
          </p:cNvPr>
          <p:cNvSpPr txBox="1"/>
          <p:nvPr/>
        </p:nvSpPr>
        <p:spPr>
          <a:xfrm>
            <a:off x="3836140" y="3868093"/>
            <a:ext cx="7036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 a rough estimate, the assignment of third graders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times more than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of first graders.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2B9D58-3F58-4CE8-812C-10B887B7058B}"/>
              </a:ext>
            </a:extLst>
          </p:cNvPr>
          <p:cNvSpPr txBox="1"/>
          <p:nvPr/>
        </p:nvSpPr>
        <p:spPr>
          <a:xfrm>
            <a:off x="3828312" y="4792024"/>
            <a:ext cx="7631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 a rough estimate, the assignment of third graders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times more than the amount of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of first graders.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E0ABB3-CDBC-42DC-B9E9-3E4FB5A23614}"/>
              </a:ext>
            </a:extLst>
          </p:cNvPr>
          <p:cNvSpPr txBox="1"/>
          <p:nvPr/>
        </p:nvSpPr>
        <p:spPr>
          <a:xfrm>
            <a:off x="3828312" y="5660582"/>
            <a:ext cx="718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 a rough estimate, the assignment of third graders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three times as much as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that of first graders.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3590FF-805F-49B3-AD21-ECF881852EB5}"/>
              </a:ext>
            </a:extLst>
          </p:cNvPr>
          <p:cNvSpPr txBox="1"/>
          <p:nvPr/>
        </p:nvSpPr>
        <p:spPr>
          <a:xfrm>
            <a:off x="396535" y="1068845"/>
            <a:ext cx="11398929" cy="5149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….Those brown eyes were very ______. “What’s his name?” I asked the instructor. “Ben,” he replied, and immediately I knew. That stranger was my son!</a:t>
            </a:r>
          </a:p>
          <a:p>
            <a:pPr algn="just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instructors called for an ambulance. ______, after a brief stay in hospital, Ben was well enough to be allowed to leave and later the family met up for dinner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(2018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年全国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sharp	B. pleasant	C. attractive	D. familiar</a:t>
            </a: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Fortunately	B. Frankly	C. Sadly	D. Suddenly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BAFFFA-DDB4-46EA-874F-427E76156E02}"/>
              </a:ext>
            </a:extLst>
          </p:cNvPr>
          <p:cNvSpPr txBox="1"/>
          <p:nvPr/>
        </p:nvSpPr>
        <p:spPr>
          <a:xfrm>
            <a:off x="6849124" y="998315"/>
            <a:ext cx="69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FD1CD71-54F3-4CDE-9BDC-ACBFC3D4BF58}"/>
              </a:ext>
            </a:extLst>
          </p:cNvPr>
          <p:cNvSpPr/>
          <p:nvPr/>
        </p:nvSpPr>
        <p:spPr>
          <a:xfrm>
            <a:off x="396534" y="2480450"/>
            <a:ext cx="4731797" cy="554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82E9E-02B6-4E02-9748-41795412644A}"/>
              </a:ext>
            </a:extLst>
          </p:cNvPr>
          <p:cNvSpPr txBox="1"/>
          <p:nvPr/>
        </p:nvSpPr>
        <p:spPr>
          <a:xfrm>
            <a:off x="1944209" y="192458"/>
            <a:ext cx="27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Cloze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E5746A3C-9A1A-4B75-A91E-517B9EA215AE}"/>
              </a:ext>
            </a:extLst>
          </p:cNvPr>
          <p:cNvSpPr/>
          <p:nvPr/>
        </p:nvSpPr>
        <p:spPr>
          <a:xfrm>
            <a:off x="8542535" y="4828648"/>
            <a:ext cx="745724" cy="6480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59D9F6-945D-47ED-A93C-F8080AED1D64}"/>
              </a:ext>
            </a:extLst>
          </p:cNvPr>
          <p:cNvSpPr txBox="1"/>
          <p:nvPr/>
        </p:nvSpPr>
        <p:spPr>
          <a:xfrm>
            <a:off x="9055221" y="2949616"/>
            <a:ext cx="69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8D36ABEC-EC13-4C9F-AF2A-BA202ADDFFA6}"/>
              </a:ext>
            </a:extLst>
          </p:cNvPr>
          <p:cNvSpPr/>
          <p:nvPr/>
        </p:nvSpPr>
        <p:spPr>
          <a:xfrm>
            <a:off x="772359" y="5476718"/>
            <a:ext cx="745724" cy="6480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E8A380-EC0C-435F-BD32-9C4782F348E3}"/>
              </a:ext>
            </a:extLst>
          </p:cNvPr>
          <p:cNvSpPr/>
          <p:nvPr/>
        </p:nvSpPr>
        <p:spPr>
          <a:xfrm>
            <a:off x="10848512" y="3088926"/>
            <a:ext cx="1012055" cy="554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ADA87E2-460E-4AD4-A87D-19BED91BF650}"/>
              </a:ext>
            </a:extLst>
          </p:cNvPr>
          <p:cNvSpPr/>
          <p:nvPr/>
        </p:nvSpPr>
        <p:spPr>
          <a:xfrm>
            <a:off x="4890488" y="3701157"/>
            <a:ext cx="2185016" cy="554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00A096-1265-4665-9A21-3A59EAD35E8E}"/>
              </a:ext>
            </a:extLst>
          </p:cNvPr>
          <p:cNvSpPr txBox="1"/>
          <p:nvPr/>
        </p:nvSpPr>
        <p:spPr>
          <a:xfrm>
            <a:off x="1695635" y="140368"/>
            <a:ext cx="972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life in third grade.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01857-E66E-483F-B694-E91BD50DC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 b="3043"/>
          <a:stretch/>
        </p:blipFill>
        <p:spPr>
          <a:xfrm>
            <a:off x="1695635" y="904284"/>
            <a:ext cx="9067061" cy="5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00A096-1265-4665-9A21-3A59EAD35E8E}"/>
              </a:ext>
            </a:extLst>
          </p:cNvPr>
          <p:cNvSpPr txBox="1"/>
          <p:nvPr/>
        </p:nvSpPr>
        <p:spPr>
          <a:xfrm>
            <a:off x="2086252" y="90147"/>
            <a:ext cx="972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Brainstorm: describe your life in third grade.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E58170C-D614-4AF3-8B0C-D7EA8115EB74}"/>
              </a:ext>
            </a:extLst>
          </p:cNvPr>
          <p:cNvSpPr/>
          <p:nvPr/>
        </p:nvSpPr>
        <p:spPr>
          <a:xfrm>
            <a:off x="1247310" y="1232446"/>
            <a:ext cx="3244789" cy="264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three life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5561CF-CDF2-4205-9715-E76A325588A7}"/>
              </a:ext>
            </a:extLst>
          </p:cNvPr>
          <p:cNvSpPr/>
          <p:nvPr/>
        </p:nvSpPr>
        <p:spPr>
          <a:xfrm>
            <a:off x="8784451" y="867870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stressful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023F09B-70AE-4BB8-BCBF-22F69A0DA9BB}"/>
              </a:ext>
            </a:extLst>
          </p:cNvPr>
          <p:cNvSpPr/>
          <p:nvPr/>
        </p:nvSpPr>
        <p:spPr>
          <a:xfrm>
            <a:off x="5135729" y="867870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tired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B0402E4-8AD2-462B-96D1-7377C9B04DAE}"/>
              </a:ext>
            </a:extLst>
          </p:cNvPr>
          <p:cNvSpPr/>
          <p:nvPr/>
        </p:nvSpPr>
        <p:spPr>
          <a:xfrm>
            <a:off x="5180116" y="2210803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exhausted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13D9C7-96B8-44B4-BA7C-BDCD28F8C852}"/>
              </a:ext>
            </a:extLst>
          </p:cNvPr>
          <p:cNvSpPr/>
          <p:nvPr/>
        </p:nvSpPr>
        <p:spPr>
          <a:xfrm>
            <a:off x="5242261" y="3516229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hopeful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54C3C01-D9ED-4D1F-84E9-EBE63D4FE25C}"/>
              </a:ext>
            </a:extLst>
          </p:cNvPr>
          <p:cNvSpPr/>
          <p:nvPr/>
        </p:nvSpPr>
        <p:spPr>
          <a:xfrm>
            <a:off x="8855472" y="2106707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16307B9-9595-4488-8B8D-81BEF71E56F6}"/>
              </a:ext>
            </a:extLst>
          </p:cNvPr>
          <p:cNvSpPr/>
          <p:nvPr/>
        </p:nvSpPr>
        <p:spPr>
          <a:xfrm>
            <a:off x="7150963" y="4679649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7D22E07-2DE7-48DF-9061-772BD124A272}"/>
              </a:ext>
            </a:extLst>
          </p:cNvPr>
          <p:cNvSpPr/>
          <p:nvPr/>
        </p:nvSpPr>
        <p:spPr>
          <a:xfrm>
            <a:off x="479392" y="5010572"/>
            <a:ext cx="622324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function of adjective?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51D93D4-88AB-4955-9CDC-AD97665C6D08}"/>
              </a:ext>
            </a:extLst>
          </p:cNvPr>
          <p:cNvSpPr/>
          <p:nvPr/>
        </p:nvSpPr>
        <p:spPr>
          <a:xfrm>
            <a:off x="479392" y="5843070"/>
            <a:ext cx="6223249" cy="6463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opinion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61B9B4-2C5E-4680-BAFF-2BA8E94485A3}"/>
              </a:ext>
            </a:extLst>
          </p:cNvPr>
          <p:cNvSpPr/>
          <p:nvPr/>
        </p:nvSpPr>
        <p:spPr>
          <a:xfrm>
            <a:off x="8855472" y="3499542"/>
            <a:ext cx="2703252" cy="834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6DD7A0B-6050-496D-9727-C0FE008F706E}"/>
              </a:ext>
            </a:extLst>
          </p:cNvPr>
          <p:cNvSpPr txBox="1"/>
          <p:nvPr/>
        </p:nvSpPr>
        <p:spPr>
          <a:xfrm>
            <a:off x="2666968" y="121530"/>
            <a:ext cx="845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homa"/>
                <a:cs typeface="Times New Roman" panose="02020603050405020304" pitchFamily="18" charset="0"/>
              </a:rPr>
              <a:t>How to make your opinions convincing?</a:t>
            </a:r>
            <a:endParaRPr lang="zh-CN" altLang="en-US" sz="4000" b="1" dirty="0">
              <a:latin typeface="Thoma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2DF7B2-57FE-4500-BAF3-C269E24297C9}"/>
              </a:ext>
            </a:extLst>
          </p:cNvPr>
          <p:cNvGrpSpPr/>
          <p:nvPr/>
        </p:nvGrpSpPr>
        <p:grpSpPr>
          <a:xfrm>
            <a:off x="7990335" y="2096685"/>
            <a:ext cx="3451012" cy="2726062"/>
            <a:chOff x="1158537" y="986026"/>
            <a:chExt cx="3451012" cy="272606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9AE9CB-AC00-4630-8ABB-6DB133F4A1C7}"/>
                </a:ext>
              </a:extLst>
            </p:cNvPr>
            <p:cNvSpPr txBox="1"/>
            <p:nvPr/>
          </p:nvSpPr>
          <p:spPr>
            <a:xfrm>
              <a:off x="1393970" y="3127313"/>
              <a:ext cx="2980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getting up early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E393866-212D-45CC-A655-4388306F7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537" y="986026"/>
              <a:ext cx="3451012" cy="224890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426E05-C73D-48D6-B550-8BC2F94991BC}"/>
              </a:ext>
            </a:extLst>
          </p:cNvPr>
          <p:cNvGrpSpPr/>
          <p:nvPr/>
        </p:nvGrpSpPr>
        <p:grpSpPr>
          <a:xfrm>
            <a:off x="3751802" y="1722661"/>
            <a:ext cx="4505207" cy="3065757"/>
            <a:chOff x="6634259" y="796218"/>
            <a:chExt cx="4505207" cy="306575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34EBD2-1CEC-448C-86AE-1C1EE6787718}"/>
                </a:ext>
              </a:extLst>
            </p:cNvPr>
            <p:cNvSpPr txBox="1"/>
            <p:nvPr/>
          </p:nvSpPr>
          <p:spPr>
            <a:xfrm>
              <a:off x="6634259" y="3277200"/>
              <a:ext cx="4505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taking exam every week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99CEFDC-317F-4BEB-9E7E-FBF5E09DA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288" y="796218"/>
              <a:ext cx="3138126" cy="2349162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3B6AF09-08DD-494D-833C-34E76EC54446}"/>
              </a:ext>
            </a:extLst>
          </p:cNvPr>
          <p:cNvGrpSpPr/>
          <p:nvPr/>
        </p:nvGrpSpPr>
        <p:grpSpPr>
          <a:xfrm>
            <a:off x="188271" y="1777840"/>
            <a:ext cx="3821836" cy="2921216"/>
            <a:chOff x="1025958" y="3597298"/>
            <a:chExt cx="3892271" cy="312641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2C5547-3934-4EDC-AC27-8B14DF15BFBA}"/>
                </a:ext>
              </a:extLst>
            </p:cNvPr>
            <p:cNvSpPr txBox="1"/>
            <p:nvPr/>
          </p:nvSpPr>
          <p:spPr>
            <a:xfrm>
              <a:off x="1025958" y="6138938"/>
              <a:ext cx="38922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 much homework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F2CDF28-BF56-489B-B421-A6D75641B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752" y="3597298"/>
              <a:ext cx="2896456" cy="2541640"/>
            </a:xfrm>
            <a:prstGeom prst="rect">
              <a:avLst/>
            </a:prstGeom>
          </p:spPr>
        </p:pic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38869300-5671-445A-8F3F-897A9574139A}"/>
              </a:ext>
            </a:extLst>
          </p:cNvPr>
          <p:cNvSpPr/>
          <p:nvPr/>
        </p:nvSpPr>
        <p:spPr>
          <a:xfrm>
            <a:off x="4446693" y="724627"/>
            <a:ext cx="2672178" cy="192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C66334B-53EC-450E-9D7B-9D779A9A97C8}"/>
              </a:ext>
            </a:extLst>
          </p:cNvPr>
          <p:cNvSpPr/>
          <p:nvPr/>
        </p:nvSpPr>
        <p:spPr>
          <a:xfrm>
            <a:off x="1181656" y="5371308"/>
            <a:ext cx="1298825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busy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7E0BEC-36D5-4FD5-88A2-5006832D92FC}"/>
              </a:ext>
            </a:extLst>
          </p:cNvPr>
          <p:cNvSpPr/>
          <p:nvPr/>
        </p:nvSpPr>
        <p:spPr>
          <a:xfrm>
            <a:off x="4263798" y="5442339"/>
            <a:ext cx="2764270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stressful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A7201B3-C6D8-418E-9F5D-F84B4DE8B957}"/>
              </a:ext>
            </a:extLst>
          </p:cNvPr>
          <p:cNvSpPr/>
          <p:nvPr/>
        </p:nvSpPr>
        <p:spPr>
          <a:xfrm>
            <a:off x="9066428" y="5371308"/>
            <a:ext cx="1298825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tired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689164-2A3A-4BD0-91D7-0EB9E0891514}"/>
              </a:ext>
            </a:extLst>
          </p:cNvPr>
          <p:cNvSpPr/>
          <p:nvPr/>
        </p:nvSpPr>
        <p:spPr>
          <a:xfrm>
            <a:off x="8758189" y="2889371"/>
            <a:ext cx="2305238" cy="15605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8AF1B15-3C2D-4DB7-BBF9-4A6BD5D3E638}"/>
              </a:ext>
            </a:extLst>
          </p:cNvPr>
          <p:cNvSpPr/>
          <p:nvPr/>
        </p:nvSpPr>
        <p:spPr>
          <a:xfrm rot="10800000">
            <a:off x="6802144" y="3516472"/>
            <a:ext cx="1936439" cy="534880"/>
          </a:xfrm>
          <a:prstGeom prst="rightArrow">
            <a:avLst/>
          </a:prstGeom>
          <a:solidFill>
            <a:srgbClr val="DD797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75C7BB-C767-4502-881D-C496E5A851A2}"/>
              </a:ext>
            </a:extLst>
          </p:cNvPr>
          <p:cNvSpPr txBox="1"/>
          <p:nvPr/>
        </p:nvSpPr>
        <p:spPr>
          <a:xfrm>
            <a:off x="7050720" y="2977540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5312E7E-53B6-43AA-95F4-621D153D4AB4}"/>
              </a:ext>
            </a:extLst>
          </p:cNvPr>
          <p:cNvSpPr/>
          <p:nvPr/>
        </p:nvSpPr>
        <p:spPr>
          <a:xfrm>
            <a:off x="4414052" y="2889371"/>
            <a:ext cx="2368486" cy="167712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4B4000-9631-4ABE-BD66-A7937163A9AB}"/>
              </a:ext>
            </a:extLst>
          </p:cNvPr>
          <p:cNvSpPr/>
          <p:nvPr/>
        </p:nvSpPr>
        <p:spPr>
          <a:xfrm>
            <a:off x="451468" y="2889371"/>
            <a:ext cx="2305238" cy="167712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adj.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D496AA2-215E-4050-8334-C39CC2257AB8}"/>
              </a:ext>
            </a:extLst>
          </p:cNvPr>
          <p:cNvSpPr/>
          <p:nvPr/>
        </p:nvSpPr>
        <p:spPr>
          <a:xfrm>
            <a:off x="2756705" y="3504576"/>
            <a:ext cx="1637741" cy="534880"/>
          </a:xfrm>
          <a:prstGeom prst="rightArrow">
            <a:avLst/>
          </a:prstGeom>
          <a:solidFill>
            <a:srgbClr val="DD797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290C3D-CA2E-4FFB-B571-50C5971C3C6E}"/>
              </a:ext>
            </a:extLst>
          </p:cNvPr>
          <p:cNvSpPr txBox="1"/>
          <p:nvPr/>
        </p:nvSpPr>
        <p:spPr>
          <a:xfrm>
            <a:off x="2839745" y="2977541"/>
            <a:ext cx="130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/>
      <p:bldP spid="11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450151F-3F02-4256-91C9-BDD1347EB73E}"/>
              </a:ext>
            </a:extLst>
          </p:cNvPr>
          <p:cNvSpPr txBox="1"/>
          <p:nvPr/>
        </p:nvSpPr>
        <p:spPr>
          <a:xfrm>
            <a:off x="399496" y="818869"/>
            <a:ext cx="1140484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my second year at the city college, I was told that the education department was offering a(n) ______ course, called Thinking Chess, for three credits. I jumped at the idea of taking the class because, after all, who doesn’t want to save a few dollars? More than that, I’d always wanted to learn chess. And even if I weren’t ______ enough about free credits, news about our competitor was appealing enough to me. He was an international grandmaster, which meant I would be learning from one of the game’s ______.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全国</a:t>
            </a:r>
            <a:r>
              <a:rPr lang="en-US" altLang="zh-CN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3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extra		B. important	C. meaningful	D. free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excited	B. worried		C. moved		D. tired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fastest	B. easiest		C. best		D. rarest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FD1CD71-54F3-4CDE-9BDC-ACBFC3D4BF58}"/>
              </a:ext>
            </a:extLst>
          </p:cNvPr>
          <p:cNvSpPr/>
          <p:nvPr/>
        </p:nvSpPr>
        <p:spPr>
          <a:xfrm>
            <a:off x="7575613" y="2207770"/>
            <a:ext cx="3033204" cy="554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E5746A3C-9A1A-4B75-A91E-517B9EA215AE}"/>
              </a:ext>
            </a:extLst>
          </p:cNvPr>
          <p:cNvSpPr/>
          <p:nvPr/>
        </p:nvSpPr>
        <p:spPr>
          <a:xfrm>
            <a:off x="8629095" y="4931546"/>
            <a:ext cx="568171" cy="4976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C1608-CED5-4656-B892-53832E08ED83}"/>
              </a:ext>
            </a:extLst>
          </p:cNvPr>
          <p:cNvSpPr txBox="1"/>
          <p:nvPr/>
        </p:nvSpPr>
        <p:spPr>
          <a:xfrm>
            <a:off x="8347970" y="1190154"/>
            <a:ext cx="4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3D64DF-4DA9-4CB7-8363-23DE6D11559A}"/>
              </a:ext>
            </a:extLst>
          </p:cNvPr>
          <p:cNvSpPr txBox="1"/>
          <p:nvPr/>
        </p:nvSpPr>
        <p:spPr>
          <a:xfrm>
            <a:off x="822664" y="2988693"/>
            <a:ext cx="47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11C5B5E1-C7F5-479A-8A10-8EE778F701A5}"/>
              </a:ext>
            </a:extLst>
          </p:cNvPr>
          <p:cNvSpPr/>
          <p:nvPr/>
        </p:nvSpPr>
        <p:spPr>
          <a:xfrm>
            <a:off x="822664" y="5429220"/>
            <a:ext cx="565212" cy="4813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678497-85A7-4C65-AD3B-1AFF99A8C29B}"/>
              </a:ext>
            </a:extLst>
          </p:cNvPr>
          <p:cNvSpPr txBox="1"/>
          <p:nvPr/>
        </p:nvSpPr>
        <p:spPr>
          <a:xfrm>
            <a:off x="10777490" y="3976604"/>
            <a:ext cx="4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DE026D7F-ADD6-4980-8995-5655B580A00C}"/>
              </a:ext>
            </a:extLst>
          </p:cNvPr>
          <p:cNvSpPr/>
          <p:nvPr/>
        </p:nvSpPr>
        <p:spPr>
          <a:xfrm>
            <a:off x="5813394" y="5910618"/>
            <a:ext cx="565212" cy="4813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9ABAD2-EFE1-4938-A04C-8C7A6AD2700C}"/>
              </a:ext>
            </a:extLst>
          </p:cNvPr>
          <p:cNvSpPr/>
          <p:nvPr/>
        </p:nvSpPr>
        <p:spPr>
          <a:xfrm>
            <a:off x="4105924" y="3090321"/>
            <a:ext cx="2099567" cy="5548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18D799-42A7-4E14-A241-B226CAD5D459}"/>
              </a:ext>
            </a:extLst>
          </p:cNvPr>
          <p:cNvSpPr/>
          <p:nvPr/>
        </p:nvSpPr>
        <p:spPr>
          <a:xfrm>
            <a:off x="399496" y="3643107"/>
            <a:ext cx="1775533" cy="4813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F8D6C9-9345-4BD7-9BDA-AC42E4A37B4E}"/>
              </a:ext>
            </a:extLst>
          </p:cNvPr>
          <p:cNvSpPr/>
          <p:nvPr/>
        </p:nvSpPr>
        <p:spPr>
          <a:xfrm>
            <a:off x="4105924" y="3077791"/>
            <a:ext cx="2099567" cy="55485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000DDBF-AD05-48F2-984B-69D69E76778D}"/>
              </a:ext>
            </a:extLst>
          </p:cNvPr>
          <p:cNvSpPr/>
          <p:nvPr/>
        </p:nvSpPr>
        <p:spPr>
          <a:xfrm>
            <a:off x="9410331" y="3632645"/>
            <a:ext cx="2304149" cy="4813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5BDD47-9B8D-461F-9862-669465AC9DC2}"/>
              </a:ext>
            </a:extLst>
          </p:cNvPr>
          <p:cNvSpPr/>
          <p:nvPr/>
        </p:nvSpPr>
        <p:spPr>
          <a:xfrm>
            <a:off x="4477305" y="740872"/>
            <a:ext cx="2672178" cy="1927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B9264F3-4F87-4B61-AF93-AA07A0F5BCC8}"/>
              </a:ext>
            </a:extLst>
          </p:cNvPr>
          <p:cNvSpPr/>
          <p:nvPr/>
        </p:nvSpPr>
        <p:spPr>
          <a:xfrm>
            <a:off x="3750076" y="5091599"/>
            <a:ext cx="4691848" cy="120104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97B0E5-D49A-411C-A454-119075E5F678}"/>
              </a:ext>
            </a:extLst>
          </p:cNvPr>
          <p:cNvSpPr/>
          <p:nvPr/>
        </p:nvSpPr>
        <p:spPr>
          <a:xfrm>
            <a:off x="0" y="-12652"/>
            <a:ext cx="12192000" cy="6292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Choose the best answer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0EFCC773-EA07-4ECF-8F8A-C4B39D3272D3}"/>
              </a:ext>
            </a:extLst>
          </p:cNvPr>
          <p:cNvSpPr txBox="1"/>
          <p:nvPr/>
        </p:nvSpPr>
        <p:spPr>
          <a:xfrm>
            <a:off x="3968086" y="683876"/>
            <a:ext cx="459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Make a comparison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91B03E0-D5F2-4C25-B316-A5D6C550D7E0}"/>
              </a:ext>
            </a:extLst>
          </p:cNvPr>
          <p:cNvSpPr/>
          <p:nvPr/>
        </p:nvSpPr>
        <p:spPr>
          <a:xfrm>
            <a:off x="1027125" y="2410076"/>
            <a:ext cx="10478335" cy="290764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Read the two passages and tell the differences between the lifestyle of first graders and third graders.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00A096-1265-4665-9A21-3A59EAD35E8E}"/>
              </a:ext>
            </a:extLst>
          </p:cNvPr>
          <p:cNvSpPr txBox="1"/>
          <p:nvPr/>
        </p:nvSpPr>
        <p:spPr>
          <a:xfrm>
            <a:off x="2221312" y="318617"/>
            <a:ext cx="80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 between their life?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3E3752-C1C0-4262-A456-6C9F94EA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8238"/>
              </p:ext>
            </p:extLst>
          </p:nvPr>
        </p:nvGraphicFramePr>
        <p:xfrm>
          <a:off x="613991" y="1051875"/>
          <a:ext cx="11230253" cy="5706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4">
                  <a:extLst>
                    <a:ext uri="{9D8B030D-6E8A-4147-A177-3AD203B41FA5}">
                      <a16:colId xmlns:a16="http://schemas.microsoft.com/office/drawing/2014/main" val="2658756264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1101451200"/>
                    </a:ext>
                  </a:extLst>
                </a:gridCol>
                <a:gridCol w="4245006">
                  <a:extLst>
                    <a:ext uri="{9D8B030D-6E8A-4147-A177-3AD203B41FA5}">
                      <a16:colId xmlns:a16="http://schemas.microsoft.com/office/drawing/2014/main" val="2989029331"/>
                    </a:ext>
                  </a:extLst>
                </a:gridCol>
              </a:tblGrid>
              <a:tr h="558332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grader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grader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946311"/>
                  </a:ext>
                </a:extLst>
              </a:tr>
              <a:tr h="102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vocabulary tested</a:t>
                      </a:r>
                      <a:endParaRPr lang="zh-CN" altLang="en-US" sz="32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212282"/>
                  </a:ext>
                </a:extLst>
              </a:tr>
              <a:tr h="102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in class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508774"/>
                  </a:ext>
                </a:extLst>
              </a:tr>
              <a:tr h="963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30283"/>
                  </a:ext>
                </a:extLst>
              </a:tr>
              <a:tr h="102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 reading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685302"/>
                  </a:ext>
                </a:extLst>
              </a:tr>
              <a:tr h="963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1979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1FDC0AE-7DF9-4CF5-8040-7F3B25BC8CF2}"/>
              </a:ext>
            </a:extLst>
          </p:cNvPr>
          <p:cNvSpPr txBox="1"/>
          <p:nvPr/>
        </p:nvSpPr>
        <p:spPr>
          <a:xfrm>
            <a:off x="4866640" y="1910080"/>
            <a:ext cx="187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words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BB373E-D2DB-404A-9B83-F8BBCFC52717}"/>
              </a:ext>
            </a:extLst>
          </p:cNvPr>
          <p:cNvSpPr txBox="1"/>
          <p:nvPr/>
        </p:nvSpPr>
        <p:spPr>
          <a:xfrm>
            <a:off x="8934562" y="1958627"/>
            <a:ext cx="187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words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7B530-5384-4787-9CCB-836921DE0FA7}"/>
              </a:ext>
            </a:extLst>
          </p:cNvPr>
          <p:cNvSpPr txBox="1"/>
          <p:nvPr/>
        </p:nvSpPr>
        <p:spPr>
          <a:xfrm>
            <a:off x="5247519" y="2978022"/>
            <a:ext cx="9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6:00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433632-92FC-4A86-8494-7ED25E1694C3}"/>
              </a:ext>
            </a:extLst>
          </p:cNvPr>
          <p:cNvSpPr txBox="1"/>
          <p:nvPr/>
        </p:nvSpPr>
        <p:spPr>
          <a:xfrm>
            <a:off x="9255326" y="2978021"/>
            <a:ext cx="981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7:20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4CEEB2-F791-42E4-B96E-FE72B2A653DC}"/>
              </a:ext>
            </a:extLst>
          </p:cNvPr>
          <p:cNvSpPr txBox="1"/>
          <p:nvPr/>
        </p:nvSpPr>
        <p:spPr>
          <a:xfrm>
            <a:off x="3767278" y="3954930"/>
            <a:ext cx="372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twice a semester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83BE1-AA15-4B67-B17E-64FB0B975BCF}"/>
              </a:ext>
            </a:extLst>
          </p:cNvPr>
          <p:cNvSpPr txBox="1"/>
          <p:nvPr/>
        </p:nvSpPr>
        <p:spPr>
          <a:xfrm>
            <a:off x="7366021" y="3954931"/>
            <a:ext cx="460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times each week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5115F2-1385-433D-B363-1B58D4062CEC}"/>
              </a:ext>
            </a:extLst>
          </p:cNvPr>
          <p:cNvSpPr txBox="1"/>
          <p:nvPr/>
        </p:nvSpPr>
        <p:spPr>
          <a:xfrm>
            <a:off x="3877997" y="4992831"/>
            <a:ext cx="372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minutes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321B39-4250-413A-B36B-0550D4DECEA8}"/>
              </a:ext>
            </a:extLst>
          </p:cNvPr>
          <p:cNvSpPr txBox="1"/>
          <p:nvPr/>
        </p:nvSpPr>
        <p:spPr>
          <a:xfrm>
            <a:off x="8293571" y="4974325"/>
            <a:ext cx="254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minutes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0EFCC773-EA07-4ECF-8F8A-C4B39D3272D3}"/>
              </a:ext>
            </a:extLst>
          </p:cNvPr>
          <p:cNvSpPr txBox="1"/>
          <p:nvPr/>
        </p:nvSpPr>
        <p:spPr>
          <a:xfrm>
            <a:off x="2479090" y="213261"/>
            <a:ext cx="7676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Make a comparison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D7A0B-6050-496D-9727-C0FE008F706E}"/>
              </a:ext>
            </a:extLst>
          </p:cNvPr>
          <p:cNvSpPr txBox="1"/>
          <p:nvPr/>
        </p:nvSpPr>
        <p:spPr>
          <a:xfrm>
            <a:off x="258933" y="1299335"/>
            <a:ext cx="11557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words Monica required to memorize are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times the number of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Monica’s reading time is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twice longer than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Jane.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Exams Monica take are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far more than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Jane.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Monica gets to class one hour and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twenty minutes earlier than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Jane.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Jane takes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more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after-class activities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Monica.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34F9CC-888E-4B82-BA55-5DC51977D5D2}"/>
              </a:ext>
            </a:extLst>
          </p:cNvPr>
          <p:cNvSpPr/>
          <p:nvPr/>
        </p:nvSpPr>
        <p:spPr>
          <a:xfrm>
            <a:off x="4727496" y="4105712"/>
            <a:ext cx="1298825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tired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3551652-F6EA-4F80-8BDA-54D0C1F277C4}"/>
              </a:ext>
            </a:extLst>
          </p:cNvPr>
          <p:cNvSpPr/>
          <p:nvPr/>
        </p:nvSpPr>
        <p:spPr>
          <a:xfrm>
            <a:off x="9826103" y="3011400"/>
            <a:ext cx="1990076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stressful</a:t>
            </a:r>
            <a:endParaRPr lang="zh-CN" altLang="en-US" sz="36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7A70D89-5271-41AE-87B5-5E9BA6F097DF}"/>
              </a:ext>
            </a:extLst>
          </p:cNvPr>
          <p:cNvSpPr/>
          <p:nvPr/>
        </p:nvSpPr>
        <p:spPr>
          <a:xfrm>
            <a:off x="9713650" y="2360118"/>
            <a:ext cx="2238651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demanding</a:t>
            </a:r>
            <a:endParaRPr lang="zh-CN" altLang="en-US" sz="32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E6FE5F5-FEF7-4628-8BCC-8BEBEB10BFA3}"/>
              </a:ext>
            </a:extLst>
          </p:cNvPr>
          <p:cNvSpPr/>
          <p:nvPr/>
        </p:nvSpPr>
        <p:spPr>
          <a:xfrm>
            <a:off x="6436584" y="1886980"/>
            <a:ext cx="3257832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challenging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C54AC6A-D7BA-4E40-90A2-68A75D66164F}"/>
              </a:ext>
            </a:extLst>
          </p:cNvPr>
          <p:cNvSpPr/>
          <p:nvPr/>
        </p:nvSpPr>
        <p:spPr>
          <a:xfrm>
            <a:off x="8964216" y="5306403"/>
            <a:ext cx="2160984" cy="546188"/>
          </a:xfrm>
          <a:prstGeom prst="roundRect">
            <a:avLst/>
          </a:prstGeom>
          <a:solidFill>
            <a:srgbClr val="DD79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Thoma"/>
                <a:ea typeface="Tahoma" panose="020B0604030504040204" pitchFamily="34" charset="0"/>
                <a:cs typeface="Tahoma" panose="020B0604030504040204" pitchFamily="34" charset="0"/>
              </a:rPr>
              <a:t>colorful</a:t>
            </a:r>
            <a:endParaRPr lang="zh-CN" altLang="en-US" sz="4000" b="1" dirty="0">
              <a:latin typeface="Thom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7" grpId="0" animBg="1"/>
      <p:bldP spid="3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宽屏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Thoma</vt:lpstr>
      <vt:lpstr>等线</vt:lpstr>
      <vt:lpstr>楷体</vt:lpstr>
      <vt:lpstr>庞门正道标题体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 赵</cp:lastModifiedBy>
  <cp:revision>131</cp:revision>
  <dcterms:created xsi:type="dcterms:W3CDTF">2019-05-07T15:53:17Z</dcterms:created>
  <dcterms:modified xsi:type="dcterms:W3CDTF">2019-10-16T06:55:03Z</dcterms:modified>
</cp:coreProperties>
</file>