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8" r:id="rId3"/>
  </p:sldMasterIdLst>
  <p:notesMasterIdLst>
    <p:notesMasterId r:id="rId35"/>
  </p:notesMasterIdLst>
  <p:sldIdLst>
    <p:sldId id="257" r:id="rId4"/>
    <p:sldId id="258" r:id="rId5"/>
    <p:sldId id="259" r:id="rId6"/>
    <p:sldId id="260" r:id="rId7"/>
    <p:sldId id="261" r:id="rId8"/>
    <p:sldId id="263" r:id="rId9"/>
    <p:sldId id="262" r:id="rId10"/>
    <p:sldId id="264" r:id="rId11"/>
    <p:sldId id="269" r:id="rId12"/>
    <p:sldId id="271" r:id="rId13"/>
    <p:sldId id="270" r:id="rId14"/>
    <p:sldId id="275" r:id="rId15"/>
    <p:sldId id="272" r:id="rId16"/>
    <p:sldId id="273" r:id="rId17"/>
    <p:sldId id="274" r:id="rId18"/>
    <p:sldId id="276" r:id="rId19"/>
    <p:sldId id="277" r:id="rId20"/>
    <p:sldId id="278" r:id="rId21"/>
    <p:sldId id="279" r:id="rId22"/>
    <p:sldId id="280" r:id="rId23"/>
    <p:sldId id="285" r:id="rId24"/>
    <p:sldId id="281" r:id="rId25"/>
    <p:sldId id="282" r:id="rId26"/>
    <p:sldId id="283" r:id="rId27"/>
    <p:sldId id="290" r:id="rId28"/>
    <p:sldId id="292" r:id="rId29"/>
    <p:sldId id="286" r:id="rId30"/>
    <p:sldId id="287" r:id="rId31"/>
    <p:sldId id="288" r:id="rId32"/>
    <p:sldId id="289" r:id="rId33"/>
    <p:sldId id="28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EED8C-AD95-4E94-A058-1E1E1C6808EC}"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9B413-D9B9-4DAC-9471-D630C4FE4A55}" type="slidenum">
              <a:rPr lang="zh-CN" altLang="en-US" smtClean="0"/>
              <a:t>‹#›</a:t>
            </a:fld>
            <a:endParaRPr lang="zh-CN" altLang="en-US"/>
          </a:p>
        </p:txBody>
      </p:sp>
    </p:spTree>
    <p:extLst>
      <p:ext uri="{BB962C8B-B14F-4D97-AF65-F5344CB8AC3E}">
        <p14:creationId xmlns:p14="http://schemas.microsoft.com/office/powerpoint/2010/main" val="151139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8CB17-5458-4D76-A3E0-05FC76378E3E}"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312326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8CB17-5458-4D76-A3E0-05FC76378E3E}"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63413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8CB17-5458-4D76-A3E0-05FC76378E3E}"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33626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8CB17-5458-4D76-A3E0-05FC76378E3E}"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03656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218" y="1447805"/>
            <a:ext cx="6619244"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218"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8888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50888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219" y="2861736"/>
            <a:ext cx="6619243"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218"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85293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485" y="2060577"/>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0872"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227712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0873"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0873"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839319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690623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086831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217" y="3129285"/>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392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432" y="1854192"/>
            <a:ext cx="3819680"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218"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40258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219" y="4800587"/>
            <a:ext cx="6619243"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218"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85565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218" y="1447800"/>
            <a:ext cx="6619244"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218"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731315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7802"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218"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Tree>
    <p:extLst>
      <p:ext uri="{BB962C8B-B14F-4D97-AF65-F5344CB8AC3E}">
        <p14:creationId xmlns:p14="http://schemas.microsoft.com/office/powerpoint/2010/main" val="4181818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218"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31465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712"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349"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2747"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3527"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3527"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20371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349"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349"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349" y="4827216"/>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032"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018" y="4827215"/>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3527"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3527"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3432" y="4827213"/>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019978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609219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61" y="430218"/>
            <a:ext cx="131445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463144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19211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937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7743642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241829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1056173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483249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395101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331435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394658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413401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3378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dirty="0">
                <a:solidFill>
                  <a:srgbClr val="1E5155">
                    <a:lumMod val="40000"/>
                    <a:lumOff val="60000"/>
                  </a:srgbClr>
                </a:solidFill>
              </a:rPr>
              <a:t>”</a:t>
            </a:r>
          </a:p>
        </p:txBody>
      </p:sp>
    </p:spTree>
    <p:extLst>
      <p:ext uri="{BB962C8B-B14F-4D97-AF65-F5344CB8AC3E}">
        <p14:creationId xmlns:p14="http://schemas.microsoft.com/office/powerpoint/2010/main" val="5863130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174178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70802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3076795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8364784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99D7E5E-7AC2-4CD9-BB10-7779037C335E}" type="datetimeFigureOut">
              <a:rPr lang="zh-CN" altLang="en-US" smtClean="0">
                <a:solidFill>
                  <a:prstClr val="white">
                    <a:tint val="75000"/>
                    <a:alpha val="60000"/>
                  </a:prstClr>
                </a:solidFill>
              </a:rPr>
              <a:pPr/>
              <a:t>2019/10/15</a:t>
            </a:fld>
            <a:endParaRPr lang="zh-CN" alt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F259E31-0D28-421F-9A10-38B48B1027E7}"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45189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image" Target="../media/image4.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3.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2" y="2669690"/>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2" y="2892352"/>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5"/>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10"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5" y="452718"/>
            <a:ext cx="7053542"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484" y="2052923"/>
            <a:ext cx="6709906"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2907"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F99D7E5E-7AC2-4CD9-BB10-7779037C335E}" type="datetimeFigureOut">
              <a:rPr lang="zh-CN" altLang="en-US" smtClean="0">
                <a:solidFill>
                  <a:prstClr val="white">
                    <a:tint val="75000"/>
                    <a:alpha val="60000"/>
                  </a:prstClr>
                </a:solidFill>
              </a:rPr>
              <a:pPr defTabSz="457200"/>
              <a:t>2019/10/15</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6231208" y="3263402"/>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7764408" y="295734"/>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457200"/>
            <a:fld id="{0F259E31-0D28-421F-9A10-38B48B1027E7}" type="slidenum">
              <a:rPr lang="zh-CN" altLang="en-US" smtClean="0">
                <a:solidFill>
                  <a:prstClr val="white">
                    <a:tint val="75000"/>
                  </a:prstClr>
                </a:solidFill>
              </a:rPr>
              <a:pPr defTabSz="457200"/>
              <a:t>‹#›</a:t>
            </a:fld>
            <a:endParaRPr lang="zh-CN" altLang="en-US">
              <a:solidFill>
                <a:prstClr val="white">
                  <a:tint val="75000"/>
                </a:prstClr>
              </a:solidFill>
            </a:endParaRPr>
          </a:p>
        </p:txBody>
      </p:sp>
    </p:spTree>
    <p:extLst>
      <p:ext uri="{BB962C8B-B14F-4D97-AF65-F5344CB8AC3E}">
        <p14:creationId xmlns:p14="http://schemas.microsoft.com/office/powerpoint/2010/main" val="2410831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F99D7E5E-7AC2-4CD9-BB10-7779037C335E}" type="datetimeFigureOut">
              <a:rPr lang="zh-CN" altLang="en-US" smtClean="0">
                <a:solidFill>
                  <a:prstClr val="white">
                    <a:tint val="75000"/>
                    <a:alpha val="60000"/>
                  </a:prstClr>
                </a:solidFill>
              </a:rPr>
              <a:pPr defTabSz="457200"/>
              <a:t>2019/10/15</a:t>
            </a:fld>
            <a:endParaRPr lang="zh-CN" altLang="en-US">
              <a:solidFill>
                <a:prstClr val="white">
                  <a:tint val="75000"/>
                  <a:alpha val="60000"/>
                </a:prstClr>
              </a:solidFill>
            </a:endParaRPr>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zh-CN" alt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457200"/>
            <a:fld id="{0F259E31-0D28-421F-9A10-38B48B1027E7}" type="slidenum">
              <a:rPr lang="zh-CN" altLang="en-US" smtClean="0">
                <a:solidFill>
                  <a:prstClr val="white">
                    <a:tint val="75000"/>
                  </a:prstClr>
                </a:solidFill>
              </a:rPr>
              <a:pPr defTabSz="457200"/>
              <a:t>‹#›</a:t>
            </a:fld>
            <a:endParaRPr lang="zh-CN" altLang="en-US">
              <a:solidFill>
                <a:prstClr val="white">
                  <a:tint val="75000"/>
                </a:prstClr>
              </a:solidFill>
            </a:endParaRPr>
          </a:p>
        </p:txBody>
      </p:sp>
    </p:spTree>
    <p:extLst>
      <p:ext uri="{BB962C8B-B14F-4D97-AF65-F5344CB8AC3E}">
        <p14:creationId xmlns:p14="http://schemas.microsoft.com/office/powerpoint/2010/main" val="20327710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12968" cy="5400600"/>
          </a:xfrm>
        </p:spPr>
        <p:txBody>
          <a:bodyPr>
            <a:normAutofit lnSpcReduction="10000"/>
          </a:bodyPr>
          <a:lstStyle/>
          <a:p>
            <a:pPr marL="0" indent="0">
              <a:lnSpc>
                <a:spcPct val="150000"/>
              </a:lnSpc>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时寇准守长安，见其状貌奇之。为言：“审钧以忠义死，当录其孤</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ct val="150000"/>
              </a:lnSpc>
              <a:buNone/>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代迁，边寇犹钞掠，以为巡检使，与张岊护粮道于青眉浪，寇猝大至，与岊相失</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ct val="150000"/>
              </a:lnSpc>
              <a:buNone/>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又入兔毛</a:t>
            </a:r>
            <a:r>
              <a:rPr lang="zh-CN" altLang="en-US" dirty="0" smtClean="0">
                <a:latin typeface="微软雅黑" pitchFamily="34" charset="-122"/>
                <a:ea typeface="微软雅黑" pitchFamily="34" charset="-122"/>
              </a:rPr>
              <a:t>川，贼</a:t>
            </a:r>
            <a:r>
              <a:rPr lang="zh-CN" altLang="en-US" dirty="0">
                <a:latin typeface="微软雅黑" pitchFamily="34" charset="-122"/>
                <a:ea typeface="微软雅黑" pitchFamily="34" charset="-122"/>
              </a:rPr>
              <a:t>众三</a:t>
            </a:r>
            <a:r>
              <a:rPr lang="zh-CN" altLang="en-US" dirty="0" smtClean="0">
                <a:latin typeface="微软雅黑" pitchFamily="34" charset="-122"/>
                <a:ea typeface="微软雅黑" pitchFamily="34" charset="-122"/>
              </a:rPr>
              <a:t>万，凯</a:t>
            </a:r>
            <a:r>
              <a:rPr lang="zh-CN" altLang="en-US" dirty="0">
                <a:latin typeface="微软雅黑" pitchFamily="34" charset="-122"/>
                <a:ea typeface="微软雅黑" pitchFamily="34" charset="-122"/>
              </a:rPr>
              <a:t>以兵六千陷</a:t>
            </a:r>
            <a:r>
              <a:rPr lang="zh-CN" altLang="en-US" dirty="0" smtClean="0">
                <a:latin typeface="微软雅黑" pitchFamily="34" charset="-122"/>
                <a:ea typeface="微软雅黑" pitchFamily="34" charset="-122"/>
              </a:rPr>
              <a:t>围，流</a:t>
            </a:r>
            <a:r>
              <a:rPr lang="zh-CN" altLang="en-US" dirty="0">
                <a:latin typeface="微软雅黑" pitchFamily="34" charset="-122"/>
                <a:ea typeface="微软雅黑" pitchFamily="34" charset="-122"/>
              </a:rPr>
              <a:t>矢中</a:t>
            </a:r>
            <a:r>
              <a:rPr lang="zh-CN" altLang="en-US" dirty="0" smtClean="0">
                <a:latin typeface="微软雅黑" pitchFamily="34" charset="-122"/>
                <a:ea typeface="微软雅黑" pitchFamily="34" charset="-122"/>
              </a:rPr>
              <a:t>面，斗</a:t>
            </a:r>
            <a:r>
              <a:rPr lang="zh-CN" altLang="en-US" dirty="0">
                <a:latin typeface="微软雅黑" pitchFamily="34" charset="-122"/>
                <a:ea typeface="微软雅黑" pitchFamily="34" charset="-122"/>
              </a:rPr>
              <a:t>不</a:t>
            </a:r>
            <a:r>
              <a:rPr lang="zh-CN" altLang="en-US" dirty="0" smtClean="0">
                <a:latin typeface="微软雅黑" pitchFamily="34" charset="-122"/>
                <a:ea typeface="微软雅黑" pitchFamily="34" charset="-122"/>
              </a:rPr>
              <a:t>解，又</a:t>
            </a:r>
            <a:r>
              <a:rPr lang="zh-CN" altLang="en-US" dirty="0">
                <a:latin typeface="微软雅黑" pitchFamily="34" charset="-122"/>
                <a:ea typeface="微软雅黑" pitchFamily="34" charset="-122"/>
              </a:rPr>
              <a:t>斩首百余</a:t>
            </a:r>
            <a:r>
              <a:rPr lang="zh-CN" altLang="en-US" dirty="0" smtClean="0">
                <a:latin typeface="微软雅黑" pitchFamily="34" charset="-122"/>
                <a:ea typeface="微软雅黑" pitchFamily="34" charset="-122"/>
              </a:rPr>
              <a:t>级，贼</a:t>
            </a:r>
            <a:r>
              <a:rPr lang="zh-CN" altLang="en-US" dirty="0">
                <a:latin typeface="微软雅黑" pitchFamily="34" charset="-122"/>
                <a:ea typeface="微软雅黑" pitchFamily="34" charset="-122"/>
              </a:rPr>
              <a:t>自蹂</a:t>
            </a:r>
            <a:r>
              <a:rPr lang="zh-CN" altLang="en-US" dirty="0" smtClean="0">
                <a:latin typeface="微软雅黑" pitchFamily="34" charset="-122"/>
                <a:ea typeface="微软雅黑" pitchFamily="34" charset="-122"/>
              </a:rPr>
              <a:t>践，死</a:t>
            </a:r>
            <a:r>
              <a:rPr lang="zh-CN" altLang="en-US" dirty="0">
                <a:latin typeface="微软雅黑" pitchFamily="34" charset="-122"/>
                <a:ea typeface="微软雅黑" pitchFamily="34" charset="-122"/>
              </a:rPr>
              <a:t>者以千</a:t>
            </a:r>
            <a:r>
              <a:rPr lang="zh-CN" altLang="en-US" dirty="0" smtClean="0">
                <a:latin typeface="微软雅黑" pitchFamily="34" charset="-122"/>
                <a:ea typeface="微软雅黑" pitchFamily="34" charset="-122"/>
              </a:rPr>
              <a:t>数。</a:t>
            </a:r>
            <a:endParaRPr lang="zh-CN" altLang="en-US" dirty="0">
              <a:latin typeface="微软雅黑" pitchFamily="34" charset="-122"/>
              <a:ea typeface="微软雅黑" pitchFamily="34" charset="-122"/>
            </a:endParaRPr>
          </a:p>
        </p:txBody>
      </p:sp>
      <p:sp>
        <p:nvSpPr>
          <p:cNvPr id="4" name="矩形 3"/>
          <p:cNvSpPr/>
          <p:nvPr/>
        </p:nvSpPr>
        <p:spPr>
          <a:xfrm>
            <a:off x="251520" y="188640"/>
            <a:ext cx="3647152" cy="923330"/>
          </a:xfrm>
          <a:prstGeom prst="rect">
            <a:avLst/>
          </a:prstGeom>
        </p:spPr>
        <p:txBody>
          <a:bodyPr wrap="none">
            <a:spAutoFit/>
          </a:bodyPr>
          <a:lstStyle/>
          <a:p>
            <a:r>
              <a:rPr lang="en-US" altLang="zh-CN" sz="5400" b="1" dirty="0" smtClean="0">
                <a:latin typeface="微软雅黑" pitchFamily="34" charset="-122"/>
                <a:ea typeface="微软雅黑" pitchFamily="34" charset="-122"/>
              </a:rPr>
              <a:t>《</a:t>
            </a:r>
            <a:r>
              <a:rPr lang="zh-CN" altLang="en-US" sz="5400" b="1" dirty="0">
                <a:latin typeface="微软雅黑" pitchFamily="34" charset="-122"/>
                <a:ea typeface="微软雅黑" pitchFamily="34" charset="-122"/>
              </a:rPr>
              <a:t>王</a:t>
            </a:r>
            <a:r>
              <a:rPr lang="zh-CN" altLang="en-US" sz="5400" b="1" dirty="0" smtClean="0">
                <a:latin typeface="微软雅黑" pitchFamily="34" charset="-122"/>
                <a:ea typeface="微软雅黑" pitchFamily="34" charset="-122"/>
              </a:rPr>
              <a:t>凯传</a:t>
            </a:r>
            <a:r>
              <a:rPr lang="en-US" altLang="zh-CN" sz="5400" b="1" dirty="0" smtClean="0">
                <a:latin typeface="微软雅黑" pitchFamily="34" charset="-122"/>
                <a:ea typeface="微软雅黑" pitchFamily="34" charset="-122"/>
              </a:rPr>
              <a:t>》</a:t>
            </a:r>
            <a:endParaRPr lang="zh-CN" altLang="en-US" sz="5400" b="1" dirty="0">
              <a:latin typeface="微软雅黑" pitchFamily="34" charset="-122"/>
              <a:ea typeface="微软雅黑" pitchFamily="34" charset="-122"/>
            </a:endParaRPr>
          </a:p>
        </p:txBody>
      </p:sp>
    </p:spTree>
    <p:extLst>
      <p:ext uri="{BB962C8B-B14F-4D97-AF65-F5344CB8AC3E}">
        <p14:creationId xmlns:p14="http://schemas.microsoft.com/office/powerpoint/2010/main" val="347817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51520" y="404664"/>
            <a:ext cx="8568952" cy="6192688"/>
          </a:xfrm>
          <a:prstGeom prst="rect">
            <a:avLst/>
          </a:prstGeom>
        </p:spPr>
        <p:txBody>
          <a:bodyPr vert="horz" lIns="91440" tIns="45720" rIns="91440" bIns="45720" rtlCol="0" anchor="ctr">
            <a:normAutofit/>
          </a:bodyPr>
          <a:lstStyle/>
          <a:p>
            <a:pPr>
              <a:lnSpc>
                <a:spcPts val="4800"/>
              </a:lnSpc>
            </a:pPr>
            <a:r>
              <a:rPr lang="en-US" altLang="zh-CN" sz="3600" dirty="0" smtClean="0"/>
              <a:t>        </a:t>
            </a:r>
            <a:r>
              <a:rPr lang="zh-CN" altLang="zh-CN" sz="3600" dirty="0" smtClean="0">
                <a:latin typeface="微软雅黑" pitchFamily="34" charset="-122"/>
                <a:ea typeface="微软雅黑" pitchFamily="34" charset="-122"/>
              </a:rPr>
              <a:t>朝右皆惮之。时方</a:t>
            </a:r>
            <a:r>
              <a:rPr lang="zh-CN" altLang="zh-CN" sz="3600" dirty="0" smtClean="0">
                <a:solidFill>
                  <a:srgbClr val="0070C0"/>
                </a:solidFill>
                <a:latin typeface="微软雅黑" pitchFamily="34" charset="-122"/>
                <a:ea typeface="微软雅黑" pitchFamily="34" charset="-122"/>
              </a:rPr>
              <a:t>考选</a:t>
            </a:r>
            <a:r>
              <a:rPr lang="zh-CN" altLang="zh-CN" sz="3600" dirty="0" smtClean="0">
                <a:latin typeface="微软雅黑" pitchFamily="34" charset="-122"/>
                <a:ea typeface="微软雅黑" pitchFamily="34" charset="-122"/>
              </a:rPr>
              <a:t>科道，登云因疏言：“近岁言官，壬午以前</a:t>
            </a:r>
            <a:r>
              <a:rPr lang="zh-CN" altLang="zh-CN" sz="3600" dirty="0" smtClean="0">
                <a:solidFill>
                  <a:srgbClr val="0070C0"/>
                </a:solidFill>
                <a:latin typeface="微软雅黑" pitchFamily="34" charset="-122"/>
                <a:ea typeface="微软雅黑" pitchFamily="34" charset="-122"/>
              </a:rPr>
              <a:t>怵于威</a:t>
            </a:r>
            <a:r>
              <a:rPr lang="zh-CN" altLang="zh-CN" sz="3600" dirty="0" smtClean="0">
                <a:latin typeface="微软雅黑" pitchFamily="34" charset="-122"/>
                <a:ea typeface="微软雅黑" pitchFamily="34" charset="-122"/>
              </a:rPr>
              <a:t>，则</a:t>
            </a:r>
            <a:r>
              <a:rPr lang="zh-CN" altLang="zh-CN" sz="3600" dirty="0" smtClean="0">
                <a:solidFill>
                  <a:srgbClr val="0070C0"/>
                </a:solidFill>
                <a:latin typeface="微软雅黑" pitchFamily="34" charset="-122"/>
                <a:ea typeface="微软雅黑" pitchFamily="34" charset="-122"/>
              </a:rPr>
              <a:t>摧刚为柔</a:t>
            </a:r>
            <a:r>
              <a:rPr lang="zh-CN" altLang="zh-CN" sz="3600" dirty="0" smtClean="0">
                <a:latin typeface="微软雅黑" pitchFamily="34" charset="-122"/>
                <a:ea typeface="微软雅黑" pitchFamily="34" charset="-122"/>
              </a:rPr>
              <a:t>；壬午以后</a:t>
            </a:r>
            <a:r>
              <a:rPr lang="zh-CN" altLang="zh-CN" sz="3600" dirty="0" smtClean="0">
                <a:solidFill>
                  <a:srgbClr val="0070C0"/>
                </a:solidFill>
                <a:latin typeface="微软雅黑" pitchFamily="34" charset="-122"/>
                <a:ea typeface="微软雅黑" pitchFamily="34" charset="-122"/>
              </a:rPr>
              <a:t>昵于情</a:t>
            </a:r>
            <a:r>
              <a:rPr lang="zh-CN" altLang="zh-CN" sz="3600" dirty="0" smtClean="0">
                <a:latin typeface="微软雅黑" pitchFamily="34" charset="-122"/>
                <a:ea typeface="微软雅黑" pitchFamily="34" charset="-122"/>
              </a:rPr>
              <a:t>，则</a:t>
            </a:r>
            <a:r>
              <a:rPr lang="zh-CN" altLang="zh-CN" sz="3600" dirty="0" smtClean="0">
                <a:solidFill>
                  <a:srgbClr val="0070C0"/>
                </a:solidFill>
                <a:latin typeface="微软雅黑" pitchFamily="34" charset="-122"/>
                <a:ea typeface="微软雅黑" pitchFamily="34" charset="-122"/>
              </a:rPr>
              <a:t>化直为佞</a:t>
            </a:r>
            <a:r>
              <a:rPr lang="zh-CN" altLang="zh-CN" sz="3600" dirty="0" smtClean="0">
                <a:latin typeface="微软雅黑" pitchFamily="34" charset="-122"/>
                <a:ea typeface="微软雅黑" pitchFamily="34" charset="-122"/>
              </a:rPr>
              <a:t>。其间岂无刚直之人，而</a:t>
            </a:r>
            <a:r>
              <a:rPr lang="zh-CN" altLang="zh-CN" sz="3600" dirty="0" smtClean="0">
                <a:solidFill>
                  <a:srgbClr val="0070C0"/>
                </a:solidFill>
                <a:latin typeface="微软雅黑" pitchFamily="34" charset="-122"/>
                <a:ea typeface="微软雅黑" pitchFamily="34" charset="-122"/>
              </a:rPr>
              <a:t>弗胜龃龉</a:t>
            </a:r>
            <a:r>
              <a:rPr lang="zh-CN" altLang="zh-CN" sz="3600" dirty="0" smtClean="0">
                <a:latin typeface="微软雅黑" pitchFamily="34" charset="-122"/>
                <a:ea typeface="微软雅黑" pitchFamily="34" charset="-122"/>
              </a:rPr>
              <a:t>，多不能安其身。二十年来，以刚直擢京卿者百止一二耳。背公植党，遂嗜乞怜，如所谓‘七豺’‘八狗’者，言路顾居其半。</a:t>
            </a:r>
            <a:endParaRPr lang="zh-CN" altLang="zh-CN" sz="3600" dirty="0">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51520" y="404664"/>
            <a:ext cx="8568952" cy="6192688"/>
          </a:xfrm>
          <a:prstGeom prst="rect">
            <a:avLst/>
          </a:prstGeom>
        </p:spPr>
        <p:txBody>
          <a:bodyPr vert="horz" lIns="91440" tIns="45720" rIns="91440" bIns="45720" rtlCol="0" anchor="ctr">
            <a:normAutofit/>
          </a:bodyPr>
          <a:lstStyle/>
          <a:p>
            <a:pPr>
              <a:lnSpc>
                <a:spcPts val="5000"/>
              </a:lnSpc>
            </a:pPr>
            <a:r>
              <a:rPr lang="en-US" altLang="zh-CN" sz="3600" dirty="0" smtClean="0">
                <a:latin typeface="微软雅黑" pitchFamily="34" charset="-122"/>
                <a:ea typeface="微软雅黑" pitchFamily="34" charset="-122"/>
              </a:rPr>
              <a:t>        </a:t>
            </a:r>
            <a:r>
              <a:rPr lang="zh-CN" altLang="zh-CN" sz="3600" dirty="0" smtClean="0">
                <a:solidFill>
                  <a:srgbClr val="0070C0"/>
                </a:solidFill>
                <a:latin typeface="微软雅黑" pitchFamily="34" charset="-122"/>
                <a:ea typeface="微软雅黑" pitchFamily="34" charset="-122"/>
              </a:rPr>
              <a:t>夫台谏为天下持是非，而使人贱辱至此，安望其抗颜直绳，为国家除大奸、歼巨蠹哉！与其误用而斥之，不若慎于始进。”</a:t>
            </a:r>
            <a:r>
              <a:rPr lang="zh-CN" altLang="zh-CN" sz="3600" dirty="0" smtClean="0">
                <a:latin typeface="微软雅黑" pitchFamily="34" charset="-122"/>
                <a:ea typeface="微软雅黑" pitchFamily="34" charset="-122"/>
              </a:rPr>
              <a:t>因</a:t>
            </a:r>
            <a:r>
              <a:rPr lang="zh-CN" altLang="zh-CN" sz="3600" dirty="0" smtClean="0">
                <a:solidFill>
                  <a:srgbClr val="C00000"/>
                </a:solidFill>
                <a:latin typeface="微软雅黑" pitchFamily="34" charset="-122"/>
                <a:ea typeface="微软雅黑" pitchFamily="34" charset="-122"/>
              </a:rPr>
              <a:t>条</a:t>
            </a:r>
            <a:r>
              <a:rPr lang="zh-CN" altLang="zh-CN" sz="3600" dirty="0" smtClean="0">
                <a:latin typeface="微软雅黑" pitchFamily="34" charset="-122"/>
                <a:ea typeface="微软雅黑" pitchFamily="34" charset="-122"/>
              </a:rPr>
              <a:t>数事以献，出按河南。</a:t>
            </a:r>
            <a:r>
              <a:rPr lang="zh-CN" altLang="zh-CN" sz="3600" dirty="0" smtClean="0">
                <a:solidFill>
                  <a:srgbClr val="C00000"/>
                </a:solidFill>
                <a:latin typeface="微软雅黑" pitchFamily="34" charset="-122"/>
                <a:ea typeface="微软雅黑" pitchFamily="34" charset="-122"/>
              </a:rPr>
              <a:t>岁大饥</a:t>
            </a:r>
            <a:r>
              <a:rPr lang="zh-CN" altLang="zh-CN" sz="3600" dirty="0" smtClean="0">
                <a:latin typeface="微软雅黑" pitchFamily="34" charset="-122"/>
                <a:ea typeface="微软雅黑" pitchFamily="34" charset="-122"/>
              </a:rPr>
              <a:t>，人相食。副使崔应麟见民啖泽中雁矢，</a:t>
            </a:r>
            <a:r>
              <a:rPr lang="zh-CN" altLang="zh-CN" sz="3600" dirty="0" smtClean="0">
                <a:solidFill>
                  <a:srgbClr val="C00000"/>
                </a:solidFill>
                <a:latin typeface="微软雅黑" pitchFamily="34" charset="-122"/>
                <a:ea typeface="微软雅黑" pitchFamily="34" charset="-122"/>
              </a:rPr>
              <a:t>囊示</a:t>
            </a:r>
            <a:r>
              <a:rPr lang="zh-CN" altLang="zh-CN" sz="3600" dirty="0" smtClean="0">
                <a:latin typeface="微软雅黑" pitchFamily="34" charset="-122"/>
                <a:ea typeface="微软雅黑" pitchFamily="34" charset="-122"/>
              </a:rPr>
              <a:t>登云，登云即进之于朝。帝立遣肆丞锺化民</a:t>
            </a:r>
            <a:r>
              <a:rPr lang="zh-CN" altLang="zh-CN" sz="3600" dirty="0" smtClean="0">
                <a:solidFill>
                  <a:srgbClr val="C00000"/>
                </a:solidFill>
                <a:latin typeface="微软雅黑" pitchFamily="34" charset="-122"/>
                <a:ea typeface="微软雅黑" pitchFamily="34" charset="-122"/>
              </a:rPr>
              <a:t>赍</a:t>
            </a:r>
            <a:r>
              <a:rPr lang="zh-CN" altLang="zh-CN" sz="3600" dirty="0" smtClean="0">
                <a:latin typeface="微软雅黑" pitchFamily="34" charset="-122"/>
                <a:ea typeface="微软雅黑" pitchFamily="34" charset="-122"/>
              </a:rPr>
              <a:t>帑币</a:t>
            </a:r>
            <a:r>
              <a:rPr lang="zh-CN" altLang="zh-CN" sz="3600" dirty="0" smtClean="0">
                <a:solidFill>
                  <a:srgbClr val="0070C0"/>
                </a:solidFill>
                <a:latin typeface="微软雅黑" pitchFamily="34" charset="-122"/>
                <a:ea typeface="微软雅黑" pitchFamily="34" charset="-122"/>
              </a:rPr>
              <a:t>振</a:t>
            </a:r>
            <a:r>
              <a:rPr lang="zh-CN" altLang="zh-CN" sz="3600" dirty="0" smtClean="0">
                <a:latin typeface="微软雅黑" pitchFamily="34" charset="-122"/>
                <a:ea typeface="微软雅黑" pitchFamily="34" charset="-122"/>
              </a:rPr>
              <a:t>之。登云巡方者三，风裁峻厉。以</a:t>
            </a:r>
            <a:r>
              <a:rPr lang="zh-CN" altLang="zh-CN" sz="3600" dirty="0" smtClean="0">
                <a:solidFill>
                  <a:srgbClr val="0070C0"/>
                </a:solidFill>
                <a:latin typeface="微软雅黑" pitchFamily="34" charset="-122"/>
                <a:ea typeface="微软雅黑" pitchFamily="34" charset="-122"/>
              </a:rPr>
              <a:t>久次</a:t>
            </a:r>
            <a:r>
              <a:rPr lang="zh-CN" altLang="zh-CN" sz="3600" dirty="0" smtClean="0">
                <a:latin typeface="微软雅黑" pitchFamily="34" charset="-122"/>
                <a:ea typeface="微软雅黑" pitchFamily="34" charset="-122"/>
              </a:rPr>
              <a:t>当擢京卿，累</a:t>
            </a:r>
            <a:r>
              <a:rPr lang="zh-CN" altLang="zh-CN" sz="3600" dirty="0" smtClean="0">
                <a:solidFill>
                  <a:srgbClr val="0070C0"/>
                </a:solidFill>
                <a:latin typeface="微软雅黑" pitchFamily="34" charset="-122"/>
                <a:ea typeface="微软雅黑" pitchFamily="34" charset="-122"/>
              </a:rPr>
              <a:t>寝</a:t>
            </a:r>
            <a:r>
              <a:rPr lang="zh-CN" altLang="zh-CN" sz="3600" dirty="0" smtClean="0">
                <a:latin typeface="微软雅黑" pitchFamily="34" charset="-122"/>
                <a:ea typeface="微软雅黑" pitchFamily="34" charset="-122"/>
              </a:rPr>
              <a:t>不下，遂</a:t>
            </a:r>
            <a:r>
              <a:rPr lang="zh-CN" altLang="zh-CN" sz="3600" dirty="0" smtClean="0">
                <a:solidFill>
                  <a:srgbClr val="0070C0"/>
                </a:solidFill>
                <a:latin typeface="微软雅黑" pitchFamily="34" charset="-122"/>
                <a:ea typeface="微软雅黑" pitchFamily="34" charset="-122"/>
              </a:rPr>
              <a:t>移疾</a:t>
            </a:r>
            <a:r>
              <a:rPr lang="zh-CN" altLang="zh-CN" sz="3600" dirty="0" smtClean="0">
                <a:latin typeface="微软雅黑" pitchFamily="34" charset="-122"/>
                <a:ea typeface="微软雅黑" pitchFamily="34" charset="-122"/>
              </a:rPr>
              <a:t>归。寻卒。</a:t>
            </a:r>
            <a:endParaRPr lang="zh-CN" altLang="zh-CN" sz="3600" dirty="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1" y="908720"/>
            <a:ext cx="8712968" cy="5863144"/>
          </a:xfrm>
          <a:prstGeom prst="rect">
            <a:avLst/>
          </a:prstGeom>
        </p:spPr>
        <p:txBody>
          <a:bodyPr wrap="square">
            <a:spAutoFit/>
          </a:bodyPr>
          <a:lstStyle/>
          <a:p>
            <a:pPr>
              <a:lnSpc>
                <a:spcPts val="5000"/>
              </a:lnSpc>
            </a:pPr>
            <a:r>
              <a:rPr lang="zh-CN" altLang="en-US" sz="3600" dirty="0" smtClean="0">
                <a:latin typeface="微软雅黑" pitchFamily="34" charset="-122"/>
                <a:ea typeface="微软雅黑" pitchFamily="34" charset="-122"/>
              </a:rPr>
              <a:t>       </a:t>
            </a:r>
            <a:r>
              <a:rPr lang="zh-CN" altLang="en-US" sz="3200" dirty="0" smtClean="0">
                <a:latin typeface="微软雅黑" pitchFamily="34" charset="-122"/>
                <a:ea typeface="微软雅黑" pitchFamily="34" charset="-122"/>
              </a:rPr>
              <a:t>孙</a:t>
            </a:r>
            <a:r>
              <a:rPr lang="zh-CN" altLang="en-US" sz="3200" dirty="0">
                <a:latin typeface="微软雅黑" pitchFamily="34" charset="-122"/>
                <a:ea typeface="微软雅黑" pitchFamily="34" charset="-122"/>
              </a:rPr>
              <a:t>傅，字伯野，海州人，</a:t>
            </a:r>
            <a:r>
              <a:rPr lang="zh-CN" altLang="en-US" sz="3200" dirty="0">
                <a:solidFill>
                  <a:srgbClr val="C00000"/>
                </a:solidFill>
                <a:latin typeface="微软雅黑" pitchFamily="34" charset="-122"/>
                <a:ea typeface="微软雅黑" pitchFamily="34" charset="-122"/>
              </a:rPr>
              <a:t>登</a:t>
            </a:r>
            <a:r>
              <a:rPr lang="zh-CN" altLang="en-US" sz="3200" dirty="0">
                <a:latin typeface="微软雅黑" pitchFamily="34" charset="-122"/>
                <a:ea typeface="微软雅黑" pitchFamily="34" charset="-122"/>
              </a:rPr>
              <a:t>进士</a:t>
            </a:r>
            <a:r>
              <a:rPr lang="zh-CN" altLang="en-US" sz="3200" dirty="0">
                <a:solidFill>
                  <a:srgbClr val="C00000"/>
                </a:solidFill>
                <a:latin typeface="微软雅黑" pitchFamily="34" charset="-122"/>
                <a:ea typeface="微软雅黑" pitchFamily="34" charset="-122"/>
              </a:rPr>
              <a:t>第</a:t>
            </a:r>
            <a:r>
              <a:rPr lang="zh-CN" altLang="en-US" sz="3200" dirty="0">
                <a:latin typeface="微软雅黑" pitchFamily="34" charset="-122"/>
                <a:ea typeface="微软雅黑" pitchFamily="34" charset="-122"/>
              </a:rPr>
              <a:t>，为礼部员外郎。时蔡條为尚书，</a:t>
            </a:r>
            <a:r>
              <a:rPr lang="zh-CN" altLang="en-US" sz="3200" dirty="0">
                <a:solidFill>
                  <a:srgbClr val="C00000"/>
                </a:solidFill>
                <a:latin typeface="微软雅黑" pitchFamily="34" charset="-122"/>
                <a:ea typeface="微软雅黑" pitchFamily="34" charset="-122"/>
              </a:rPr>
              <a:t>傅为言天下事</a:t>
            </a:r>
            <a:r>
              <a:rPr lang="zh-CN" altLang="en-US" sz="3200" dirty="0">
                <a:latin typeface="微软雅黑" pitchFamily="34" charset="-122"/>
                <a:ea typeface="微软雅黑" pitchFamily="34" charset="-122"/>
              </a:rPr>
              <a:t>，劝其</a:t>
            </a:r>
            <a:r>
              <a:rPr lang="zh-CN" altLang="en-US" sz="3200" dirty="0">
                <a:solidFill>
                  <a:srgbClr val="C00000"/>
                </a:solidFill>
                <a:latin typeface="微软雅黑" pitchFamily="34" charset="-122"/>
                <a:ea typeface="微软雅黑" pitchFamily="34" charset="-122"/>
              </a:rPr>
              <a:t>亟</a:t>
            </a:r>
            <a:r>
              <a:rPr lang="zh-CN" altLang="en-US" sz="3200" dirty="0">
                <a:latin typeface="微软雅黑" pitchFamily="34" charset="-122"/>
                <a:ea typeface="微软雅黑" pitchFamily="34" charset="-122"/>
              </a:rPr>
              <a:t>有所更，不然必敗。條不能</a:t>
            </a:r>
            <a:r>
              <a:rPr lang="zh-CN" altLang="en-US" sz="3200" dirty="0">
                <a:solidFill>
                  <a:srgbClr val="C00000"/>
                </a:solidFill>
                <a:latin typeface="微软雅黑" pitchFamily="34" charset="-122"/>
                <a:ea typeface="微软雅黑" pitchFamily="34" charset="-122"/>
              </a:rPr>
              <a:t>用</a:t>
            </a:r>
            <a:r>
              <a:rPr lang="zh-CN" altLang="en-US" sz="3200" dirty="0">
                <a:latin typeface="微软雅黑" pitchFamily="34" charset="-122"/>
                <a:ea typeface="微软雅黑" pitchFamily="34" charset="-122"/>
              </a:rPr>
              <a:t>。迁至中书舍人。宣和</a:t>
            </a:r>
            <a:r>
              <a:rPr lang="zh-CN" altLang="en-US" sz="3200" dirty="0" smtClean="0">
                <a:latin typeface="微软雅黑" pitchFamily="34" charset="-122"/>
                <a:ea typeface="微软雅黑" pitchFamily="34" charset="-122"/>
              </a:rPr>
              <a:t>末，高</a:t>
            </a:r>
            <a:r>
              <a:rPr lang="zh-CN" altLang="en-US" sz="3200" dirty="0">
                <a:latin typeface="微软雅黑" pitchFamily="34" charset="-122"/>
                <a:ea typeface="微软雅黑" pitchFamily="34" charset="-122"/>
              </a:rPr>
              <a:t>丽人入</a:t>
            </a:r>
            <a:r>
              <a:rPr lang="zh-CN" altLang="en-US" sz="3200" dirty="0" smtClean="0">
                <a:latin typeface="微软雅黑" pitchFamily="34" charset="-122"/>
                <a:ea typeface="微软雅黑" pitchFamily="34" charset="-122"/>
              </a:rPr>
              <a:t>贡，使</a:t>
            </a:r>
            <a:r>
              <a:rPr lang="zh-CN" altLang="en-US" sz="3200" dirty="0">
                <a:latin typeface="微软雅黑" pitchFamily="34" charset="-122"/>
                <a:ea typeface="微软雅黑" pitchFamily="34" charset="-122"/>
              </a:rPr>
              <a:t>者</a:t>
            </a:r>
            <a:r>
              <a:rPr lang="zh-CN" altLang="en-US" sz="3200" dirty="0">
                <a:solidFill>
                  <a:srgbClr val="C00000"/>
                </a:solidFill>
                <a:latin typeface="微软雅黑" pitchFamily="34" charset="-122"/>
                <a:ea typeface="微软雅黑" pitchFamily="34" charset="-122"/>
              </a:rPr>
              <a:t>所</a:t>
            </a:r>
            <a:r>
              <a:rPr lang="zh-CN" altLang="en-US" sz="3200" dirty="0" smtClean="0">
                <a:solidFill>
                  <a:srgbClr val="C00000"/>
                </a:solidFill>
                <a:latin typeface="微软雅黑" pitchFamily="34" charset="-122"/>
                <a:ea typeface="微软雅黑" pitchFamily="34" charset="-122"/>
              </a:rPr>
              <a:t>过</a:t>
            </a:r>
            <a:r>
              <a:rPr lang="zh-CN" altLang="en-US" sz="3200" dirty="0" smtClean="0">
                <a:latin typeface="微软雅黑" pitchFamily="34" charset="-122"/>
                <a:ea typeface="微软雅黑" pitchFamily="34" charset="-122"/>
              </a:rPr>
              <a:t>，</a:t>
            </a:r>
            <a:r>
              <a:rPr lang="zh-CN" altLang="en-US" sz="3200" dirty="0" smtClean="0">
                <a:solidFill>
                  <a:srgbClr val="C00000"/>
                </a:solidFill>
                <a:latin typeface="微软雅黑" pitchFamily="34" charset="-122"/>
                <a:ea typeface="微软雅黑" pitchFamily="34" charset="-122"/>
              </a:rPr>
              <a:t>调</a:t>
            </a:r>
            <a:r>
              <a:rPr lang="zh-CN" altLang="en-US" sz="3200" dirty="0">
                <a:solidFill>
                  <a:srgbClr val="C00000"/>
                </a:solidFill>
                <a:latin typeface="微软雅黑" pitchFamily="34" charset="-122"/>
                <a:ea typeface="微软雅黑" pitchFamily="34" charset="-122"/>
              </a:rPr>
              <a:t>夫治</a:t>
            </a:r>
            <a:r>
              <a:rPr lang="zh-CN" altLang="en-US" sz="3200" dirty="0" smtClean="0">
                <a:solidFill>
                  <a:srgbClr val="C00000"/>
                </a:solidFill>
                <a:latin typeface="微软雅黑" pitchFamily="34" charset="-122"/>
                <a:ea typeface="微软雅黑" pitchFamily="34" charset="-122"/>
              </a:rPr>
              <a:t>舟，骚</a:t>
            </a:r>
            <a:r>
              <a:rPr lang="zh-CN" altLang="en-US" sz="3200" dirty="0">
                <a:solidFill>
                  <a:srgbClr val="C00000"/>
                </a:solidFill>
                <a:latin typeface="微软雅黑" pitchFamily="34" charset="-122"/>
                <a:ea typeface="微软雅黑" pitchFamily="34" charset="-122"/>
              </a:rPr>
              <a:t>然烦</a:t>
            </a:r>
            <a:r>
              <a:rPr lang="zh-CN" altLang="en-US" sz="3200" dirty="0" smtClean="0">
                <a:solidFill>
                  <a:srgbClr val="C00000"/>
                </a:solidFill>
                <a:latin typeface="微软雅黑" pitchFamily="34" charset="-122"/>
                <a:ea typeface="微软雅黑" pitchFamily="34" charset="-122"/>
              </a:rPr>
              <a:t>费</a:t>
            </a:r>
            <a:r>
              <a:rPr lang="zh-CN" altLang="en-US" sz="3200" dirty="0" smtClean="0">
                <a:latin typeface="微软雅黑" pitchFamily="34" charset="-122"/>
                <a:ea typeface="微软雅黑" pitchFamily="34" charset="-122"/>
              </a:rPr>
              <a:t>，傅言：“</a:t>
            </a:r>
            <a:r>
              <a:rPr lang="zh-CN" altLang="en-US" sz="3200" dirty="0">
                <a:latin typeface="微软雅黑" pitchFamily="34" charset="-122"/>
                <a:ea typeface="微软雅黑" pitchFamily="34" charset="-122"/>
              </a:rPr>
              <a:t>索</a:t>
            </a:r>
            <a:r>
              <a:rPr lang="zh-CN" altLang="en-US" sz="3200" dirty="0">
                <a:solidFill>
                  <a:srgbClr val="C00000"/>
                </a:solidFill>
                <a:latin typeface="微软雅黑" pitchFamily="34" charset="-122"/>
                <a:ea typeface="微软雅黑" pitchFamily="34" charset="-122"/>
              </a:rPr>
              <a:t>民力</a:t>
            </a:r>
            <a:r>
              <a:rPr lang="zh-CN" altLang="en-US" sz="3200" dirty="0">
                <a:latin typeface="微软雅黑" pitchFamily="34" charset="-122"/>
                <a:ea typeface="微软雅黑" pitchFamily="34" charset="-122"/>
              </a:rPr>
              <a:t>以妨</a:t>
            </a:r>
            <a:r>
              <a:rPr lang="zh-CN" altLang="en-US" sz="3200" dirty="0">
                <a:solidFill>
                  <a:srgbClr val="C00000"/>
                </a:solidFill>
                <a:latin typeface="微软雅黑" pitchFamily="34" charset="-122"/>
                <a:ea typeface="微软雅黑" pitchFamily="34" charset="-122"/>
              </a:rPr>
              <a:t>农</a:t>
            </a:r>
            <a:r>
              <a:rPr lang="zh-CN" altLang="en-US" sz="3200" dirty="0" smtClean="0">
                <a:solidFill>
                  <a:srgbClr val="C00000"/>
                </a:solidFill>
                <a:latin typeface="微软雅黑" pitchFamily="34" charset="-122"/>
                <a:ea typeface="微软雅黑" pitchFamily="34" charset="-122"/>
              </a:rPr>
              <a:t>功</a:t>
            </a:r>
            <a:r>
              <a:rPr lang="zh-CN" altLang="en-US" sz="3200" dirty="0" smtClean="0">
                <a:latin typeface="微软雅黑" pitchFamily="34" charset="-122"/>
                <a:ea typeface="微软雅黑" pitchFamily="34" charset="-122"/>
              </a:rPr>
              <a:t>，而</a:t>
            </a:r>
            <a:r>
              <a:rPr lang="zh-CN" altLang="en-US" sz="3200" dirty="0">
                <a:latin typeface="微软雅黑" pitchFamily="34" charset="-122"/>
                <a:ea typeface="微软雅黑" pitchFamily="34" charset="-122"/>
              </a:rPr>
              <a:t>于中国无丝毫之</a:t>
            </a:r>
            <a:r>
              <a:rPr lang="zh-CN" altLang="en-US" sz="3200" dirty="0" smtClean="0">
                <a:latin typeface="微软雅黑" pitchFamily="34" charset="-122"/>
                <a:ea typeface="微软雅黑" pitchFamily="34" charset="-122"/>
              </a:rPr>
              <a:t>益。” 宰</a:t>
            </a:r>
            <a:r>
              <a:rPr lang="zh-CN" altLang="en-US" sz="3200" dirty="0">
                <a:latin typeface="微软雅黑" pitchFamily="34" charset="-122"/>
                <a:ea typeface="微软雅黑" pitchFamily="34" charset="-122"/>
              </a:rPr>
              <a:t>相</a:t>
            </a:r>
            <a:r>
              <a:rPr lang="zh-CN" altLang="en-US" sz="3200" dirty="0">
                <a:solidFill>
                  <a:srgbClr val="C00000"/>
                </a:solidFill>
                <a:latin typeface="微软雅黑" pitchFamily="34" charset="-122"/>
                <a:ea typeface="微软雅黑" pitchFamily="34" charset="-122"/>
              </a:rPr>
              <a:t>谓</a:t>
            </a:r>
            <a:r>
              <a:rPr lang="zh-CN" altLang="en-US" sz="3200" dirty="0">
                <a:latin typeface="微软雅黑" pitchFamily="34" charset="-122"/>
                <a:ea typeface="微软雅黑" pitchFamily="34" charset="-122"/>
              </a:rPr>
              <a:t>其所论同苏</a:t>
            </a:r>
            <a:r>
              <a:rPr lang="zh-CN" altLang="en-US" sz="3200" dirty="0" smtClean="0">
                <a:latin typeface="微软雅黑" pitchFamily="34" charset="-122"/>
                <a:ea typeface="微软雅黑" pitchFamily="34" charset="-122"/>
              </a:rPr>
              <a:t>轼，</a:t>
            </a:r>
            <a:r>
              <a:rPr lang="zh-CN" altLang="en-US" sz="3200" dirty="0" smtClean="0">
                <a:solidFill>
                  <a:srgbClr val="C00000"/>
                </a:solidFill>
                <a:latin typeface="微软雅黑" pitchFamily="34" charset="-122"/>
                <a:ea typeface="微软雅黑" pitchFamily="34" charset="-122"/>
              </a:rPr>
              <a:t>奏贬</a:t>
            </a:r>
            <a:r>
              <a:rPr lang="zh-CN" altLang="en-US" sz="3200" dirty="0">
                <a:latin typeface="微软雅黑" pitchFamily="34" charset="-122"/>
                <a:ea typeface="微软雅黑" pitchFamily="34" charset="-122"/>
              </a:rPr>
              <a:t>蕲州安</a:t>
            </a:r>
            <a:r>
              <a:rPr lang="zh-CN" altLang="en-US" sz="3200" dirty="0" smtClean="0">
                <a:latin typeface="微软雅黑" pitchFamily="34" charset="-122"/>
                <a:ea typeface="微软雅黑" pitchFamily="34" charset="-122"/>
              </a:rPr>
              <a:t>置，给</a:t>
            </a:r>
            <a:r>
              <a:rPr lang="zh-CN" altLang="en-US" sz="3200" dirty="0">
                <a:latin typeface="微软雅黑" pitchFamily="34" charset="-122"/>
                <a:ea typeface="微软雅黑" pitchFamily="34" charset="-122"/>
              </a:rPr>
              <a:t>事中许翰以为傅</a:t>
            </a:r>
            <a:r>
              <a:rPr lang="zh-CN" altLang="en-US" sz="3200" dirty="0">
                <a:solidFill>
                  <a:srgbClr val="C00000"/>
                </a:solidFill>
                <a:latin typeface="微软雅黑" pitchFamily="34" charset="-122"/>
                <a:ea typeface="微软雅黑" pitchFamily="34" charset="-122"/>
              </a:rPr>
              <a:t>论议</a:t>
            </a:r>
            <a:r>
              <a:rPr lang="zh-CN" altLang="en-US" sz="3200" dirty="0">
                <a:latin typeface="微软雅黑" pitchFamily="34" charset="-122"/>
                <a:ea typeface="微软雅黑" pitchFamily="34" charset="-122"/>
              </a:rPr>
              <a:t>虽偶与轼合，意亦亡他，</a:t>
            </a:r>
            <a:r>
              <a:rPr lang="zh-CN" altLang="en-US" sz="3200" dirty="0">
                <a:solidFill>
                  <a:srgbClr val="C00000"/>
                </a:solidFill>
                <a:latin typeface="微软雅黑" pitchFamily="34" charset="-122"/>
                <a:ea typeface="微软雅黑" pitchFamily="34" charset="-122"/>
              </a:rPr>
              <a:t>以职论事</a:t>
            </a:r>
            <a:r>
              <a:rPr lang="zh-CN" altLang="en-US" sz="3200" dirty="0">
                <a:latin typeface="微软雅黑" pitchFamily="34" charset="-122"/>
                <a:ea typeface="微软雅黑" pitchFamily="34" charset="-122"/>
              </a:rPr>
              <a:t>而责之</a:t>
            </a:r>
            <a:r>
              <a:rPr lang="zh-CN" altLang="en-US" sz="3200" dirty="0">
                <a:solidFill>
                  <a:srgbClr val="C00000"/>
                </a:solidFill>
                <a:latin typeface="微软雅黑" pitchFamily="34" charset="-122"/>
                <a:ea typeface="微软雅黑" pitchFamily="34" charset="-122"/>
              </a:rPr>
              <a:t>过</a:t>
            </a:r>
            <a:r>
              <a:rPr lang="zh-CN" altLang="en-US" sz="3200" dirty="0">
                <a:latin typeface="微软雅黑" pitchFamily="34" charset="-122"/>
                <a:ea typeface="微软雅黑" pitchFamily="34" charset="-122"/>
              </a:rPr>
              <a:t>矣，翰亦</a:t>
            </a:r>
            <a:r>
              <a:rPr lang="zh-CN" altLang="en-US" sz="3200" dirty="0">
                <a:solidFill>
                  <a:srgbClr val="C00000"/>
                </a:solidFill>
                <a:latin typeface="微软雅黑" pitchFamily="34" charset="-122"/>
                <a:ea typeface="微软雅黑" pitchFamily="34" charset="-122"/>
              </a:rPr>
              <a:t>罢</a:t>
            </a:r>
            <a:r>
              <a:rPr lang="zh-CN" altLang="en-US" sz="3200" dirty="0">
                <a:latin typeface="微软雅黑" pitchFamily="34" charset="-122"/>
                <a:ea typeface="微软雅黑" pitchFamily="34" charset="-122"/>
              </a:rPr>
              <a:t>去。</a:t>
            </a:r>
          </a:p>
        </p:txBody>
      </p:sp>
      <p:sp>
        <p:nvSpPr>
          <p:cNvPr id="5" name="标题 1"/>
          <p:cNvSpPr>
            <a:spLocks noGrp="1"/>
          </p:cNvSpPr>
          <p:nvPr>
            <p:ph type="title"/>
          </p:nvPr>
        </p:nvSpPr>
        <p:spPr>
          <a:xfrm>
            <a:off x="323528" y="116632"/>
            <a:ext cx="8229600" cy="864096"/>
          </a:xfrm>
        </p:spPr>
        <p:txBody>
          <a:bodyPr>
            <a:normAutofit/>
          </a:bodyPr>
          <a:lstStyle/>
          <a:p>
            <a:pPr algn="l"/>
            <a:r>
              <a:rPr lang="en-US" altLang="zh-CN" sz="4000" dirty="0" smtClean="0">
                <a:latin typeface="微软雅黑" pitchFamily="34" charset="-122"/>
                <a:ea typeface="微软雅黑" pitchFamily="34" charset="-122"/>
              </a:rPr>
              <a:t>《</a:t>
            </a:r>
            <a:r>
              <a:rPr lang="zh-CN" altLang="en-US" sz="4000" dirty="0">
                <a:latin typeface="微软雅黑" pitchFamily="34" charset="-122"/>
                <a:ea typeface="微软雅黑" pitchFamily="34" charset="-122"/>
              </a:rPr>
              <a:t>孙傅</a:t>
            </a:r>
            <a:r>
              <a:rPr lang="zh-CN" altLang="en-US" sz="4000" dirty="0" smtClean="0">
                <a:latin typeface="微软雅黑" pitchFamily="34" charset="-122"/>
                <a:ea typeface="微软雅黑" pitchFamily="34" charset="-122"/>
              </a:rPr>
              <a:t>传</a:t>
            </a:r>
            <a:r>
              <a:rPr lang="en-US" altLang="zh-CN"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val="83137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8" y="260650"/>
            <a:ext cx="8352928" cy="5734903"/>
          </a:xfrm>
          <a:prstGeom prst="rect">
            <a:avLst/>
          </a:prstGeom>
        </p:spPr>
        <p:txBody>
          <a:bodyPr wrap="square">
            <a:spAutoFit/>
          </a:bodyPr>
          <a:lstStyle/>
          <a:p>
            <a:pPr>
              <a:lnSpc>
                <a:spcPts val="5500"/>
              </a:lnSpc>
            </a:pPr>
            <a:r>
              <a:rPr lang="zh-CN" altLang="en-US" sz="3600" dirty="0" smtClean="0">
                <a:latin typeface="微软雅黑" pitchFamily="34" charset="-122"/>
                <a:ea typeface="微软雅黑" pitchFamily="34" charset="-122"/>
              </a:rPr>
              <a:t>       </a:t>
            </a:r>
            <a:r>
              <a:rPr lang="zh-CN" altLang="en-US" sz="3200" dirty="0" smtClean="0">
                <a:latin typeface="微软雅黑" pitchFamily="34" charset="-122"/>
                <a:ea typeface="微软雅黑" pitchFamily="34" charset="-122"/>
              </a:rPr>
              <a:t>靖</a:t>
            </a:r>
            <a:r>
              <a:rPr lang="zh-CN" altLang="en-US" sz="3200" dirty="0">
                <a:latin typeface="微软雅黑" pitchFamily="34" charset="-122"/>
                <a:ea typeface="微软雅黑" pitchFamily="34" charset="-122"/>
              </a:rPr>
              <a:t>康元年，</a:t>
            </a:r>
            <a:r>
              <a:rPr lang="zh-CN" altLang="en-US" sz="3200" dirty="0">
                <a:solidFill>
                  <a:srgbClr val="C00000"/>
                </a:solidFill>
                <a:latin typeface="微软雅黑" pitchFamily="34" charset="-122"/>
                <a:ea typeface="微软雅黑" pitchFamily="34" charset="-122"/>
              </a:rPr>
              <a:t>召为</a:t>
            </a:r>
            <a:r>
              <a:rPr lang="zh-CN" altLang="en-US" sz="3200" dirty="0">
                <a:latin typeface="微软雅黑" pitchFamily="34" charset="-122"/>
                <a:ea typeface="微软雅黑" pitchFamily="34" charset="-122"/>
              </a:rPr>
              <a:t>给事中，</a:t>
            </a:r>
            <a:r>
              <a:rPr lang="zh-CN" altLang="en-US" sz="3200" dirty="0">
                <a:solidFill>
                  <a:srgbClr val="C00000"/>
                </a:solidFill>
                <a:latin typeface="微软雅黑" pitchFamily="34" charset="-122"/>
                <a:ea typeface="微软雅黑" pitchFamily="34" charset="-122"/>
              </a:rPr>
              <a:t>进</a:t>
            </a:r>
            <a:r>
              <a:rPr lang="zh-CN" altLang="en-US" sz="3200" dirty="0">
                <a:latin typeface="微软雅黑" pitchFamily="34" charset="-122"/>
                <a:ea typeface="微软雅黑" pitchFamily="34" charset="-122"/>
              </a:rPr>
              <a:t>兵部尚书。</a:t>
            </a:r>
            <a:r>
              <a:rPr lang="zh-CN" altLang="en-US" sz="3200" dirty="0">
                <a:solidFill>
                  <a:srgbClr val="C00000"/>
                </a:solidFill>
                <a:latin typeface="微软雅黑" pitchFamily="34" charset="-122"/>
                <a:ea typeface="微软雅黑" pitchFamily="34" charset="-122"/>
              </a:rPr>
              <a:t>上章</a:t>
            </a:r>
            <a:r>
              <a:rPr lang="zh-CN" altLang="en-US" sz="3200" dirty="0">
                <a:latin typeface="微软雅黑" pitchFamily="34" charset="-122"/>
                <a:ea typeface="微软雅黑" pitchFamily="34" charset="-122"/>
              </a:rPr>
              <a:t>乞复祖宗</a:t>
            </a:r>
            <a:r>
              <a:rPr lang="zh-CN" altLang="en-US" sz="3200" dirty="0">
                <a:solidFill>
                  <a:srgbClr val="C00000"/>
                </a:solidFill>
                <a:latin typeface="微软雅黑" pitchFamily="34" charset="-122"/>
                <a:ea typeface="微软雅黑" pitchFamily="34" charset="-122"/>
              </a:rPr>
              <a:t>法度</a:t>
            </a:r>
            <a:r>
              <a:rPr lang="zh-CN" altLang="en-US" sz="3200" dirty="0">
                <a:latin typeface="微软雅黑" pitchFamily="34" charset="-122"/>
                <a:ea typeface="微软雅黑" pitchFamily="34" charset="-122"/>
              </a:rPr>
              <a:t>，钦宗问之，傅曰：“祖宗法</a:t>
            </a:r>
            <a:r>
              <a:rPr lang="zh-CN" altLang="en-US" sz="3200" dirty="0">
                <a:solidFill>
                  <a:srgbClr val="C00000"/>
                </a:solidFill>
                <a:latin typeface="微软雅黑" pitchFamily="34" charset="-122"/>
                <a:ea typeface="微软雅黑" pitchFamily="34" charset="-122"/>
              </a:rPr>
              <a:t>惠</a:t>
            </a:r>
            <a:r>
              <a:rPr lang="zh-CN" altLang="en-US" sz="3200" dirty="0">
                <a:latin typeface="微软雅黑" pitchFamily="34" charset="-122"/>
                <a:ea typeface="微软雅黑" pitchFamily="34" charset="-122"/>
              </a:rPr>
              <a:t>民，熙、丰法</a:t>
            </a:r>
            <a:r>
              <a:rPr lang="zh-CN" altLang="en-US" sz="3200" dirty="0">
                <a:solidFill>
                  <a:srgbClr val="C00000"/>
                </a:solidFill>
                <a:latin typeface="微软雅黑" pitchFamily="34" charset="-122"/>
                <a:ea typeface="微软雅黑" pitchFamily="34" charset="-122"/>
              </a:rPr>
              <a:t>惠</a:t>
            </a:r>
            <a:r>
              <a:rPr lang="zh-CN" altLang="en-US" sz="3200" dirty="0">
                <a:latin typeface="微软雅黑" pitchFamily="34" charset="-122"/>
                <a:ea typeface="微软雅黑" pitchFamily="34" charset="-122"/>
              </a:rPr>
              <a:t>国，崇、观法</a:t>
            </a:r>
            <a:r>
              <a:rPr lang="zh-CN" altLang="en-US" sz="3200" dirty="0">
                <a:solidFill>
                  <a:srgbClr val="C00000"/>
                </a:solidFill>
                <a:latin typeface="微软雅黑" pitchFamily="34" charset="-122"/>
                <a:ea typeface="微软雅黑" pitchFamily="34" charset="-122"/>
              </a:rPr>
              <a:t>惠</a:t>
            </a:r>
            <a:r>
              <a:rPr lang="zh-CN" altLang="en-US" sz="3200" dirty="0">
                <a:latin typeface="微软雅黑" pitchFamily="34" charset="-122"/>
                <a:ea typeface="微软雅黑" pitchFamily="34" charset="-122"/>
              </a:rPr>
              <a:t>奸。”时</a:t>
            </a:r>
            <a:r>
              <a:rPr lang="zh-CN" altLang="en-US" sz="3200" dirty="0">
                <a:solidFill>
                  <a:srgbClr val="C00000"/>
                </a:solidFill>
                <a:latin typeface="微软雅黑" pitchFamily="34" charset="-122"/>
                <a:ea typeface="微软雅黑" pitchFamily="34" charset="-122"/>
              </a:rPr>
              <a:t>谓</a:t>
            </a:r>
            <a:r>
              <a:rPr lang="zh-CN" altLang="en-US" sz="3200" dirty="0">
                <a:latin typeface="微软雅黑" pitchFamily="34" charset="-122"/>
                <a:ea typeface="微软雅黑" pitchFamily="34" charset="-122"/>
              </a:rPr>
              <a:t>名言。十一月，拜尚书右丞，</a:t>
            </a:r>
            <a:r>
              <a:rPr lang="zh-CN" altLang="en-US" sz="3200" dirty="0">
                <a:solidFill>
                  <a:srgbClr val="C00000"/>
                </a:solidFill>
                <a:latin typeface="微软雅黑" pitchFamily="34" charset="-122"/>
                <a:ea typeface="微软雅黑" pitchFamily="34" charset="-122"/>
              </a:rPr>
              <a:t>俄改</a:t>
            </a:r>
            <a:r>
              <a:rPr lang="zh-CN" altLang="en-US" sz="3200" dirty="0">
                <a:latin typeface="微软雅黑" pitchFamily="34" charset="-122"/>
                <a:ea typeface="微软雅黑" pitchFamily="34" charset="-122"/>
              </a:rPr>
              <a:t>同知枢密院。金人困都城，傅日夜亲</a:t>
            </a:r>
            <a:r>
              <a:rPr lang="zh-CN" altLang="en-US" sz="3200" dirty="0">
                <a:solidFill>
                  <a:srgbClr val="C00000"/>
                </a:solidFill>
                <a:latin typeface="微软雅黑" pitchFamily="34" charset="-122"/>
                <a:ea typeface="微软雅黑" pitchFamily="34" charset="-122"/>
              </a:rPr>
              <a:t>当</a:t>
            </a:r>
            <a:r>
              <a:rPr lang="zh-CN" altLang="en-US" sz="3200" dirty="0">
                <a:latin typeface="微软雅黑" pitchFamily="34" charset="-122"/>
                <a:ea typeface="微软雅黑" pitchFamily="34" charset="-122"/>
              </a:rPr>
              <a:t>矢石，金兵分四翼</a:t>
            </a:r>
            <a:r>
              <a:rPr lang="zh-CN" altLang="en-US" sz="3200" dirty="0">
                <a:solidFill>
                  <a:srgbClr val="C00000"/>
                </a:solidFill>
                <a:latin typeface="微软雅黑" pitchFamily="34" charset="-122"/>
                <a:ea typeface="微软雅黑" pitchFamily="34" charset="-122"/>
              </a:rPr>
              <a:t>噪</a:t>
            </a:r>
            <a:r>
              <a:rPr lang="zh-CN" altLang="en-US" sz="3200" dirty="0">
                <a:latin typeface="微软雅黑" pitchFamily="34" charset="-122"/>
                <a:ea typeface="微软雅黑" pitchFamily="34" charset="-122"/>
              </a:rPr>
              <a:t>而前，兵败退，坠于护龙河，填尸皆满，城门急闭。是日，金人遂登城。二年正月，钦宗</a:t>
            </a:r>
            <a:r>
              <a:rPr lang="zh-CN" altLang="en-US" sz="3200" dirty="0">
                <a:solidFill>
                  <a:srgbClr val="C00000"/>
                </a:solidFill>
                <a:latin typeface="微软雅黑" pitchFamily="34" charset="-122"/>
                <a:ea typeface="微软雅黑" pitchFamily="34" charset="-122"/>
              </a:rPr>
              <a:t>诣</a:t>
            </a:r>
            <a:r>
              <a:rPr lang="zh-CN" altLang="en-US" sz="3200" dirty="0">
                <a:latin typeface="微软雅黑" pitchFamily="34" charset="-122"/>
                <a:ea typeface="微软雅黑" pitchFamily="34" charset="-122"/>
              </a:rPr>
              <a:t>金帅营，</a:t>
            </a:r>
            <a:r>
              <a:rPr lang="zh-CN" altLang="en-US" sz="3200" dirty="0">
                <a:solidFill>
                  <a:srgbClr val="C00000"/>
                </a:solidFill>
                <a:latin typeface="微软雅黑" pitchFamily="34" charset="-122"/>
                <a:ea typeface="微软雅黑" pitchFamily="34" charset="-122"/>
              </a:rPr>
              <a:t>以</a:t>
            </a:r>
            <a:r>
              <a:rPr lang="zh-CN" altLang="en-US" sz="3200" dirty="0">
                <a:latin typeface="微软雅黑" pitchFamily="34" charset="-122"/>
                <a:ea typeface="微软雅黑" pitchFamily="34" charset="-122"/>
              </a:rPr>
              <a:t>傅辅太子留守，仍兼少傅。</a:t>
            </a:r>
          </a:p>
        </p:txBody>
      </p:sp>
    </p:spTree>
    <p:extLst>
      <p:ext uri="{BB962C8B-B14F-4D97-AF65-F5344CB8AC3E}">
        <p14:creationId xmlns:p14="http://schemas.microsoft.com/office/powerpoint/2010/main" val="384127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8" y="332657"/>
            <a:ext cx="8352928" cy="5221942"/>
          </a:xfrm>
          <a:prstGeom prst="rect">
            <a:avLst/>
          </a:prstGeom>
        </p:spPr>
        <p:txBody>
          <a:bodyPr wrap="square">
            <a:spAutoFit/>
          </a:bodyPr>
          <a:lstStyle/>
          <a:p>
            <a:pPr>
              <a:lnSpc>
                <a:spcPts val="5000"/>
              </a:lnSpc>
            </a:pPr>
            <a:r>
              <a:rPr lang="zh-CN" altLang="en-US" sz="3600" dirty="0" smtClean="0">
                <a:latin typeface="微软雅黑" pitchFamily="34" charset="-122"/>
                <a:ea typeface="微软雅黑" pitchFamily="34" charset="-122"/>
              </a:rPr>
              <a:t>       </a:t>
            </a:r>
            <a:r>
              <a:rPr lang="zh-CN" altLang="en-US" sz="3200" dirty="0" smtClean="0">
                <a:latin typeface="微软雅黑" pitchFamily="34" charset="-122"/>
                <a:ea typeface="微软雅黑" pitchFamily="34" charset="-122"/>
              </a:rPr>
              <a:t>帝</a:t>
            </a:r>
            <a:r>
              <a:rPr lang="zh-CN" altLang="en-US" sz="3200" dirty="0">
                <a:solidFill>
                  <a:srgbClr val="C00000"/>
                </a:solidFill>
                <a:latin typeface="微软雅黑" pitchFamily="34" charset="-122"/>
                <a:ea typeface="微软雅黑" pitchFamily="34" charset="-122"/>
              </a:rPr>
              <a:t>兼旬</a:t>
            </a:r>
            <a:r>
              <a:rPr lang="zh-CN" altLang="en-US" sz="3200" dirty="0">
                <a:latin typeface="微软雅黑" pitchFamily="34" charset="-122"/>
                <a:ea typeface="微软雅黑" pitchFamily="34" charset="-122"/>
              </a:rPr>
              <a:t>不返，</a:t>
            </a:r>
            <a:r>
              <a:rPr lang="zh-CN" altLang="en-US" sz="3200" dirty="0" smtClean="0">
                <a:latin typeface="微软雅黑" pitchFamily="34" charset="-122"/>
                <a:ea typeface="微软雅黑" pitchFamily="34" charset="-122"/>
              </a:rPr>
              <a:t>傅屡</a:t>
            </a:r>
            <a:r>
              <a:rPr lang="zh-CN" altLang="en-US" sz="3200" dirty="0" smtClean="0">
                <a:solidFill>
                  <a:srgbClr val="C00000"/>
                </a:solidFill>
                <a:latin typeface="微软雅黑" pitchFamily="34" charset="-122"/>
                <a:ea typeface="微软雅黑" pitchFamily="34" charset="-122"/>
              </a:rPr>
              <a:t>贻</a:t>
            </a:r>
            <a:r>
              <a:rPr lang="zh-CN" altLang="en-US" sz="3200" dirty="0">
                <a:solidFill>
                  <a:srgbClr val="C00000"/>
                </a:solidFill>
                <a:latin typeface="微软雅黑" pitchFamily="34" charset="-122"/>
                <a:ea typeface="微软雅黑" pitchFamily="34" charset="-122"/>
              </a:rPr>
              <a:t>书</a:t>
            </a:r>
            <a:r>
              <a:rPr lang="zh-CN" altLang="en-US" sz="3200" dirty="0">
                <a:latin typeface="微软雅黑" pitchFamily="34" charset="-122"/>
                <a:ea typeface="微软雅黑" pitchFamily="34" charset="-122"/>
              </a:rPr>
              <a:t>请之。及废立</a:t>
            </a:r>
            <a:r>
              <a:rPr lang="zh-CN" altLang="en-US" sz="3200" dirty="0">
                <a:solidFill>
                  <a:srgbClr val="C00000"/>
                </a:solidFill>
                <a:latin typeface="微软雅黑" pitchFamily="34" charset="-122"/>
                <a:ea typeface="微软雅黑" pitchFamily="34" charset="-122"/>
              </a:rPr>
              <a:t>檄</a:t>
            </a:r>
            <a:r>
              <a:rPr lang="zh-CN" altLang="en-US" sz="3200" dirty="0">
                <a:latin typeface="微软雅黑" pitchFamily="34" charset="-122"/>
                <a:ea typeface="微软雅黑" pitchFamily="34" charset="-122"/>
              </a:rPr>
              <a:t>至，傅大</a:t>
            </a:r>
            <a:r>
              <a:rPr lang="zh-CN" altLang="en-US" sz="3200" dirty="0">
                <a:solidFill>
                  <a:srgbClr val="C00000"/>
                </a:solidFill>
                <a:latin typeface="微软雅黑" pitchFamily="34" charset="-122"/>
                <a:ea typeface="微软雅黑" pitchFamily="34" charset="-122"/>
              </a:rPr>
              <a:t>恸</a:t>
            </a:r>
            <a:r>
              <a:rPr lang="zh-CN" altLang="en-US" sz="3200" dirty="0">
                <a:latin typeface="微软雅黑" pitchFamily="34" charset="-122"/>
                <a:ea typeface="微软雅黑" pitchFamily="34" charset="-122"/>
              </a:rPr>
              <a:t>曰：“</a:t>
            </a:r>
            <a:r>
              <a:rPr lang="zh-CN" altLang="en-US" sz="3200" dirty="0">
                <a:solidFill>
                  <a:srgbClr val="C00000"/>
                </a:solidFill>
                <a:latin typeface="微软雅黑" pitchFamily="34" charset="-122"/>
                <a:ea typeface="微软雅黑" pitchFamily="34" charset="-122"/>
              </a:rPr>
              <a:t>吾唯知吾君可帝中国尔，苟立异姓，吾当死之。</a:t>
            </a:r>
            <a:r>
              <a:rPr lang="zh-CN" altLang="en-US" sz="3200" dirty="0">
                <a:latin typeface="微软雅黑" pitchFamily="34" charset="-122"/>
                <a:ea typeface="微软雅黑" pitchFamily="34" charset="-122"/>
              </a:rPr>
              <a:t>”金人来索太上，帝后、诸王、妃主，傅留太子不遣。密谋</a:t>
            </a:r>
            <a:r>
              <a:rPr lang="zh-CN" altLang="en-US" sz="3200" dirty="0">
                <a:solidFill>
                  <a:srgbClr val="C00000"/>
                </a:solidFill>
                <a:latin typeface="微软雅黑" pitchFamily="34" charset="-122"/>
                <a:ea typeface="微软雅黑" pitchFamily="34" charset="-122"/>
              </a:rPr>
              <a:t>匿之民间</a:t>
            </a:r>
            <a:r>
              <a:rPr lang="zh-CN" altLang="en-US" sz="3200" dirty="0">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别</a:t>
            </a:r>
            <a:r>
              <a:rPr lang="zh-CN" altLang="en-US" sz="3200" dirty="0">
                <a:latin typeface="微软雅黑" pitchFamily="34" charset="-122"/>
                <a:ea typeface="微软雅黑" pitchFamily="34" charset="-122"/>
              </a:rPr>
              <a:t>求状类宦者二人杀之，并斩十数死囚，持首送之，</a:t>
            </a:r>
            <a:r>
              <a:rPr lang="zh-CN" altLang="en-US" sz="3200" dirty="0">
                <a:solidFill>
                  <a:srgbClr val="C00000"/>
                </a:solidFill>
                <a:latin typeface="微软雅黑" pitchFamily="34" charset="-122"/>
                <a:ea typeface="微软雅黑" pitchFamily="34" charset="-122"/>
              </a:rPr>
              <a:t>紿</a:t>
            </a:r>
            <a:r>
              <a:rPr lang="zh-CN" altLang="en-US" sz="3200" dirty="0">
                <a:latin typeface="微软雅黑" pitchFamily="34" charset="-122"/>
                <a:ea typeface="微软雅黑" pitchFamily="34" charset="-122"/>
              </a:rPr>
              <a:t>金人曰：“宦者欲窃太子出，都人争斗杀之，误伤太子。因帅兵讨定，斩其为乱者以献。苟不已，则以死继之。”</a:t>
            </a:r>
          </a:p>
        </p:txBody>
      </p:sp>
    </p:spTree>
    <p:extLst>
      <p:ext uri="{BB962C8B-B14F-4D97-AF65-F5344CB8AC3E}">
        <p14:creationId xmlns:p14="http://schemas.microsoft.com/office/powerpoint/2010/main" val="135187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8" y="332658"/>
            <a:ext cx="8352928" cy="5324535"/>
          </a:xfrm>
          <a:prstGeom prst="rect">
            <a:avLst/>
          </a:prstGeom>
        </p:spPr>
        <p:txBody>
          <a:bodyPr wrap="square">
            <a:spAutoFit/>
          </a:bodyPr>
          <a:lstStyle/>
          <a:p>
            <a:pPr>
              <a:lnSpc>
                <a:spcPts val="5100"/>
              </a:lnSpc>
            </a:pPr>
            <a:r>
              <a:rPr lang="zh-CN" altLang="en-US" sz="3200" dirty="0" smtClean="0">
                <a:latin typeface="微软雅黑" pitchFamily="34" charset="-122"/>
                <a:ea typeface="微软雅黑" pitchFamily="34" charset="-122"/>
              </a:rPr>
              <a:t>       越</a:t>
            </a:r>
            <a:r>
              <a:rPr lang="zh-CN" altLang="en-US" sz="3200" dirty="0">
                <a:latin typeface="微软雅黑" pitchFamily="34" charset="-122"/>
                <a:ea typeface="微软雅黑" pitchFamily="34" charset="-122"/>
              </a:rPr>
              <a:t>五日，无肯承其事者。傅日：“吾为太子傅，当</a:t>
            </a:r>
            <a:r>
              <a:rPr lang="zh-CN" altLang="en-US" sz="3200" dirty="0">
                <a:solidFill>
                  <a:srgbClr val="C00000"/>
                </a:solidFill>
                <a:latin typeface="微软雅黑" pitchFamily="34" charset="-122"/>
                <a:ea typeface="微软雅黑" pitchFamily="34" charset="-122"/>
              </a:rPr>
              <a:t>同生死</a:t>
            </a:r>
            <a:r>
              <a:rPr lang="zh-CN" altLang="en-US" sz="3200" dirty="0">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金人虽不吾索，吾当与之俱行、求见二者面责之，庶或万一可济。</a:t>
            </a:r>
            <a:r>
              <a:rPr lang="zh-CN" altLang="en-US" sz="3200" dirty="0">
                <a:latin typeface="微软雅黑" pitchFamily="34" charset="-122"/>
                <a:ea typeface="微软雅黑" pitchFamily="34" charset="-122"/>
              </a:rPr>
              <a:t>”遂从太子出。金守门者曰：“所欲得太子，留守</a:t>
            </a:r>
            <a:r>
              <a:rPr lang="zh-CN" altLang="en-US" sz="3200" dirty="0">
                <a:solidFill>
                  <a:srgbClr val="C00000"/>
                </a:solidFill>
                <a:latin typeface="微软雅黑" pitchFamily="34" charset="-122"/>
                <a:ea typeface="微软雅黑" pitchFamily="34" charset="-122"/>
              </a:rPr>
              <a:t>何预</a:t>
            </a:r>
            <a:r>
              <a:rPr lang="zh-CN" altLang="en-US" sz="3200" dirty="0">
                <a:latin typeface="微软雅黑" pitchFamily="34" charset="-122"/>
                <a:ea typeface="微软雅黑" pitchFamily="34" charset="-122"/>
              </a:rPr>
              <a:t>？”傅曰：“我宋之大臣，且太子傅也，当死从。”是夕，宿门下；明日，金人召之去。明年二月，死于</a:t>
            </a:r>
            <a:r>
              <a:rPr lang="zh-CN" altLang="en-US" sz="3200" dirty="0">
                <a:solidFill>
                  <a:srgbClr val="C00000"/>
                </a:solidFill>
                <a:latin typeface="微软雅黑" pitchFamily="34" charset="-122"/>
                <a:ea typeface="微软雅黑" pitchFamily="34" charset="-122"/>
              </a:rPr>
              <a:t>朔廷</a:t>
            </a:r>
            <a:r>
              <a:rPr lang="zh-CN" altLang="en-US" sz="3200" dirty="0">
                <a:latin typeface="微软雅黑" pitchFamily="34" charset="-122"/>
                <a:ea typeface="微软雅黑" pitchFamily="34" charset="-122"/>
              </a:rPr>
              <a:t>。绍兴中，赠开府仪同三司，谥曰忠定</a:t>
            </a:r>
          </a:p>
        </p:txBody>
      </p:sp>
    </p:spTree>
    <p:extLst>
      <p:ext uri="{BB962C8B-B14F-4D97-AF65-F5344CB8AC3E}">
        <p14:creationId xmlns:p14="http://schemas.microsoft.com/office/powerpoint/2010/main" val="340038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8229600" cy="864096"/>
          </a:xfrm>
        </p:spPr>
        <p:txBody>
          <a:bodyPr>
            <a:normAutofit/>
          </a:bodyPr>
          <a:lstStyle/>
          <a:p>
            <a:pPr algn="l"/>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赵熹传</a:t>
            </a:r>
            <a:r>
              <a:rPr lang="en-US" altLang="zh-CN"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sp>
        <p:nvSpPr>
          <p:cNvPr id="5" name="矩形 4"/>
          <p:cNvSpPr/>
          <p:nvPr/>
        </p:nvSpPr>
        <p:spPr>
          <a:xfrm>
            <a:off x="251521" y="1052740"/>
            <a:ext cx="8712968" cy="5632311"/>
          </a:xfrm>
          <a:prstGeom prst="rect">
            <a:avLst/>
          </a:prstGeom>
        </p:spPr>
        <p:txBody>
          <a:bodyPr wrap="square">
            <a:spAutoFit/>
          </a:bodyPr>
          <a:lstStyle/>
          <a:p>
            <a:pPr>
              <a:lnSpc>
                <a:spcPts val="5400"/>
              </a:lnSpc>
            </a:pPr>
            <a:r>
              <a:rPr lang="zh-CN" altLang="en-US" sz="3200" dirty="0" smtClean="0">
                <a:latin typeface="微软雅黑" pitchFamily="34" charset="-122"/>
                <a:ea typeface="微软雅黑" pitchFamily="34" charset="-122"/>
              </a:rPr>
              <a:t>       赵</a:t>
            </a:r>
            <a:r>
              <a:rPr lang="zh-CN" altLang="en-US" sz="3200" dirty="0">
                <a:latin typeface="微软雅黑" pitchFamily="34" charset="-122"/>
                <a:ea typeface="微软雅黑" pitchFamily="34" charset="-122"/>
              </a:rPr>
              <a:t>憙字伯阳，南阳宛人也。少有</a:t>
            </a:r>
            <a:r>
              <a:rPr lang="zh-CN" altLang="en-US" sz="3200" dirty="0">
                <a:solidFill>
                  <a:srgbClr val="C00000"/>
                </a:solidFill>
                <a:latin typeface="微软雅黑" pitchFamily="34" charset="-122"/>
                <a:ea typeface="微软雅黑" pitchFamily="34" charset="-122"/>
              </a:rPr>
              <a:t>节操</a:t>
            </a:r>
            <a:r>
              <a:rPr lang="zh-CN" altLang="en-US" sz="3200" dirty="0">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从兄为人所杀</a:t>
            </a:r>
            <a:r>
              <a:rPr lang="zh-CN" altLang="en-US" sz="3200" dirty="0">
                <a:latin typeface="微软雅黑" pitchFamily="34" charset="-122"/>
                <a:ea typeface="微软雅黑" pitchFamily="34" charset="-122"/>
              </a:rPr>
              <a:t>，无子，憙年十五，常思</a:t>
            </a:r>
            <a:r>
              <a:rPr lang="zh-CN" altLang="en-US" sz="3200" dirty="0">
                <a:solidFill>
                  <a:srgbClr val="C00000"/>
                </a:solidFill>
                <a:latin typeface="微软雅黑" pitchFamily="34" charset="-122"/>
                <a:ea typeface="微软雅黑" pitchFamily="34" charset="-122"/>
              </a:rPr>
              <a:t>报</a:t>
            </a:r>
            <a:r>
              <a:rPr lang="zh-CN" altLang="en-US" sz="3200" dirty="0">
                <a:latin typeface="微软雅黑" pitchFamily="34" charset="-122"/>
                <a:ea typeface="微软雅黑" pitchFamily="34" charset="-122"/>
              </a:rPr>
              <a:t>之。乃挟兵结客，后遂往复仇。而仇家皆</a:t>
            </a:r>
            <a:r>
              <a:rPr lang="zh-CN" altLang="en-US" sz="3200" dirty="0">
                <a:solidFill>
                  <a:srgbClr val="C00000"/>
                </a:solidFill>
                <a:latin typeface="微软雅黑" pitchFamily="34" charset="-122"/>
                <a:ea typeface="微软雅黑" pitchFamily="34" charset="-122"/>
              </a:rPr>
              <a:t>疾病</a:t>
            </a:r>
            <a:r>
              <a:rPr lang="zh-CN" altLang="en-US" sz="3200" dirty="0">
                <a:latin typeface="微软雅黑" pitchFamily="34" charset="-122"/>
                <a:ea typeface="微软雅黑" pitchFamily="34" charset="-122"/>
              </a:rPr>
              <a:t>，无</a:t>
            </a:r>
            <a:r>
              <a:rPr lang="zh-CN" altLang="en-US" sz="3200" dirty="0">
                <a:solidFill>
                  <a:srgbClr val="C00000"/>
                </a:solidFill>
                <a:latin typeface="微软雅黑" pitchFamily="34" charset="-122"/>
                <a:ea typeface="微软雅黑" pitchFamily="34" charset="-122"/>
              </a:rPr>
              <a:t>相距</a:t>
            </a:r>
            <a:r>
              <a:rPr lang="zh-CN" altLang="en-US" sz="3200" dirty="0">
                <a:latin typeface="微软雅黑" pitchFamily="34" charset="-122"/>
                <a:ea typeface="微软雅黑" pitchFamily="34" charset="-122"/>
              </a:rPr>
              <a:t>者。憙以因疾报杀，非仁者心，且</a:t>
            </a:r>
            <a:r>
              <a:rPr lang="zh-CN" altLang="en-US" sz="3200" dirty="0">
                <a:solidFill>
                  <a:srgbClr val="C00000"/>
                </a:solidFill>
                <a:latin typeface="微软雅黑" pitchFamily="34" charset="-122"/>
                <a:ea typeface="微软雅黑" pitchFamily="34" charset="-122"/>
              </a:rPr>
              <a:t>释之</a:t>
            </a:r>
            <a:r>
              <a:rPr lang="zh-CN" altLang="en-US" sz="3200" dirty="0">
                <a:latin typeface="微软雅黑" pitchFamily="34" charset="-122"/>
                <a:ea typeface="微软雅黑" pitchFamily="34" charset="-122"/>
              </a:rPr>
              <a:t>而去。</a:t>
            </a:r>
            <a:r>
              <a:rPr lang="zh-CN" altLang="en-US" sz="3200" dirty="0">
                <a:solidFill>
                  <a:srgbClr val="C00000"/>
                </a:solidFill>
                <a:latin typeface="微软雅黑" pitchFamily="34" charset="-122"/>
                <a:ea typeface="微软雅黑" pitchFamily="34" charset="-122"/>
              </a:rPr>
              <a:t>顾</a:t>
            </a:r>
            <a:r>
              <a:rPr lang="zh-CN" altLang="en-US" sz="3200" dirty="0">
                <a:latin typeface="微软雅黑" pitchFamily="34" charset="-122"/>
                <a:ea typeface="微软雅黑" pitchFamily="34" charset="-122"/>
              </a:rPr>
              <a:t>谓仇曰：“</a:t>
            </a:r>
            <a:r>
              <a:rPr lang="zh-CN" altLang="en-US" sz="3200" dirty="0">
                <a:solidFill>
                  <a:srgbClr val="C00000"/>
                </a:solidFill>
                <a:latin typeface="微软雅黑" pitchFamily="34" charset="-122"/>
                <a:ea typeface="微软雅黑" pitchFamily="34" charset="-122"/>
              </a:rPr>
              <a:t>尔曹若健，远相避</a:t>
            </a:r>
            <a:r>
              <a:rPr lang="zh-CN" altLang="en-US" sz="3200" dirty="0">
                <a:latin typeface="微软雅黑" pitchFamily="34" charset="-122"/>
                <a:ea typeface="微软雅黑" pitchFamily="34" charset="-122"/>
              </a:rPr>
              <a:t>也。” 更始即</a:t>
            </a:r>
            <a:r>
              <a:rPr lang="zh-CN" altLang="en-US" sz="3200" dirty="0" smtClean="0">
                <a:latin typeface="微软雅黑" pitchFamily="34" charset="-122"/>
                <a:ea typeface="微软雅黑" pitchFamily="34" charset="-122"/>
              </a:rPr>
              <a:t>位，舞</a:t>
            </a:r>
            <a:r>
              <a:rPr lang="zh-CN" altLang="en-US" sz="3200" dirty="0">
                <a:latin typeface="微软雅黑" pitchFamily="34" charset="-122"/>
                <a:ea typeface="微软雅黑" pitchFamily="34" charset="-122"/>
              </a:rPr>
              <a:t>阴大姓李氏拥城不</a:t>
            </a:r>
            <a:r>
              <a:rPr lang="zh-CN" altLang="en-US" sz="3200" dirty="0" smtClean="0">
                <a:latin typeface="微软雅黑" pitchFamily="34" charset="-122"/>
                <a:ea typeface="微软雅黑" pitchFamily="34" charset="-122"/>
              </a:rPr>
              <a:t>下，更</a:t>
            </a:r>
            <a:r>
              <a:rPr lang="zh-CN" altLang="en-US" sz="3200" dirty="0">
                <a:latin typeface="微软雅黑" pitchFamily="34" charset="-122"/>
                <a:ea typeface="微软雅黑" pitchFamily="34" charset="-122"/>
              </a:rPr>
              <a:t>始遣柱天将军李宝</a:t>
            </a:r>
            <a:r>
              <a:rPr lang="zh-CN" altLang="en-US" sz="3200" dirty="0">
                <a:solidFill>
                  <a:srgbClr val="C00000"/>
                </a:solidFill>
                <a:latin typeface="微软雅黑" pitchFamily="34" charset="-122"/>
                <a:ea typeface="微软雅黑" pitchFamily="34" charset="-122"/>
              </a:rPr>
              <a:t>降</a:t>
            </a:r>
            <a:r>
              <a:rPr lang="zh-CN" altLang="en-US" sz="3200" dirty="0" smtClean="0">
                <a:latin typeface="微软雅黑" pitchFamily="34" charset="-122"/>
                <a:ea typeface="微软雅黑" pitchFamily="34" charset="-122"/>
              </a:rPr>
              <a:t>之，不肯，云：“闻</a:t>
            </a:r>
            <a:r>
              <a:rPr lang="zh-CN" altLang="en-US" sz="3200" dirty="0">
                <a:latin typeface="微软雅黑" pitchFamily="34" charset="-122"/>
                <a:ea typeface="微软雅黑" pitchFamily="34" charset="-122"/>
              </a:rPr>
              <a:t>宛之赵氏有孤孙</a:t>
            </a:r>
            <a:r>
              <a:rPr lang="zh-CN" altLang="en-US" sz="3200" dirty="0" smtClean="0">
                <a:latin typeface="微软雅黑" pitchFamily="34" charset="-122"/>
                <a:ea typeface="微软雅黑" pitchFamily="34" charset="-122"/>
              </a:rPr>
              <a:t>憙，信</a:t>
            </a:r>
            <a:r>
              <a:rPr lang="zh-CN" altLang="en-US" sz="3200" dirty="0">
                <a:latin typeface="微软雅黑" pitchFamily="34" charset="-122"/>
                <a:ea typeface="微软雅黑" pitchFamily="34" charset="-122"/>
              </a:rPr>
              <a:t>义著</a:t>
            </a:r>
            <a:r>
              <a:rPr lang="zh-CN" altLang="en-US" sz="3200" dirty="0" smtClean="0">
                <a:latin typeface="微软雅黑" pitchFamily="34" charset="-122"/>
                <a:ea typeface="微软雅黑" pitchFamily="34" charset="-122"/>
              </a:rPr>
              <a:t>名，</a:t>
            </a:r>
            <a:r>
              <a:rPr lang="zh-CN" altLang="en-US" sz="3200" dirty="0" smtClean="0">
                <a:solidFill>
                  <a:srgbClr val="C00000"/>
                </a:solidFill>
                <a:latin typeface="微软雅黑" pitchFamily="34" charset="-122"/>
                <a:ea typeface="微软雅黑" pitchFamily="34" charset="-122"/>
              </a:rPr>
              <a:t>愿</a:t>
            </a:r>
            <a:r>
              <a:rPr lang="zh-CN" altLang="en-US" sz="3200" dirty="0">
                <a:latin typeface="微软雅黑" pitchFamily="34" charset="-122"/>
                <a:ea typeface="微软雅黑" pitchFamily="34" charset="-122"/>
              </a:rPr>
              <a:t>得降之</a:t>
            </a:r>
            <a:r>
              <a:rPr lang="zh-CN" altLang="en-US" sz="3200" dirty="0" smtClean="0">
                <a:latin typeface="微软雅黑" pitchFamily="34" charset="-122"/>
                <a:ea typeface="微软雅黑" pitchFamily="34" charset="-122"/>
              </a:rPr>
              <a:t>。</a:t>
            </a:r>
            <a:r>
              <a:rPr lang="zh-CN" altLang="en-US" sz="3200" dirty="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更</a:t>
            </a:r>
            <a:r>
              <a:rPr lang="zh-CN" altLang="en-US" sz="3200" dirty="0">
                <a:latin typeface="微软雅黑" pitchFamily="34" charset="-122"/>
                <a:ea typeface="微软雅黑" pitchFamily="34" charset="-122"/>
              </a:rPr>
              <a:t>始乃</a:t>
            </a:r>
            <a:r>
              <a:rPr lang="zh-CN" altLang="en-US" sz="3200" dirty="0">
                <a:solidFill>
                  <a:srgbClr val="C00000"/>
                </a:solidFill>
                <a:latin typeface="微软雅黑" pitchFamily="34" charset="-122"/>
                <a:ea typeface="微软雅黑" pitchFamily="34" charset="-122"/>
              </a:rPr>
              <a:t>征</a:t>
            </a:r>
            <a:r>
              <a:rPr lang="zh-CN" altLang="en-US" sz="3200" dirty="0">
                <a:latin typeface="微软雅黑" pitchFamily="34" charset="-122"/>
                <a:ea typeface="微软雅黑" pitchFamily="34" charset="-122"/>
              </a:rPr>
              <a:t>憙。</a:t>
            </a:r>
          </a:p>
        </p:txBody>
      </p:sp>
    </p:spTree>
    <p:extLst>
      <p:ext uri="{BB962C8B-B14F-4D97-AF65-F5344CB8AC3E}">
        <p14:creationId xmlns:p14="http://schemas.microsoft.com/office/powerpoint/2010/main" val="113575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30" y="332660"/>
            <a:ext cx="8496944" cy="5734903"/>
          </a:xfrm>
          <a:prstGeom prst="rect">
            <a:avLst/>
          </a:prstGeom>
        </p:spPr>
        <p:txBody>
          <a:bodyPr wrap="square">
            <a:spAutoFit/>
          </a:bodyPr>
          <a:lstStyle/>
          <a:p>
            <a:pPr>
              <a:lnSpc>
                <a:spcPts val="5500"/>
              </a:lnSpc>
            </a:pPr>
            <a:r>
              <a:rPr lang="zh-CN" altLang="en-US" sz="3200" dirty="0">
                <a:latin typeface="微软雅黑" pitchFamily="34" charset="-122"/>
                <a:ea typeface="微软雅黑" pitchFamily="34" charset="-122"/>
              </a:rPr>
              <a:t>憙年未二十，既</a:t>
            </a:r>
            <a:r>
              <a:rPr lang="zh-CN" altLang="en-US" sz="3200" dirty="0">
                <a:solidFill>
                  <a:srgbClr val="C00000"/>
                </a:solidFill>
                <a:latin typeface="微软雅黑" pitchFamily="34" charset="-122"/>
                <a:ea typeface="微软雅黑" pitchFamily="34" charset="-122"/>
              </a:rPr>
              <a:t>引见</a:t>
            </a:r>
            <a:r>
              <a:rPr lang="zh-CN" altLang="en-US" sz="3200" dirty="0">
                <a:latin typeface="微软雅黑" pitchFamily="34" charset="-122"/>
                <a:ea typeface="微软雅黑" pitchFamily="34" charset="-122"/>
              </a:rPr>
              <a:t>，即除为郎中，</a:t>
            </a:r>
            <a:r>
              <a:rPr lang="zh-CN" altLang="en-US" sz="3200" dirty="0">
                <a:solidFill>
                  <a:srgbClr val="C00000"/>
                </a:solidFill>
                <a:latin typeface="微软雅黑" pitchFamily="34" charset="-122"/>
                <a:ea typeface="微软雅黑" pitchFamily="34" charset="-122"/>
              </a:rPr>
              <a:t>行</a:t>
            </a:r>
            <a:r>
              <a:rPr lang="zh-CN" altLang="en-US" sz="3200" dirty="0">
                <a:latin typeface="微软雅黑" pitchFamily="34" charset="-122"/>
                <a:ea typeface="微软雅黑" pitchFamily="34" charset="-122"/>
              </a:rPr>
              <a:t>偏将军事，使</a:t>
            </a:r>
            <a:r>
              <a:rPr lang="zh-CN" altLang="en-US" sz="3200" dirty="0">
                <a:solidFill>
                  <a:srgbClr val="C00000"/>
                </a:solidFill>
                <a:latin typeface="微软雅黑" pitchFamily="34" charset="-122"/>
                <a:ea typeface="微软雅黑" pitchFamily="34" charset="-122"/>
              </a:rPr>
              <a:t>诣</a:t>
            </a:r>
            <a:r>
              <a:rPr lang="zh-CN" altLang="en-US" sz="3200" dirty="0">
                <a:latin typeface="微软雅黑" pitchFamily="34" charset="-122"/>
                <a:ea typeface="微软雅黑" pitchFamily="34" charset="-122"/>
              </a:rPr>
              <a:t>舞阴，而李氏遂降。光武破寻、邑，憙被创，有战劳，还拜中郎将，封勇功侯。</a:t>
            </a:r>
            <a:r>
              <a:rPr lang="zh-CN" altLang="en-US" sz="3200" dirty="0">
                <a:solidFill>
                  <a:srgbClr val="C00000"/>
                </a:solidFill>
                <a:latin typeface="微软雅黑" pitchFamily="34" charset="-122"/>
                <a:ea typeface="微软雅黑" pitchFamily="34" charset="-122"/>
              </a:rPr>
              <a:t>邓奉反于南阳，憙素与奉善，数遗书切责之，而谗者</a:t>
            </a:r>
            <a:r>
              <a:rPr lang="zh-CN" altLang="en-US" sz="3200" dirty="0" smtClean="0">
                <a:solidFill>
                  <a:srgbClr val="C00000"/>
                </a:solidFill>
                <a:latin typeface="微软雅黑" pitchFamily="34" charset="-122"/>
                <a:ea typeface="微软雅黑" pitchFamily="34" charset="-122"/>
              </a:rPr>
              <a:t>因言憙</a:t>
            </a:r>
            <a:r>
              <a:rPr lang="zh-CN" altLang="en-US" sz="3200" dirty="0">
                <a:solidFill>
                  <a:srgbClr val="C00000"/>
                </a:solidFill>
                <a:latin typeface="微软雅黑" pitchFamily="34" charset="-122"/>
                <a:ea typeface="微软雅黑" pitchFamily="34" charset="-122"/>
              </a:rPr>
              <a:t>与奉合谋，帝以为疑。</a:t>
            </a:r>
            <a:r>
              <a:rPr lang="zh-CN" altLang="en-US" sz="3200" dirty="0">
                <a:latin typeface="微软雅黑" pitchFamily="34" charset="-122"/>
                <a:ea typeface="微软雅黑" pitchFamily="34" charset="-122"/>
              </a:rPr>
              <a:t>及奉败，帝得憙书，乃惊曰：“赵憙真长者也。”后拜怀令。大姓李子春先为琅邪相，</a:t>
            </a:r>
            <a:r>
              <a:rPr lang="zh-CN" altLang="en-US" sz="3200" dirty="0">
                <a:solidFill>
                  <a:srgbClr val="C00000"/>
                </a:solidFill>
                <a:latin typeface="微软雅黑" pitchFamily="34" charset="-122"/>
                <a:ea typeface="微软雅黑" pitchFamily="34" charset="-122"/>
              </a:rPr>
              <a:t>豪猾并兼</a:t>
            </a:r>
            <a:r>
              <a:rPr lang="zh-CN" altLang="en-US" sz="3200" dirty="0">
                <a:latin typeface="微软雅黑" pitchFamily="34" charset="-122"/>
                <a:ea typeface="微软雅黑" pitchFamily="34" charset="-122"/>
              </a:rPr>
              <a:t>，</a:t>
            </a:r>
            <a:r>
              <a:rPr lang="zh-CN" altLang="en-US" sz="3200" dirty="0">
                <a:solidFill>
                  <a:srgbClr val="C00000"/>
                </a:solidFill>
                <a:latin typeface="微软雅黑" pitchFamily="34" charset="-122"/>
                <a:ea typeface="微软雅黑" pitchFamily="34" charset="-122"/>
              </a:rPr>
              <a:t>为人所患</a:t>
            </a:r>
            <a:r>
              <a:rPr lang="zh-CN" altLang="en-US" sz="3200" dirty="0">
                <a:latin typeface="微软雅黑" pitchFamily="34" charset="-122"/>
                <a:ea typeface="微软雅黑" pitchFamily="34" charset="-122"/>
              </a:rPr>
              <a:t>。</a:t>
            </a:r>
          </a:p>
        </p:txBody>
      </p:sp>
    </p:spTree>
    <p:extLst>
      <p:ext uri="{BB962C8B-B14F-4D97-AF65-F5344CB8AC3E}">
        <p14:creationId xmlns:p14="http://schemas.microsoft.com/office/powerpoint/2010/main" val="252178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9"/>
            <a:ext cx="8424936" cy="5734903"/>
          </a:xfrm>
          <a:prstGeom prst="rect">
            <a:avLst/>
          </a:prstGeom>
        </p:spPr>
        <p:txBody>
          <a:bodyPr wrap="square">
            <a:spAutoFit/>
          </a:bodyPr>
          <a:lstStyle/>
          <a:p>
            <a:pPr>
              <a:lnSpc>
                <a:spcPts val="5500"/>
              </a:lnSpc>
            </a:pPr>
            <a:r>
              <a:rPr lang="zh-CN" altLang="en-US" sz="3200" dirty="0">
                <a:latin typeface="微软雅黑" pitchFamily="34" charset="-122"/>
                <a:ea typeface="微软雅黑" pitchFamily="34" charset="-122"/>
              </a:rPr>
              <a:t>憙下车，闻其二孙杀人事未发觉，即</a:t>
            </a:r>
            <a:r>
              <a:rPr lang="zh-CN" altLang="en-US" sz="3200" dirty="0">
                <a:solidFill>
                  <a:srgbClr val="C00000"/>
                </a:solidFill>
                <a:latin typeface="微软雅黑" pitchFamily="34" charset="-122"/>
                <a:ea typeface="微软雅黑" pitchFamily="34" charset="-122"/>
              </a:rPr>
              <a:t>穷诘</a:t>
            </a:r>
            <a:r>
              <a:rPr lang="zh-CN" altLang="en-US" sz="3200" dirty="0">
                <a:latin typeface="微软雅黑" pitchFamily="34" charset="-122"/>
                <a:ea typeface="微软雅黑" pitchFamily="34" charset="-122"/>
              </a:rPr>
              <a:t>其奸，</a:t>
            </a:r>
            <a:r>
              <a:rPr lang="zh-CN" altLang="en-US" sz="3200" dirty="0">
                <a:solidFill>
                  <a:srgbClr val="FF0000"/>
                </a:solidFill>
                <a:latin typeface="微软雅黑" pitchFamily="34" charset="-122"/>
                <a:ea typeface="微软雅黑" pitchFamily="34" charset="-122"/>
              </a:rPr>
              <a:t>收考</a:t>
            </a:r>
            <a:r>
              <a:rPr lang="zh-CN" altLang="en-US" sz="3200" dirty="0">
                <a:latin typeface="微软雅黑" pitchFamily="34" charset="-122"/>
                <a:ea typeface="微软雅黑" pitchFamily="34" charset="-122"/>
              </a:rPr>
              <a:t>子春，二孙自杀。</a:t>
            </a:r>
            <a:r>
              <a:rPr lang="zh-CN" altLang="en-US" sz="3200" dirty="0">
                <a:solidFill>
                  <a:srgbClr val="C00000"/>
                </a:solidFill>
                <a:latin typeface="微软雅黑" pitchFamily="34" charset="-122"/>
                <a:ea typeface="微软雅黑" pitchFamily="34" charset="-122"/>
              </a:rPr>
              <a:t>京师为请者</a:t>
            </a:r>
            <a:r>
              <a:rPr lang="zh-CN" altLang="en-US" sz="3200" dirty="0">
                <a:latin typeface="微软雅黑" pitchFamily="34" charset="-122"/>
                <a:ea typeface="微软雅黑" pitchFamily="34" charset="-122"/>
              </a:rPr>
              <a:t>数十，终不听。时赵王良疾病将终，</a:t>
            </a:r>
            <a:r>
              <a:rPr lang="zh-CN" altLang="en-US" sz="3200" dirty="0">
                <a:solidFill>
                  <a:srgbClr val="C00000"/>
                </a:solidFill>
                <a:latin typeface="微软雅黑" pitchFamily="34" charset="-122"/>
                <a:ea typeface="微软雅黑" pitchFamily="34" charset="-122"/>
              </a:rPr>
              <a:t>车驾</a:t>
            </a:r>
            <a:r>
              <a:rPr lang="zh-CN" altLang="en-US" sz="3200" dirty="0">
                <a:latin typeface="微软雅黑" pitchFamily="34" charset="-122"/>
                <a:ea typeface="微软雅黑" pitchFamily="34" charset="-122"/>
              </a:rPr>
              <a:t>亲临王，问所欲言。王曰：“</a:t>
            </a:r>
            <a:r>
              <a:rPr lang="zh-CN" altLang="en-US" sz="3200" dirty="0">
                <a:solidFill>
                  <a:srgbClr val="C00000"/>
                </a:solidFill>
                <a:latin typeface="微软雅黑" pitchFamily="34" charset="-122"/>
                <a:ea typeface="微软雅黑" pitchFamily="34" charset="-122"/>
              </a:rPr>
              <a:t>素与李子春厚</a:t>
            </a:r>
            <a:r>
              <a:rPr lang="zh-CN" altLang="en-US" sz="3200" dirty="0">
                <a:latin typeface="微软雅黑" pitchFamily="34" charset="-122"/>
                <a:ea typeface="微软雅黑" pitchFamily="34" charset="-122"/>
              </a:rPr>
              <a:t>，今犯罪，怀令赵憙欲杀之，愿乞其命。”帝曰：“</a:t>
            </a:r>
            <a:r>
              <a:rPr lang="zh-CN" altLang="en-US" sz="3200" dirty="0">
                <a:solidFill>
                  <a:srgbClr val="C00000"/>
                </a:solidFill>
                <a:latin typeface="微软雅黑" pitchFamily="34" charset="-122"/>
                <a:ea typeface="微软雅黑" pitchFamily="34" charset="-122"/>
              </a:rPr>
              <a:t>吏奉法，律不可枉也，更道它所欲。”王无复言。</a:t>
            </a:r>
          </a:p>
          <a:p>
            <a:pPr>
              <a:lnSpc>
                <a:spcPts val="5500"/>
              </a:lnSpc>
            </a:pPr>
            <a:r>
              <a:rPr lang="zh-CN" altLang="en-US" sz="3200" dirty="0">
                <a:latin typeface="微软雅黑" pitchFamily="34" charset="-122"/>
                <a:ea typeface="微软雅黑" pitchFamily="34" charset="-122"/>
              </a:rPr>
              <a:t>　　</a:t>
            </a:r>
            <a:r>
              <a:rPr lang="zh-CN" altLang="en-US" sz="3200" dirty="0">
                <a:solidFill>
                  <a:srgbClr val="C00000"/>
                </a:solidFill>
                <a:latin typeface="微软雅黑" pitchFamily="34" charset="-122"/>
                <a:ea typeface="微软雅黑" pitchFamily="34" charset="-122"/>
              </a:rPr>
              <a:t>其年</a:t>
            </a:r>
            <a:r>
              <a:rPr lang="zh-CN" altLang="en-US" sz="3200" dirty="0">
                <a:latin typeface="微软雅黑" pitchFamily="34" charset="-122"/>
                <a:ea typeface="微软雅黑" pitchFamily="34" charset="-122"/>
              </a:rPr>
              <a:t>，迁憙平原太守。时平原多盗贼，憙与诸郡讨捕，斩其</a:t>
            </a:r>
            <a:r>
              <a:rPr lang="zh-CN" altLang="en-US" sz="3200" dirty="0">
                <a:solidFill>
                  <a:srgbClr val="C00000"/>
                </a:solidFill>
                <a:latin typeface="微软雅黑" pitchFamily="34" charset="-122"/>
                <a:ea typeface="微软雅黑" pitchFamily="34" charset="-122"/>
              </a:rPr>
              <a:t>渠帅</a:t>
            </a:r>
            <a:r>
              <a:rPr lang="zh-CN" altLang="en-US" sz="3200" dirty="0">
                <a:latin typeface="微软雅黑" pitchFamily="34" charset="-122"/>
                <a:ea typeface="微软雅黑" pitchFamily="34" charset="-122"/>
              </a:rPr>
              <a:t>，余党</a:t>
            </a:r>
            <a:r>
              <a:rPr lang="zh-CN" altLang="en-US" sz="3200" dirty="0">
                <a:solidFill>
                  <a:srgbClr val="C00000"/>
                </a:solidFill>
                <a:latin typeface="微软雅黑" pitchFamily="34" charset="-122"/>
                <a:ea typeface="微软雅黑" pitchFamily="34" charset="-122"/>
              </a:rPr>
              <a:t>当坐者</a:t>
            </a:r>
            <a:r>
              <a:rPr lang="zh-CN" altLang="en-US" sz="3200" dirty="0">
                <a:latin typeface="微软雅黑" pitchFamily="34" charset="-122"/>
                <a:ea typeface="微软雅黑" pitchFamily="34" charset="-122"/>
              </a:rPr>
              <a:t>数千人。</a:t>
            </a:r>
          </a:p>
        </p:txBody>
      </p:sp>
    </p:spTree>
    <p:extLst>
      <p:ext uri="{BB962C8B-B14F-4D97-AF65-F5344CB8AC3E}">
        <p14:creationId xmlns:p14="http://schemas.microsoft.com/office/powerpoint/2010/main" val="2516931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8"/>
            <a:ext cx="8280920" cy="6440225"/>
          </a:xfrm>
          <a:prstGeom prst="rect">
            <a:avLst/>
          </a:prstGeom>
        </p:spPr>
        <p:txBody>
          <a:bodyPr wrap="square">
            <a:spAutoFit/>
          </a:bodyPr>
          <a:lstStyle/>
          <a:p>
            <a:pPr>
              <a:lnSpc>
                <a:spcPts val="5500"/>
              </a:lnSpc>
            </a:pPr>
            <a:r>
              <a:rPr lang="zh-CN" altLang="en-US" sz="3200" dirty="0">
                <a:latin typeface="微软雅黑" pitchFamily="34" charset="-122"/>
                <a:ea typeface="微软雅黑" pitchFamily="34" charset="-122"/>
              </a:rPr>
              <a:t>憙上言：“</a:t>
            </a:r>
            <a:r>
              <a:rPr lang="zh-CN" altLang="en-US" sz="3200" dirty="0">
                <a:solidFill>
                  <a:srgbClr val="C00000"/>
                </a:solidFill>
                <a:latin typeface="微软雅黑" pitchFamily="34" charset="-122"/>
                <a:ea typeface="微软雅黑" pitchFamily="34" charset="-122"/>
              </a:rPr>
              <a:t>恶恶止其身</a:t>
            </a:r>
            <a:r>
              <a:rPr lang="zh-CN" altLang="en-US" sz="3200" dirty="0">
                <a:latin typeface="微软雅黑" pitchFamily="34" charset="-122"/>
                <a:ea typeface="微软雅黑" pitchFamily="34" charset="-122"/>
              </a:rPr>
              <a:t>，可一切</a:t>
            </a:r>
            <a:r>
              <a:rPr lang="zh-CN" altLang="en-US" sz="3200" dirty="0">
                <a:solidFill>
                  <a:srgbClr val="C00000"/>
                </a:solidFill>
                <a:latin typeface="微软雅黑" pitchFamily="34" charset="-122"/>
                <a:ea typeface="微软雅黑" pitchFamily="34" charset="-122"/>
              </a:rPr>
              <a:t>徙</a:t>
            </a:r>
            <a:r>
              <a:rPr lang="zh-CN" altLang="en-US" sz="3200" dirty="0">
                <a:latin typeface="微软雅黑" pitchFamily="34" charset="-122"/>
                <a:ea typeface="微软雅黑" pitchFamily="34" charset="-122"/>
              </a:rPr>
              <a:t>京师近郡。”帝从之，乃</a:t>
            </a:r>
            <a:r>
              <a:rPr lang="zh-CN" altLang="en-US" sz="3200" dirty="0">
                <a:solidFill>
                  <a:srgbClr val="C00000"/>
                </a:solidFill>
                <a:latin typeface="微软雅黑" pitchFamily="34" charset="-122"/>
                <a:ea typeface="微软雅黑" pitchFamily="34" charset="-122"/>
              </a:rPr>
              <a:t>悉</a:t>
            </a:r>
            <a:r>
              <a:rPr lang="zh-CN" altLang="en-US" sz="3200" dirty="0">
                <a:latin typeface="微软雅黑" pitchFamily="34" charset="-122"/>
                <a:ea typeface="微软雅黑" pitchFamily="34" charset="-122"/>
              </a:rPr>
              <a:t>移置颍川、陈留。</a:t>
            </a:r>
            <a:r>
              <a:rPr lang="zh-CN" altLang="en-US" sz="3200" dirty="0">
                <a:solidFill>
                  <a:srgbClr val="C00000"/>
                </a:solidFill>
                <a:latin typeface="微软雅黑" pitchFamily="34" charset="-122"/>
                <a:ea typeface="微软雅黑" pitchFamily="34" charset="-122"/>
              </a:rPr>
              <a:t>于是擢举义行，诛锄奸恶。后青州大蝗，侵入平原界辄死，岁屡有年，百姓歌之。</a:t>
            </a:r>
          </a:p>
          <a:p>
            <a:pPr>
              <a:lnSpc>
                <a:spcPts val="5500"/>
              </a:lnSpc>
            </a:pPr>
            <a:r>
              <a:rPr lang="zh-CN" altLang="en-US" sz="3200" dirty="0">
                <a:latin typeface="微软雅黑" pitchFamily="34" charset="-122"/>
                <a:ea typeface="微软雅黑" pitchFamily="34" charset="-122"/>
              </a:rPr>
              <a:t>　　二十七年，拜太尉，赐爵关内侯。时南单于称臣，乌桓、</a:t>
            </a:r>
            <a:r>
              <a:rPr lang="zh-CN" altLang="en-US" sz="3200" dirty="0" smtClean="0">
                <a:latin typeface="微软雅黑" pitchFamily="34" charset="-122"/>
                <a:ea typeface="微软雅黑" pitchFamily="34" charset="-122"/>
              </a:rPr>
              <a:t>鲜卑并</a:t>
            </a:r>
            <a:r>
              <a:rPr lang="zh-CN" altLang="en-US" sz="3200" dirty="0">
                <a:latin typeface="微软雅黑" pitchFamily="34" charset="-122"/>
                <a:ea typeface="微软雅黑" pitchFamily="34" charset="-122"/>
              </a:rPr>
              <a:t>来入朝，帝令憙</a:t>
            </a:r>
            <a:r>
              <a:rPr lang="zh-CN" altLang="en-US" sz="3200" dirty="0">
                <a:solidFill>
                  <a:srgbClr val="C00000"/>
                </a:solidFill>
                <a:latin typeface="微软雅黑" pitchFamily="34" charset="-122"/>
                <a:ea typeface="微软雅黑" pitchFamily="34" charset="-122"/>
              </a:rPr>
              <a:t>典</a:t>
            </a:r>
            <a:r>
              <a:rPr lang="zh-CN" altLang="en-US" sz="3200" dirty="0">
                <a:latin typeface="微软雅黑" pitchFamily="34" charset="-122"/>
                <a:ea typeface="微软雅黑" pitchFamily="34" charset="-122"/>
              </a:rPr>
              <a:t>边事，思为久长规。建初五年，憙疾病，帝亲</a:t>
            </a:r>
            <a:r>
              <a:rPr lang="zh-CN" altLang="en-US" sz="3200" dirty="0">
                <a:solidFill>
                  <a:srgbClr val="C00000"/>
                </a:solidFill>
                <a:latin typeface="微软雅黑" pitchFamily="34" charset="-122"/>
                <a:ea typeface="微软雅黑" pitchFamily="34" charset="-122"/>
              </a:rPr>
              <a:t>幸视</a:t>
            </a:r>
            <a:r>
              <a:rPr lang="zh-CN" altLang="en-US" sz="3200" dirty="0">
                <a:latin typeface="微软雅黑" pitchFamily="34" charset="-122"/>
                <a:ea typeface="微软雅黑" pitchFamily="34" charset="-122"/>
              </a:rPr>
              <a:t>。及薨，车驾往临</a:t>
            </a:r>
            <a:r>
              <a:rPr lang="zh-CN" altLang="en-US" sz="3200" dirty="0">
                <a:solidFill>
                  <a:srgbClr val="C00000"/>
                </a:solidFill>
                <a:latin typeface="微软雅黑" pitchFamily="34" charset="-122"/>
                <a:ea typeface="微软雅黑" pitchFamily="34" charset="-122"/>
              </a:rPr>
              <a:t>吊</a:t>
            </a:r>
            <a:r>
              <a:rPr lang="zh-CN" altLang="en-US" sz="3200" dirty="0">
                <a:latin typeface="微软雅黑" pitchFamily="34" charset="-122"/>
                <a:ea typeface="微软雅黑" pitchFamily="34" charset="-122"/>
              </a:rPr>
              <a:t>。时年八十四。谥曰正侯。</a:t>
            </a:r>
          </a:p>
        </p:txBody>
      </p:sp>
    </p:spTree>
    <p:extLst>
      <p:ext uri="{BB962C8B-B14F-4D97-AF65-F5344CB8AC3E}">
        <p14:creationId xmlns:p14="http://schemas.microsoft.com/office/powerpoint/2010/main" val="350642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4" y="116632"/>
            <a:ext cx="8784976" cy="6624736"/>
          </a:xfrm>
        </p:spPr>
        <p:txBody>
          <a:bodyPr>
            <a:normAutofit fontScale="92500"/>
          </a:bodyPr>
          <a:lstStyle/>
          <a:p>
            <a:pPr marL="0" indent="0">
              <a:lnSpc>
                <a:spcPts val="4000"/>
              </a:lnSpc>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、祖</a:t>
            </a:r>
            <a:r>
              <a:rPr lang="zh-CN" altLang="en-US" sz="2800" dirty="0">
                <a:latin typeface="微软雅黑" pitchFamily="34" charset="-122"/>
                <a:ea typeface="微软雅黑" pitchFamily="34" charset="-122"/>
              </a:rPr>
              <a:t>审钧，</a:t>
            </a:r>
            <a:r>
              <a:rPr lang="zh-CN" altLang="en-US" sz="2800" dirty="0">
                <a:solidFill>
                  <a:srgbClr val="FF0000"/>
                </a:solidFill>
                <a:latin typeface="微软雅黑" pitchFamily="34" charset="-122"/>
                <a:ea typeface="微软雅黑" pitchFamily="34" charset="-122"/>
              </a:rPr>
              <a:t>尝</a:t>
            </a:r>
            <a:r>
              <a:rPr lang="zh-CN" altLang="en-US" sz="2800" dirty="0">
                <a:latin typeface="微软雅黑" pitchFamily="34" charset="-122"/>
                <a:ea typeface="微软雅黑" pitchFamily="34" charset="-122"/>
              </a:rPr>
              <a:t>为永兴军驻泊都监，以击贼死，遂</a:t>
            </a:r>
            <a:r>
              <a:rPr lang="zh-CN" altLang="en-US" sz="2800" dirty="0">
                <a:solidFill>
                  <a:srgbClr val="FF0000"/>
                </a:solidFill>
                <a:latin typeface="微软雅黑" pitchFamily="34" charset="-122"/>
                <a:ea typeface="微软雅黑" pitchFamily="34" charset="-122"/>
              </a:rPr>
              <a:t>家</a:t>
            </a:r>
            <a:r>
              <a:rPr lang="zh-CN" altLang="en-US" sz="2800" dirty="0">
                <a:latin typeface="微软雅黑" pitchFamily="34" charset="-122"/>
                <a:ea typeface="微软雅黑" pitchFamily="34" charset="-122"/>
              </a:rPr>
              <a:t>京兆</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solidFill>
                  <a:srgbClr val="FF0000"/>
                </a:solidFill>
                <a:latin typeface="微软雅黑" pitchFamily="34" charset="-122"/>
                <a:ea typeface="微软雅黑" pitchFamily="34" charset="-122"/>
              </a:rPr>
              <a:t>4</a:t>
            </a:r>
            <a:r>
              <a:rPr lang="zh-CN" altLang="en-US" sz="2800" dirty="0" smtClean="0">
                <a:solidFill>
                  <a:srgbClr val="FF0000"/>
                </a:solidFill>
                <a:latin typeface="微软雅黑" pitchFamily="34" charset="-122"/>
                <a:ea typeface="微软雅黑" pitchFamily="34" charset="-122"/>
              </a:rPr>
              <a:t>、先</a:t>
            </a:r>
            <a:r>
              <a:rPr lang="zh-CN" altLang="en-US" sz="2800" dirty="0">
                <a:solidFill>
                  <a:srgbClr val="FF0000"/>
                </a:solidFill>
                <a:latin typeface="微软雅黑" pitchFamily="34" charset="-122"/>
                <a:ea typeface="微软雅黑" pitchFamily="34" charset="-122"/>
              </a:rPr>
              <a:t>是</a:t>
            </a:r>
            <a:r>
              <a:rPr lang="zh-CN" altLang="en-US" sz="2800" dirty="0">
                <a:latin typeface="微软雅黑" pitchFamily="34" charset="-122"/>
                <a:ea typeface="微软雅黑" pitchFamily="34" charset="-122"/>
              </a:rPr>
              <a:t>，守卒扫遗秆自</a:t>
            </a:r>
            <a:r>
              <a:rPr lang="zh-CN" altLang="en-US" sz="2800" dirty="0" smtClean="0">
                <a:latin typeface="微软雅黑" pitchFamily="34" charset="-122"/>
                <a:ea typeface="微软雅黑" pitchFamily="34" charset="-122"/>
              </a:rPr>
              <a:t>入</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、事</a:t>
            </a:r>
            <a:r>
              <a:rPr lang="zh-CN" altLang="en-US" sz="2800" dirty="0">
                <a:latin typeface="微软雅黑" pitchFamily="34" charset="-122"/>
                <a:ea typeface="微软雅黑" pitchFamily="34" charset="-122"/>
              </a:rPr>
              <a:t>觉，他监官皆</a:t>
            </a:r>
            <a:r>
              <a:rPr lang="zh-CN" altLang="en-US" sz="2800" dirty="0">
                <a:solidFill>
                  <a:srgbClr val="FF0000"/>
                </a:solidFill>
                <a:latin typeface="微软雅黑" pitchFamily="34" charset="-122"/>
                <a:ea typeface="微软雅黑" pitchFamily="34" charset="-122"/>
              </a:rPr>
              <a:t>坐</a:t>
            </a:r>
            <a:r>
              <a:rPr lang="zh-CN" altLang="en-US" sz="2800" dirty="0">
                <a:latin typeface="微软雅黑" pitchFamily="34" charset="-122"/>
                <a:ea typeface="微软雅黑" pitchFamily="34" charset="-122"/>
              </a:rPr>
              <a:t>故</a:t>
            </a:r>
            <a:r>
              <a:rPr lang="zh-CN" altLang="en-US" sz="2800" dirty="0" smtClean="0">
                <a:latin typeface="微软雅黑" pitchFamily="34" charset="-122"/>
                <a:ea typeface="微软雅黑" pitchFamily="34" charset="-122"/>
              </a:rPr>
              <a:t>纵</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、夏</a:t>
            </a:r>
            <a:r>
              <a:rPr lang="zh-CN" altLang="en-US" sz="2800" dirty="0">
                <a:latin typeface="微软雅黑" pitchFamily="34" charset="-122"/>
                <a:ea typeface="微软雅黑" pitchFamily="34" charset="-122"/>
              </a:rPr>
              <a:t>人围麟州，</a:t>
            </a:r>
            <a:r>
              <a:rPr lang="zh-CN" altLang="en-US" sz="2800" dirty="0">
                <a:solidFill>
                  <a:srgbClr val="FF0000"/>
                </a:solidFill>
                <a:latin typeface="微软雅黑" pitchFamily="34" charset="-122"/>
                <a:ea typeface="微软雅黑" pitchFamily="34" charset="-122"/>
              </a:rPr>
              <a:t>乘城拒</a:t>
            </a:r>
            <a:r>
              <a:rPr lang="zh-CN" altLang="en-US" sz="2800" dirty="0" smtClean="0">
                <a:solidFill>
                  <a:srgbClr val="FF0000"/>
                </a:solidFill>
                <a:latin typeface="微软雅黑" pitchFamily="34" charset="-122"/>
                <a:ea typeface="微软雅黑" pitchFamily="34" charset="-122"/>
              </a:rPr>
              <a:t>斗</a:t>
            </a:r>
            <a:endParaRPr lang="en-US" altLang="zh-CN" sz="2800" dirty="0" smtClean="0">
              <a:solidFill>
                <a:srgbClr val="FF0000"/>
              </a:solidFill>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、夏</a:t>
            </a:r>
            <a:r>
              <a:rPr lang="zh-CN" altLang="en-US" sz="2800" dirty="0">
                <a:latin typeface="微软雅黑" pitchFamily="34" charset="-122"/>
                <a:ea typeface="微软雅黑" pitchFamily="34" charset="-122"/>
              </a:rPr>
              <a:t>人二万</a:t>
            </a:r>
            <a:r>
              <a:rPr lang="zh-CN" altLang="en-US" sz="2800" dirty="0">
                <a:solidFill>
                  <a:srgbClr val="FF0000"/>
                </a:solidFill>
                <a:latin typeface="微软雅黑" pitchFamily="34" charset="-122"/>
                <a:ea typeface="微软雅黑" pitchFamily="34" charset="-122"/>
              </a:rPr>
              <a:t>寇</a:t>
            </a:r>
            <a:r>
              <a:rPr lang="zh-CN" altLang="en-US" sz="2800" dirty="0">
                <a:latin typeface="微软雅黑" pitchFamily="34" charset="-122"/>
                <a:ea typeface="微软雅黑" pitchFamily="34" charset="-122"/>
              </a:rPr>
              <a:t>青塞</a:t>
            </a:r>
            <a:r>
              <a:rPr lang="zh-CN" altLang="en-US" sz="2800" dirty="0" smtClean="0">
                <a:latin typeface="微软雅黑" pitchFamily="34" charset="-122"/>
                <a:ea typeface="微软雅黑" pitchFamily="34" charset="-122"/>
              </a:rPr>
              <a:t>堡</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8</a:t>
            </a:r>
            <a:r>
              <a:rPr lang="zh-CN" altLang="en-US" sz="2800" dirty="0" smtClean="0">
                <a:latin typeface="微软雅黑" pitchFamily="34" charset="-122"/>
                <a:ea typeface="微软雅黑" pitchFamily="34" charset="-122"/>
              </a:rPr>
              <a:t>、凯</a:t>
            </a:r>
            <a:r>
              <a:rPr lang="zh-CN" altLang="en-US" sz="2800" dirty="0">
                <a:latin typeface="微软雅黑" pitchFamily="34" charset="-122"/>
                <a:ea typeface="微软雅黑" pitchFamily="34" charset="-122"/>
              </a:rPr>
              <a:t>治军有纪律，善</a:t>
            </a:r>
            <a:r>
              <a:rPr lang="zh-CN" altLang="en-US" sz="2800" dirty="0">
                <a:solidFill>
                  <a:srgbClr val="FF0000"/>
                </a:solidFill>
                <a:latin typeface="微软雅黑" pitchFamily="34" charset="-122"/>
                <a:ea typeface="微软雅黑" pitchFamily="34" charset="-122"/>
              </a:rPr>
              <a:t>抚循</a:t>
            </a:r>
            <a:r>
              <a:rPr lang="zh-CN" altLang="en-US" sz="2800" dirty="0">
                <a:latin typeface="微软雅黑" pitchFamily="34" charset="-122"/>
                <a:ea typeface="微软雅黑" pitchFamily="34" charset="-122"/>
              </a:rPr>
              <a:t>士卒，</a:t>
            </a:r>
            <a:r>
              <a:rPr lang="zh-CN" altLang="en-US" sz="2800" dirty="0">
                <a:solidFill>
                  <a:srgbClr val="FF0000"/>
                </a:solidFill>
                <a:latin typeface="微软雅黑" pitchFamily="34" charset="-122"/>
                <a:ea typeface="微软雅黑" pitchFamily="34" charset="-122"/>
              </a:rPr>
              <a:t>平居与均饮食</a:t>
            </a:r>
            <a:r>
              <a:rPr lang="zh-CN" altLang="en-US" sz="2800" dirty="0">
                <a:latin typeface="微软雅黑" pitchFamily="34" charset="-122"/>
                <a:ea typeface="微软雅黑" pitchFamily="34" charset="-122"/>
              </a:rPr>
              <a:t>，至临阵援枹鼓，毅然不少</a:t>
            </a:r>
            <a:r>
              <a:rPr lang="zh-CN" altLang="en-US" sz="2800" dirty="0">
                <a:solidFill>
                  <a:srgbClr val="FF0000"/>
                </a:solidFill>
                <a:latin typeface="微软雅黑" pitchFamily="34" charset="-122"/>
                <a:ea typeface="微软雅黑" pitchFamily="34" charset="-122"/>
              </a:rPr>
              <a:t>假</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9</a:t>
            </a:r>
            <a:r>
              <a:rPr lang="zh-CN" altLang="en-US" sz="2800" dirty="0" smtClean="0">
                <a:latin typeface="微软雅黑" pitchFamily="34" charset="-122"/>
                <a:ea typeface="微软雅黑" pitchFamily="34" charset="-122"/>
              </a:rPr>
              <a:t>、前</a:t>
            </a:r>
            <a:r>
              <a:rPr lang="zh-CN" altLang="en-US" sz="2800" dirty="0">
                <a:latin typeface="微软雅黑" pitchFamily="34" charset="-122"/>
                <a:ea typeface="微软雅黑" pitchFamily="34" charset="-122"/>
              </a:rPr>
              <a:t>后与敌遇，未尝</a:t>
            </a:r>
            <a:r>
              <a:rPr lang="zh-CN" altLang="en-US" sz="2800" dirty="0">
                <a:solidFill>
                  <a:srgbClr val="FF0000"/>
                </a:solidFill>
                <a:latin typeface="微软雅黑" pitchFamily="34" charset="-122"/>
                <a:ea typeface="微软雅黑" pitchFamily="34" charset="-122"/>
              </a:rPr>
              <a:t>挫</a:t>
            </a:r>
            <a:r>
              <a:rPr lang="zh-CN" altLang="en-US" sz="2800" dirty="0" smtClean="0">
                <a:solidFill>
                  <a:srgbClr val="FF0000"/>
                </a:solidFill>
                <a:latin typeface="微软雅黑" pitchFamily="34" charset="-122"/>
                <a:ea typeface="微软雅黑" pitchFamily="34" charset="-122"/>
              </a:rPr>
              <a:t>衄</a:t>
            </a:r>
            <a:endParaRPr lang="en-US" altLang="zh-CN" sz="2800" dirty="0" smtClean="0">
              <a:solidFill>
                <a:srgbClr val="FF0000"/>
              </a:solidFill>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10</a:t>
            </a:r>
            <a:r>
              <a:rPr lang="zh-CN" altLang="en-US" sz="2800" dirty="0" smtClean="0">
                <a:latin typeface="微软雅黑" pitchFamily="34" charset="-122"/>
                <a:ea typeface="微软雅黑" pitchFamily="34" charset="-122"/>
              </a:rPr>
              <a:t>、有</a:t>
            </a:r>
            <a:r>
              <a:rPr lang="zh-CN" altLang="en-US" sz="2800" dirty="0">
                <a:latin typeface="微软雅黑" pitchFamily="34" charset="-122"/>
                <a:ea typeface="微软雅黑" pitchFamily="34" charset="-122"/>
              </a:rPr>
              <a:t>功，遂</a:t>
            </a:r>
            <a:r>
              <a:rPr lang="zh-CN" altLang="en-US" sz="2800" dirty="0">
                <a:solidFill>
                  <a:srgbClr val="FF0000"/>
                </a:solidFill>
                <a:latin typeface="微软雅黑" pitchFamily="34" charset="-122"/>
                <a:ea typeface="微软雅黑" pitchFamily="34" charset="-122"/>
              </a:rPr>
              <a:t>领</a:t>
            </a:r>
            <a:r>
              <a:rPr lang="zh-CN" altLang="en-US" sz="2800" dirty="0">
                <a:latin typeface="微软雅黑" pitchFamily="34" charset="-122"/>
                <a:ea typeface="微软雅黑" pitchFamily="34" charset="-122"/>
              </a:rPr>
              <a:t>资州刺</a:t>
            </a:r>
            <a:r>
              <a:rPr lang="zh-CN" altLang="en-US" sz="2800" dirty="0" smtClean="0">
                <a:latin typeface="微软雅黑" pitchFamily="34" charset="-122"/>
                <a:ea typeface="微软雅黑" pitchFamily="34" charset="-122"/>
              </a:rPr>
              <a:t>史</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latin typeface="微软雅黑" pitchFamily="34" charset="-122"/>
                <a:ea typeface="微软雅黑" pitchFamily="34" charset="-122"/>
              </a:rPr>
              <a:t>11</a:t>
            </a:r>
            <a:r>
              <a:rPr lang="zh-CN" altLang="en-US" sz="2800" dirty="0" smtClean="0">
                <a:latin typeface="微软雅黑" pitchFamily="34" charset="-122"/>
                <a:ea typeface="微软雅黑" pitchFamily="34" charset="-122"/>
              </a:rPr>
              <a:t>、交</a:t>
            </a:r>
            <a:r>
              <a:rPr lang="zh-CN" altLang="en-US" sz="2800" dirty="0">
                <a:latin typeface="微软雅黑" pitchFamily="34" charset="-122"/>
                <a:ea typeface="微软雅黑" pitchFamily="34" charset="-122"/>
              </a:rPr>
              <a:t>易阻绝，颇有入寇之</a:t>
            </a:r>
            <a:r>
              <a:rPr lang="zh-CN" altLang="en-US" sz="2800" dirty="0">
                <a:solidFill>
                  <a:srgbClr val="FF0000"/>
                </a:solidFill>
                <a:latin typeface="微软雅黑" pitchFamily="34" charset="-122"/>
                <a:ea typeface="微软雅黑" pitchFamily="34" charset="-122"/>
              </a:rPr>
              <a:t>萌</a:t>
            </a:r>
            <a:r>
              <a:rPr lang="zh-CN" altLang="en-US" sz="2800" dirty="0">
                <a:latin typeface="微软雅黑" pitchFamily="34" charset="-122"/>
                <a:ea typeface="微软雅黑" pitchFamily="34" charset="-122"/>
              </a:rPr>
              <a:t>，宜安静以处之</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000"/>
              </a:lnSpc>
              <a:buNone/>
            </a:pPr>
            <a:r>
              <a:rPr lang="en-US" altLang="zh-CN" sz="2800" dirty="0" smtClean="0">
                <a:solidFill>
                  <a:srgbClr val="FF0000"/>
                </a:solidFill>
                <a:latin typeface="微软雅黑" pitchFamily="34" charset="-122"/>
                <a:ea typeface="微软雅黑" pitchFamily="34" charset="-122"/>
              </a:rPr>
              <a:t>12</a:t>
            </a:r>
            <a:r>
              <a:rPr lang="zh-CN" altLang="en-US" sz="2800" dirty="0" smtClean="0">
                <a:solidFill>
                  <a:srgbClr val="FF0000"/>
                </a:solidFill>
                <a:latin typeface="微软雅黑" pitchFamily="34" charset="-122"/>
                <a:ea typeface="微软雅黑" pitchFamily="34" charset="-122"/>
              </a:rPr>
              <a:t>、赠</a:t>
            </a:r>
            <a:r>
              <a:rPr lang="zh-CN" altLang="en-US" sz="2800" dirty="0">
                <a:latin typeface="微软雅黑" pitchFamily="34" charset="-122"/>
                <a:ea typeface="微软雅黑" pitchFamily="34" charset="-122"/>
              </a:rPr>
              <a:t>彰武军节度使，</a:t>
            </a:r>
            <a:r>
              <a:rPr lang="zh-CN" altLang="en-US" sz="2800" dirty="0">
                <a:solidFill>
                  <a:srgbClr val="FF0000"/>
                </a:solidFill>
                <a:latin typeface="微软雅黑" pitchFamily="34" charset="-122"/>
                <a:ea typeface="微软雅黑" pitchFamily="34" charset="-122"/>
              </a:rPr>
              <a:t>谥</a:t>
            </a:r>
            <a:r>
              <a:rPr lang="zh-CN" altLang="en-US" sz="2800" dirty="0">
                <a:latin typeface="微软雅黑" pitchFamily="34" charset="-122"/>
                <a:ea typeface="微软雅黑" pitchFamily="34" charset="-122"/>
              </a:rPr>
              <a:t>庄恪</a:t>
            </a:r>
            <a:endParaRPr lang="en-US" altLang="zh-CN" sz="2800" dirty="0" smtClean="0">
              <a:solidFill>
                <a:srgbClr val="FF0000"/>
              </a:solidFill>
              <a:latin typeface="微软雅黑" pitchFamily="34" charset="-122"/>
              <a:ea typeface="微软雅黑" pitchFamily="34" charset="-122"/>
            </a:endParaRPr>
          </a:p>
          <a:p>
            <a:pPr marL="0" indent="0">
              <a:buNone/>
            </a:pPr>
            <a:endParaRPr lang="en-US" altLang="zh-CN" dirty="0" smtClean="0"/>
          </a:p>
          <a:p>
            <a:pPr marL="0" indent="0">
              <a:buNone/>
            </a:pPr>
            <a:endParaRPr lang="en-US" altLang="zh-CN" dirty="0" smtClean="0">
              <a:solidFill>
                <a:srgbClr val="FF0000"/>
              </a:solidFill>
            </a:endParaRPr>
          </a:p>
        </p:txBody>
      </p:sp>
    </p:spTree>
    <p:extLst>
      <p:ext uri="{BB962C8B-B14F-4D97-AF65-F5344CB8AC3E}">
        <p14:creationId xmlns:p14="http://schemas.microsoft.com/office/powerpoint/2010/main" val="58232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pPr algn="l"/>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吴起传</a:t>
            </a:r>
            <a:r>
              <a:rPr lang="en-US" altLang="zh-CN"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sp>
        <p:nvSpPr>
          <p:cNvPr id="6" name="矩形 5"/>
          <p:cNvSpPr/>
          <p:nvPr/>
        </p:nvSpPr>
        <p:spPr>
          <a:xfrm>
            <a:off x="448581" y="1268764"/>
            <a:ext cx="8352928" cy="4247317"/>
          </a:xfrm>
          <a:prstGeom prst="rect">
            <a:avLst/>
          </a:prstGeom>
        </p:spPr>
        <p:txBody>
          <a:bodyPr wrap="square">
            <a:spAutoFit/>
          </a:bodyPr>
          <a:lstStyle/>
          <a:p>
            <a:pPr fontAlgn="ctr">
              <a:lnSpc>
                <a:spcPts val="5400"/>
              </a:lnSpc>
            </a:pPr>
            <a:r>
              <a:rPr lang="zh-CN" altLang="zh-CN" sz="3200" dirty="0">
                <a:latin typeface="微软雅黑" pitchFamily="34" charset="-122"/>
                <a:ea typeface="微软雅黑" pitchFamily="34" charset="-122"/>
              </a:rPr>
              <a:t>吴起者，卫人也，事鲁君。齐人攻鲁，将（</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）而攻齐，大破之。</a:t>
            </a:r>
            <a:r>
              <a:rPr lang="zh-CN" altLang="zh-CN" sz="3200" u="wavy" dirty="0">
                <a:latin typeface="微软雅黑" pitchFamily="34" charset="-122"/>
                <a:ea typeface="微软雅黑" pitchFamily="34" charset="-122"/>
              </a:rPr>
              <a:t>鲁人或曰夫鲁小国而有战胜之名则诸侯图鲁矣且鲁卫兄弟之国也而君用起则是弃卫鲁君疑之谢吴起 </a:t>
            </a:r>
            <a:r>
              <a:rPr lang="zh-CN" altLang="zh-CN" sz="3200" dirty="0">
                <a:latin typeface="微软雅黑" pitchFamily="34" charset="-122"/>
                <a:ea typeface="微软雅黑" pitchFamily="34" charset="-122"/>
              </a:rPr>
              <a:t>吴起</a:t>
            </a:r>
            <a:r>
              <a:rPr lang="zh-CN" altLang="zh-CN" sz="3200" u="sng" dirty="0">
                <a:latin typeface="微软雅黑" pitchFamily="34" charset="-122"/>
                <a:ea typeface="微软雅黑" pitchFamily="34" charset="-122"/>
              </a:rPr>
              <a:t>于是</a:t>
            </a:r>
            <a:r>
              <a:rPr lang="zh-CN" altLang="zh-CN" sz="3200" dirty="0">
                <a:latin typeface="微软雅黑" pitchFamily="34" charset="-122"/>
                <a:ea typeface="微软雅黑" pitchFamily="34" charset="-122"/>
              </a:rPr>
              <a:t>（</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）闻魏文侯贤，欲事（</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）之。魏文侯</a:t>
            </a:r>
            <a:r>
              <a:rPr lang="zh-CN" altLang="zh-CN" sz="3200" u="sng" dirty="0">
                <a:latin typeface="微软雅黑" pitchFamily="34" charset="-122"/>
                <a:ea typeface="微软雅黑" pitchFamily="34" charset="-122"/>
              </a:rPr>
              <a:t>以为</a:t>
            </a:r>
            <a:r>
              <a:rPr lang="zh-CN" altLang="zh-CN" sz="3200" dirty="0">
                <a:latin typeface="微软雅黑" pitchFamily="34" charset="-122"/>
                <a:ea typeface="微软雅黑" pitchFamily="34" charset="-122"/>
              </a:rPr>
              <a:t>（</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）将，击秦，拔（</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）五城。</a:t>
            </a:r>
          </a:p>
        </p:txBody>
      </p:sp>
    </p:spTree>
    <p:extLst>
      <p:ext uri="{BB962C8B-B14F-4D97-AF65-F5344CB8AC3E}">
        <p14:creationId xmlns:p14="http://schemas.microsoft.com/office/powerpoint/2010/main" val="48071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5" y="476674"/>
            <a:ext cx="8280920" cy="4760278"/>
          </a:xfrm>
          <a:prstGeom prst="rect">
            <a:avLst/>
          </a:prstGeom>
        </p:spPr>
        <p:txBody>
          <a:bodyPr wrap="square">
            <a:spAutoFit/>
          </a:bodyPr>
          <a:lstStyle/>
          <a:p>
            <a:pPr fontAlgn="ctr">
              <a:lnSpc>
                <a:spcPts val="5200"/>
              </a:lnSpc>
            </a:pPr>
            <a:r>
              <a:rPr lang="zh-CN" altLang="zh-CN" sz="3200" u="sng" dirty="0">
                <a:latin typeface="微软雅黑" pitchFamily="34" charset="-122"/>
                <a:ea typeface="微软雅黑" pitchFamily="34" charset="-122"/>
              </a:rPr>
              <a:t>起之为将，与</a:t>
            </a:r>
            <a:r>
              <a:rPr lang="zh-CN" altLang="zh-CN" sz="3200" u="sng" dirty="0">
                <a:solidFill>
                  <a:srgbClr val="FF0000"/>
                </a:solidFill>
                <a:latin typeface="微软雅黑" pitchFamily="34" charset="-122"/>
                <a:ea typeface="微软雅黑" pitchFamily="34" charset="-122"/>
              </a:rPr>
              <a:t>士卒最下者</a:t>
            </a:r>
            <a:r>
              <a:rPr lang="zh-CN" altLang="zh-CN" sz="3200" u="sng" dirty="0">
                <a:latin typeface="微软雅黑" pitchFamily="34" charset="-122"/>
                <a:ea typeface="微软雅黑" pitchFamily="34" charset="-122"/>
              </a:rPr>
              <a:t>同衣食，与士卒分劳苦。卒有病疽者，起</a:t>
            </a:r>
            <a:r>
              <a:rPr lang="zh-CN" altLang="zh-CN" sz="3200" u="sng" dirty="0">
                <a:solidFill>
                  <a:srgbClr val="FF0000"/>
                </a:solidFill>
                <a:latin typeface="微软雅黑" pitchFamily="34" charset="-122"/>
                <a:ea typeface="微软雅黑" pitchFamily="34" charset="-122"/>
              </a:rPr>
              <a:t>为</a:t>
            </a:r>
            <a:r>
              <a:rPr lang="zh-CN" altLang="zh-CN" sz="3200" u="sng" dirty="0">
                <a:latin typeface="微软雅黑" pitchFamily="34" charset="-122"/>
                <a:ea typeface="微软雅黑" pitchFamily="34" charset="-122"/>
              </a:rPr>
              <a:t>吮之。</a:t>
            </a:r>
            <a:r>
              <a:rPr lang="zh-CN" altLang="zh-CN" sz="3200" dirty="0">
                <a:latin typeface="微软雅黑" pitchFamily="34" charset="-122"/>
                <a:ea typeface="微软雅黑" pitchFamily="34" charset="-122"/>
              </a:rPr>
              <a:t>卒母闻而哭之，曰：“非然（</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）也。往年吴公吮其父，其父战不</a:t>
            </a:r>
            <a:r>
              <a:rPr lang="zh-CN" altLang="zh-CN" sz="3200" u="sng" dirty="0">
                <a:latin typeface="微软雅黑" pitchFamily="34" charset="-122"/>
                <a:ea typeface="微软雅黑" pitchFamily="34" charset="-122"/>
              </a:rPr>
              <a:t>旋踵</a:t>
            </a:r>
            <a:r>
              <a:rPr lang="zh-CN" altLang="zh-CN" sz="3200" dirty="0">
                <a:latin typeface="微软雅黑" pitchFamily="34" charset="-122"/>
                <a:ea typeface="微软雅黑" pitchFamily="34" charset="-122"/>
              </a:rPr>
              <a:t>（</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），遂死于敌。吴公今又吮其子，妾不知其死所（</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）矣。”</a:t>
            </a:r>
            <a:r>
              <a:rPr lang="zh-CN" altLang="zh-CN" sz="3200" u="sng" dirty="0">
                <a:latin typeface="微软雅黑" pitchFamily="34" charset="-122"/>
                <a:ea typeface="微软雅黑" pitchFamily="34" charset="-122"/>
              </a:rPr>
              <a:t>文侯</a:t>
            </a:r>
            <a:r>
              <a:rPr lang="zh-CN" altLang="zh-CN" sz="3200" u="sng" dirty="0">
                <a:solidFill>
                  <a:srgbClr val="FF0000"/>
                </a:solidFill>
                <a:latin typeface="微软雅黑" pitchFamily="34" charset="-122"/>
                <a:ea typeface="微软雅黑" pitchFamily="34" charset="-122"/>
              </a:rPr>
              <a:t>以</a:t>
            </a:r>
            <a:r>
              <a:rPr lang="zh-CN" altLang="zh-CN" sz="3200" u="sng" dirty="0">
                <a:latin typeface="微软雅黑" pitchFamily="34" charset="-122"/>
                <a:ea typeface="微软雅黑" pitchFamily="34" charset="-122"/>
              </a:rPr>
              <a:t>吴起善用兵，</a:t>
            </a:r>
            <a:r>
              <a:rPr lang="zh-CN" altLang="zh-CN" sz="3200" u="sng" dirty="0">
                <a:solidFill>
                  <a:srgbClr val="FF0000"/>
                </a:solidFill>
                <a:latin typeface="微软雅黑" pitchFamily="34" charset="-122"/>
                <a:ea typeface="微软雅黑" pitchFamily="34" charset="-122"/>
              </a:rPr>
              <a:t>廉平</a:t>
            </a:r>
            <a:r>
              <a:rPr lang="zh-CN" altLang="zh-CN" sz="3200" u="sng" dirty="0">
                <a:latin typeface="微软雅黑" pitchFamily="34" charset="-122"/>
                <a:ea typeface="微软雅黑" pitchFamily="34" charset="-122"/>
              </a:rPr>
              <a:t>，尽能得士心，乃</a:t>
            </a:r>
            <a:r>
              <a:rPr lang="zh-CN" altLang="zh-CN" sz="3200" u="sng" dirty="0">
                <a:solidFill>
                  <a:srgbClr val="FF0000"/>
                </a:solidFill>
                <a:latin typeface="微软雅黑" pitchFamily="34" charset="-122"/>
                <a:ea typeface="微软雅黑" pitchFamily="34" charset="-122"/>
              </a:rPr>
              <a:t>以为</a:t>
            </a:r>
            <a:r>
              <a:rPr lang="zh-CN" altLang="zh-CN" sz="3200" u="sng" dirty="0">
                <a:latin typeface="微软雅黑" pitchFamily="34" charset="-122"/>
                <a:ea typeface="微软雅黑" pitchFamily="34" charset="-122"/>
              </a:rPr>
              <a:t>西河守，以拒秦、韩。</a:t>
            </a:r>
            <a:endParaRPr lang="zh-CN"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169589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548682"/>
            <a:ext cx="8208912" cy="4760278"/>
          </a:xfrm>
          <a:prstGeom prst="rect">
            <a:avLst/>
          </a:prstGeom>
        </p:spPr>
        <p:txBody>
          <a:bodyPr wrap="square">
            <a:spAutoFit/>
          </a:bodyPr>
          <a:lstStyle/>
          <a:p>
            <a:pPr fontAlgn="ctr">
              <a:lnSpc>
                <a:spcPts val="5200"/>
              </a:lnSpc>
            </a:pPr>
            <a:r>
              <a:rPr lang="zh-CN" altLang="zh-CN" sz="3200" dirty="0">
                <a:latin typeface="微软雅黑" pitchFamily="34" charset="-122"/>
                <a:ea typeface="微软雅黑" pitchFamily="34" charset="-122"/>
              </a:rPr>
              <a:t>魏文侯既卒，起事其子武侯。武侯浮西河而下，中流，顾而谓吴起曰：“美哉乎山河之固，此魏国之宝也！”起对曰：“昔殷纣之国，左孟门，右太行，常山在其北，大河经其南，</a:t>
            </a:r>
            <a:r>
              <a:rPr lang="zh-CN" altLang="zh-CN" sz="3200" u="sng" dirty="0">
                <a:solidFill>
                  <a:srgbClr val="FF0000"/>
                </a:solidFill>
                <a:latin typeface="微软雅黑" pitchFamily="34" charset="-122"/>
                <a:ea typeface="微软雅黑" pitchFamily="34" charset="-122"/>
              </a:rPr>
              <a:t>修政</a:t>
            </a:r>
            <a:r>
              <a:rPr lang="zh-CN" altLang="zh-CN" sz="3200" u="sng" dirty="0">
                <a:solidFill>
                  <a:srgbClr val="0070C0"/>
                </a:solidFill>
                <a:latin typeface="微软雅黑" pitchFamily="34" charset="-122"/>
                <a:ea typeface="微软雅黑" pitchFamily="34" charset="-122"/>
              </a:rPr>
              <a:t>不德</a:t>
            </a:r>
            <a:r>
              <a:rPr lang="zh-CN" altLang="zh-CN" sz="3200" u="sng" dirty="0">
                <a:latin typeface="微软雅黑" pitchFamily="34" charset="-122"/>
                <a:ea typeface="微软雅黑" pitchFamily="34" charset="-122"/>
              </a:rPr>
              <a:t>，武王杀之。由此观之，在德不在</a:t>
            </a:r>
            <a:r>
              <a:rPr lang="zh-CN" altLang="zh-CN" sz="3200" u="sng" dirty="0">
                <a:solidFill>
                  <a:srgbClr val="FF0000"/>
                </a:solidFill>
                <a:latin typeface="微软雅黑" pitchFamily="34" charset="-122"/>
                <a:ea typeface="微软雅黑" pitchFamily="34" charset="-122"/>
              </a:rPr>
              <a:t>险</a:t>
            </a:r>
            <a:r>
              <a:rPr lang="zh-CN" altLang="zh-CN" sz="3200" u="sng" dirty="0">
                <a:latin typeface="微软雅黑" pitchFamily="34" charset="-122"/>
                <a:ea typeface="微软雅黑" pitchFamily="34" charset="-122"/>
              </a:rPr>
              <a:t>。</a:t>
            </a:r>
            <a:r>
              <a:rPr lang="zh-CN" altLang="zh-CN" sz="3200" dirty="0">
                <a:latin typeface="微软雅黑" pitchFamily="34" charset="-122"/>
                <a:ea typeface="微软雅黑" pitchFamily="34" charset="-122"/>
              </a:rPr>
              <a:t>若君不修德，舟中之人尽为敌国也。”武侯曰：“善。”</a:t>
            </a:r>
          </a:p>
        </p:txBody>
      </p:sp>
    </p:spTree>
    <p:extLst>
      <p:ext uri="{BB962C8B-B14F-4D97-AF65-F5344CB8AC3E}">
        <p14:creationId xmlns:p14="http://schemas.microsoft.com/office/powerpoint/2010/main" val="35550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76674"/>
            <a:ext cx="8208912" cy="4760278"/>
          </a:xfrm>
          <a:prstGeom prst="rect">
            <a:avLst/>
          </a:prstGeom>
        </p:spPr>
        <p:txBody>
          <a:bodyPr wrap="square">
            <a:spAutoFit/>
          </a:bodyPr>
          <a:lstStyle/>
          <a:p>
            <a:pPr fontAlgn="ctr">
              <a:lnSpc>
                <a:spcPts val="5200"/>
              </a:lnSpc>
            </a:pPr>
            <a:r>
              <a:rPr lang="zh-CN" altLang="zh-CN" sz="3200" dirty="0">
                <a:latin typeface="微软雅黑" pitchFamily="34" charset="-122"/>
                <a:ea typeface="微软雅黑" pitchFamily="34" charset="-122"/>
              </a:rPr>
              <a:t>吴起为西河守，甚有声名。魏置（</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）相，相（</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）田文。吴起不悦，谓田文曰：“请与子论（</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）功，可乎？”文曰：“</a:t>
            </a:r>
            <a:r>
              <a:rPr lang="zh-CN" altLang="zh-CN" sz="3200" u="sng" dirty="0">
                <a:latin typeface="微软雅黑" pitchFamily="34" charset="-122"/>
                <a:ea typeface="微软雅黑" pitchFamily="34" charset="-122"/>
              </a:rPr>
              <a:t>主少国疑，大臣未</a:t>
            </a:r>
            <a:r>
              <a:rPr lang="zh-CN" altLang="zh-CN" sz="3200" u="sng" dirty="0">
                <a:solidFill>
                  <a:srgbClr val="FF0000"/>
                </a:solidFill>
                <a:latin typeface="微软雅黑" pitchFamily="34" charset="-122"/>
                <a:ea typeface="微软雅黑" pitchFamily="34" charset="-122"/>
              </a:rPr>
              <a:t>附</a:t>
            </a:r>
            <a:r>
              <a:rPr lang="zh-CN" altLang="zh-CN" sz="3200" u="sng" dirty="0">
                <a:latin typeface="微软雅黑" pitchFamily="34" charset="-122"/>
                <a:ea typeface="微软雅黑" pitchFamily="34" charset="-122"/>
              </a:rPr>
              <a:t>，百姓不信，</a:t>
            </a:r>
            <a:r>
              <a:rPr lang="zh-CN" altLang="zh-CN" sz="3200" u="sng" dirty="0">
                <a:solidFill>
                  <a:srgbClr val="FF0000"/>
                </a:solidFill>
                <a:latin typeface="微软雅黑" pitchFamily="34" charset="-122"/>
                <a:ea typeface="微软雅黑" pitchFamily="34" charset="-122"/>
              </a:rPr>
              <a:t>方</a:t>
            </a:r>
            <a:r>
              <a:rPr lang="zh-CN" altLang="zh-CN" sz="3200" u="sng" dirty="0">
                <a:latin typeface="微软雅黑" pitchFamily="34" charset="-122"/>
                <a:ea typeface="微软雅黑" pitchFamily="34" charset="-122"/>
              </a:rPr>
              <a:t>是之时，</a:t>
            </a:r>
            <a:r>
              <a:rPr lang="zh-CN" altLang="zh-CN" sz="3200" u="sng" dirty="0">
                <a:solidFill>
                  <a:srgbClr val="FF0000"/>
                </a:solidFill>
                <a:latin typeface="微软雅黑" pitchFamily="34" charset="-122"/>
                <a:ea typeface="微软雅黑" pitchFamily="34" charset="-122"/>
              </a:rPr>
              <a:t>属</a:t>
            </a:r>
            <a:r>
              <a:rPr lang="zh-CN" altLang="zh-CN" sz="3200" u="sng" dirty="0">
                <a:latin typeface="微软雅黑" pitchFamily="34" charset="-122"/>
                <a:ea typeface="微软雅黑" pitchFamily="34" charset="-122"/>
              </a:rPr>
              <a:t>之于子乎？属之于我乎？</a:t>
            </a:r>
            <a:r>
              <a:rPr lang="zh-CN" altLang="zh-CN" sz="3200" dirty="0">
                <a:latin typeface="微软雅黑" pitchFamily="34" charset="-122"/>
                <a:ea typeface="微软雅黑" pitchFamily="34" charset="-122"/>
              </a:rPr>
              <a:t>”起默然良久，曰：“属之子矣。”</a:t>
            </a:r>
            <a:r>
              <a:rPr lang="zh-CN" altLang="zh-CN" sz="3200" u="sng" dirty="0">
                <a:latin typeface="微软雅黑" pitchFamily="34" charset="-122"/>
                <a:ea typeface="微软雅黑" pitchFamily="34" charset="-122"/>
              </a:rPr>
              <a:t>文曰：“</a:t>
            </a:r>
            <a:r>
              <a:rPr lang="zh-CN" altLang="zh-CN" sz="3200" u="sng" dirty="0">
                <a:solidFill>
                  <a:srgbClr val="FF0000"/>
                </a:solidFill>
                <a:latin typeface="微软雅黑" pitchFamily="34" charset="-122"/>
                <a:ea typeface="微软雅黑" pitchFamily="34" charset="-122"/>
              </a:rPr>
              <a:t>此</a:t>
            </a:r>
            <a:r>
              <a:rPr lang="zh-CN" altLang="zh-CN" sz="3200" u="sng" dirty="0">
                <a:solidFill>
                  <a:srgbClr val="0070C0"/>
                </a:solidFill>
                <a:latin typeface="微软雅黑" pitchFamily="34" charset="-122"/>
                <a:ea typeface="微软雅黑" pitchFamily="34" charset="-122"/>
              </a:rPr>
              <a:t>乃</a:t>
            </a:r>
            <a:r>
              <a:rPr lang="zh-CN" altLang="zh-CN" sz="3200" u="sng" dirty="0">
                <a:latin typeface="微软雅黑" pitchFamily="34" charset="-122"/>
                <a:ea typeface="微软雅黑" pitchFamily="34" charset="-122"/>
              </a:rPr>
              <a:t>吾</a:t>
            </a:r>
            <a:r>
              <a:rPr lang="zh-CN" altLang="zh-CN" sz="3200" u="sng" dirty="0">
                <a:solidFill>
                  <a:srgbClr val="FF0000"/>
                </a:solidFill>
                <a:latin typeface="微软雅黑" pitchFamily="34" charset="-122"/>
                <a:ea typeface="微软雅黑" pitchFamily="34" charset="-122"/>
              </a:rPr>
              <a:t>所以</a:t>
            </a:r>
            <a:r>
              <a:rPr lang="zh-CN" altLang="zh-CN" sz="3200" u="sng" dirty="0">
                <a:latin typeface="微软雅黑" pitchFamily="34" charset="-122"/>
                <a:ea typeface="微软雅黑" pitchFamily="34" charset="-122"/>
              </a:rPr>
              <a:t>居子之上</a:t>
            </a:r>
            <a:r>
              <a:rPr lang="zh-CN" altLang="zh-CN" sz="3200" u="sng" dirty="0">
                <a:solidFill>
                  <a:srgbClr val="FF0000"/>
                </a:solidFill>
                <a:latin typeface="微软雅黑" pitchFamily="34" charset="-122"/>
                <a:ea typeface="微软雅黑" pitchFamily="34" charset="-122"/>
              </a:rPr>
              <a:t>也</a:t>
            </a:r>
            <a:r>
              <a:rPr lang="zh-CN" altLang="zh-CN" sz="3200" u="sng" dirty="0">
                <a:latin typeface="微软雅黑" pitchFamily="34" charset="-122"/>
                <a:ea typeface="微软雅黑" pitchFamily="34" charset="-122"/>
              </a:rPr>
              <a:t>。”吴起乃自知弗如田文。</a:t>
            </a:r>
            <a:endParaRPr lang="zh-CN"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294537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2"/>
            <a:ext cx="8640960" cy="6504345"/>
          </a:xfrm>
          <a:prstGeom prst="rect">
            <a:avLst/>
          </a:prstGeom>
        </p:spPr>
        <p:txBody>
          <a:bodyPr wrap="square">
            <a:spAutoFit/>
          </a:bodyPr>
          <a:lstStyle/>
          <a:p>
            <a:pPr>
              <a:lnSpc>
                <a:spcPts val="5000"/>
              </a:lnSpc>
            </a:pPr>
            <a:r>
              <a:rPr lang="zh-CN" altLang="zh-CN" sz="3200" dirty="0">
                <a:latin typeface="微软雅黑" pitchFamily="34" charset="-122"/>
                <a:ea typeface="微软雅黑" pitchFamily="34" charset="-122"/>
              </a:rPr>
              <a:t>田文既死，公叔为相，尚（</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）魏公主，而害（</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）吴起。吴起惧</a:t>
            </a:r>
            <a:r>
              <a:rPr lang="zh-CN" altLang="zh-CN" sz="3200" u="sng" dirty="0">
                <a:latin typeface="微软雅黑" pitchFamily="34" charset="-122"/>
                <a:ea typeface="微软雅黑" pitchFamily="34" charset="-122"/>
              </a:rPr>
              <a:t>得罪</a:t>
            </a:r>
            <a:r>
              <a:rPr lang="zh-CN" altLang="zh-CN" sz="3200" dirty="0">
                <a:latin typeface="微软雅黑" pitchFamily="34" charset="-122"/>
                <a:ea typeface="微软雅黑" pitchFamily="34" charset="-122"/>
              </a:rPr>
              <a:t>（</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），遂去，即之（</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）楚。楚悼王素闻起贤，至则相楚。于是南平百越；北并陈蔡，却三晋；西伐秦。诸侯患（</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）楚之强。故楚之贵戚尽欲害吴起。</a:t>
            </a:r>
            <a:r>
              <a:rPr lang="zh-CN" altLang="zh-CN" sz="3200" u="sng" dirty="0">
                <a:solidFill>
                  <a:srgbClr val="FF0000"/>
                </a:solidFill>
                <a:latin typeface="微软雅黑" pitchFamily="34" charset="-122"/>
                <a:ea typeface="微软雅黑" pitchFamily="34" charset="-122"/>
              </a:rPr>
              <a:t>及</a:t>
            </a:r>
            <a:r>
              <a:rPr lang="zh-CN" altLang="zh-CN" sz="3200" u="sng" dirty="0">
                <a:latin typeface="微软雅黑" pitchFamily="34" charset="-122"/>
                <a:ea typeface="微软雅黑" pitchFamily="34" charset="-122"/>
              </a:rPr>
              <a:t>悼王死，宗室大臣作乱而攻吴起，吴起</a:t>
            </a:r>
            <a:r>
              <a:rPr lang="zh-CN" altLang="zh-CN" sz="3200" u="sng" dirty="0">
                <a:solidFill>
                  <a:srgbClr val="FF0000"/>
                </a:solidFill>
                <a:latin typeface="微软雅黑" pitchFamily="34" charset="-122"/>
                <a:ea typeface="微软雅黑" pitchFamily="34" charset="-122"/>
              </a:rPr>
              <a:t>走</a:t>
            </a:r>
            <a:r>
              <a:rPr lang="zh-CN" altLang="zh-CN" sz="3200" u="sng" dirty="0">
                <a:latin typeface="微软雅黑" pitchFamily="34" charset="-122"/>
                <a:ea typeface="微软雅黑" pitchFamily="34" charset="-122"/>
              </a:rPr>
              <a:t>之王尸而</a:t>
            </a:r>
            <a:r>
              <a:rPr lang="zh-CN" altLang="zh-CN" sz="3200" u="sng" dirty="0">
                <a:solidFill>
                  <a:srgbClr val="FF0000"/>
                </a:solidFill>
                <a:latin typeface="微软雅黑" pitchFamily="34" charset="-122"/>
                <a:ea typeface="微软雅黑" pitchFamily="34" charset="-122"/>
              </a:rPr>
              <a:t>伏</a:t>
            </a:r>
            <a:r>
              <a:rPr lang="zh-CN" altLang="zh-CN" sz="3200" u="sng" dirty="0">
                <a:latin typeface="微软雅黑" pitchFamily="34" charset="-122"/>
                <a:ea typeface="微软雅黑" pitchFamily="34" charset="-122"/>
              </a:rPr>
              <a:t>之。</a:t>
            </a:r>
            <a:r>
              <a:rPr lang="zh-CN" altLang="zh-CN" sz="3200" dirty="0">
                <a:latin typeface="微软雅黑" pitchFamily="34" charset="-122"/>
                <a:ea typeface="微软雅黑" pitchFamily="34" charset="-122"/>
              </a:rPr>
              <a:t>击（</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）起之徒因（</a:t>
            </a:r>
            <a:r>
              <a:rPr lang="en-US" altLang="zh-CN" sz="3200" dirty="0">
                <a:latin typeface="微软雅黑" pitchFamily="34" charset="-122"/>
                <a:ea typeface="微软雅黑" pitchFamily="34" charset="-122"/>
              </a:rPr>
              <a:t>     </a:t>
            </a:r>
            <a:r>
              <a:rPr lang="zh-CN" altLang="zh-CN" sz="3200" dirty="0">
                <a:latin typeface="微软雅黑" pitchFamily="34" charset="-122"/>
                <a:ea typeface="微软雅黑" pitchFamily="34" charset="-122"/>
              </a:rPr>
              <a:t>）射刺吴起，并中悼王。</a:t>
            </a:r>
            <a:r>
              <a:rPr lang="zh-CN" altLang="zh-CN" sz="3200" dirty="0">
                <a:solidFill>
                  <a:srgbClr val="FF0000"/>
                </a:solidFill>
                <a:latin typeface="微软雅黑" pitchFamily="34" charset="-122"/>
                <a:ea typeface="微软雅黑" pitchFamily="34" charset="-122"/>
              </a:rPr>
              <a:t>悼王既葬，太子立，乃使令尹尽诛射吴起而并中王尸者。坐（</a:t>
            </a:r>
            <a:r>
              <a:rPr lang="en-US" altLang="zh-CN" sz="3200" dirty="0">
                <a:solidFill>
                  <a:srgbClr val="FF0000"/>
                </a:solidFill>
                <a:latin typeface="微软雅黑" pitchFamily="34" charset="-122"/>
                <a:ea typeface="微软雅黑" pitchFamily="34" charset="-122"/>
              </a:rPr>
              <a:t>     </a:t>
            </a:r>
            <a:r>
              <a:rPr lang="zh-CN" altLang="zh-CN" sz="3200" dirty="0">
                <a:solidFill>
                  <a:srgbClr val="FF0000"/>
                </a:solidFill>
                <a:latin typeface="微软雅黑" pitchFamily="34" charset="-122"/>
                <a:ea typeface="微软雅黑" pitchFamily="34" charset="-122"/>
              </a:rPr>
              <a:t>）射起而夷（</a:t>
            </a:r>
            <a:r>
              <a:rPr lang="en-US" altLang="zh-CN" sz="3200" dirty="0">
                <a:solidFill>
                  <a:srgbClr val="FF0000"/>
                </a:solidFill>
                <a:latin typeface="微软雅黑" pitchFamily="34" charset="-122"/>
                <a:ea typeface="微软雅黑" pitchFamily="34" charset="-122"/>
              </a:rPr>
              <a:t>     </a:t>
            </a:r>
            <a:r>
              <a:rPr lang="zh-CN" altLang="zh-CN" sz="3200" dirty="0">
                <a:solidFill>
                  <a:srgbClr val="FF0000"/>
                </a:solidFill>
                <a:latin typeface="微软雅黑" pitchFamily="34" charset="-122"/>
                <a:ea typeface="微软雅黑" pitchFamily="34" charset="-122"/>
              </a:rPr>
              <a:t>）宗死者七十余家</a:t>
            </a:r>
            <a:r>
              <a:rPr lang="zh-CN" altLang="zh-CN" sz="3200" dirty="0">
                <a:latin typeface="微软雅黑" pitchFamily="34" charset="-122"/>
                <a:ea typeface="微软雅黑" pitchFamily="34" charset="-122"/>
              </a:rPr>
              <a:t>。</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326231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20689"/>
            <a:ext cx="8424936" cy="3970318"/>
          </a:xfrm>
          <a:prstGeom prst="rect">
            <a:avLst/>
          </a:prstGeom>
        </p:spPr>
        <p:txBody>
          <a:bodyPr wrap="square">
            <a:spAutoFit/>
          </a:bodyPr>
          <a:lstStyle/>
          <a:p>
            <a:r>
              <a:rPr lang="zh-CN" altLang="zh-CN" sz="2800" dirty="0">
                <a:latin typeface="微软雅黑" pitchFamily="34" charset="-122"/>
                <a:ea typeface="微软雅黑" pitchFamily="34" charset="-122"/>
              </a:rPr>
              <a:t>将</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于是</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事</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以为</a:t>
            </a:r>
            <a:r>
              <a:rPr lang="en-US" altLang="zh-CN" sz="2800" u="sng"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en-US" altLang="zh-CN" sz="2800"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zh-CN" altLang="zh-CN" sz="2800" dirty="0">
                <a:latin typeface="微软雅黑" pitchFamily="34" charset="-122"/>
                <a:ea typeface="微软雅黑" pitchFamily="34" charset="-122"/>
              </a:rPr>
              <a:t>拔</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非然</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旋踵</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死所</a:t>
            </a:r>
            <a:r>
              <a:rPr lang="en-US" altLang="zh-CN" sz="2800" u="sng"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en-US" altLang="zh-CN" sz="2800"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zh-CN" altLang="zh-CN" sz="2800" dirty="0">
                <a:latin typeface="微软雅黑" pitchFamily="34" charset="-122"/>
                <a:ea typeface="微软雅黑" pitchFamily="34" charset="-122"/>
              </a:rPr>
              <a:t>置</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相</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论</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尚</a:t>
            </a:r>
            <a:r>
              <a:rPr lang="en-US" altLang="zh-CN" sz="2800" u="sng"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en-US" altLang="zh-CN" sz="2800"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zh-CN" altLang="zh-CN" sz="2800" dirty="0">
                <a:latin typeface="微软雅黑" pitchFamily="34" charset="-122"/>
                <a:ea typeface="微软雅黑" pitchFamily="34" charset="-122"/>
              </a:rPr>
              <a:t>害</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得罪</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即之</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患</a:t>
            </a:r>
            <a:r>
              <a:rPr lang="en-US" altLang="zh-CN" sz="2800" u="sng"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en-US" altLang="zh-CN" sz="2800"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a:p>
            <a:r>
              <a:rPr lang="zh-CN" altLang="zh-CN" sz="2800" dirty="0">
                <a:latin typeface="微软雅黑" pitchFamily="34" charset="-122"/>
                <a:ea typeface="微软雅黑" pitchFamily="34" charset="-122"/>
              </a:rPr>
              <a:t>击</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因</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坐</a:t>
            </a:r>
            <a:r>
              <a:rPr lang="en-US" altLang="zh-CN" sz="2800" u="sng" dirty="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zh-CN" altLang="zh-CN" sz="2800" dirty="0">
                <a:latin typeface="微软雅黑" pitchFamily="34" charset="-122"/>
                <a:ea typeface="微软雅黑" pitchFamily="34" charset="-122"/>
              </a:rPr>
              <a:t>夷</a:t>
            </a:r>
            <a:r>
              <a:rPr lang="en-US" altLang="zh-CN" sz="2800" u="sng" dirty="0">
                <a:latin typeface="微软雅黑" pitchFamily="34" charset="-122"/>
                <a:ea typeface="微软雅黑" pitchFamily="34" charset="-122"/>
              </a:rPr>
              <a:t>             </a:t>
            </a:r>
            <a:endParaRPr lang="zh-CN"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180265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88641"/>
            <a:ext cx="8784976" cy="6555641"/>
          </a:xfrm>
          <a:prstGeom prst="rect">
            <a:avLst/>
          </a:prstGeom>
        </p:spPr>
        <p:txBody>
          <a:bodyPr wrap="square">
            <a:spAutoFit/>
          </a:bodyPr>
          <a:lstStyle/>
          <a:p>
            <a:pPr>
              <a:lnSpc>
                <a:spcPts val="4200"/>
              </a:lnSpc>
            </a:pPr>
            <a:r>
              <a:rPr lang="en-US" altLang="zh-CN" sz="3200" dirty="0">
                <a:latin typeface="微软雅黑" pitchFamily="34" charset="-122"/>
                <a:ea typeface="微软雅黑" pitchFamily="34" charset="-122"/>
              </a:rPr>
              <a:t>5</a:t>
            </a:r>
            <a:r>
              <a:rPr lang="zh-CN" altLang="zh-CN" sz="3200" dirty="0">
                <a:latin typeface="微软雅黑" pitchFamily="34" charset="-122"/>
                <a:ea typeface="微软雅黑" pitchFamily="34" charset="-122"/>
              </a:rPr>
              <a:t>、起之为将，与</a:t>
            </a:r>
            <a:r>
              <a:rPr lang="zh-CN" altLang="zh-CN" sz="3200" dirty="0">
                <a:solidFill>
                  <a:srgbClr val="FF0000"/>
                </a:solidFill>
                <a:latin typeface="微软雅黑" pitchFamily="34" charset="-122"/>
                <a:ea typeface="微软雅黑" pitchFamily="34" charset="-122"/>
              </a:rPr>
              <a:t>士卒最下者</a:t>
            </a:r>
            <a:r>
              <a:rPr lang="zh-CN" altLang="zh-CN" sz="3200" dirty="0">
                <a:solidFill>
                  <a:srgbClr val="0070C0"/>
                </a:solidFill>
                <a:latin typeface="微软雅黑" pitchFamily="34" charset="-122"/>
                <a:ea typeface="微软雅黑" pitchFamily="34" charset="-122"/>
              </a:rPr>
              <a:t>同衣食</a:t>
            </a:r>
            <a:r>
              <a:rPr lang="zh-CN" altLang="zh-CN" sz="3200" dirty="0">
                <a:latin typeface="微软雅黑" pitchFamily="34" charset="-122"/>
                <a:ea typeface="微软雅黑" pitchFamily="34" charset="-122"/>
              </a:rPr>
              <a:t>，与士卒分劳苦。卒有</a:t>
            </a:r>
            <a:r>
              <a:rPr lang="zh-CN" altLang="zh-CN" sz="3200" dirty="0">
                <a:solidFill>
                  <a:srgbClr val="FF0000"/>
                </a:solidFill>
                <a:latin typeface="微软雅黑" pitchFamily="34" charset="-122"/>
                <a:ea typeface="微软雅黑" pitchFamily="34" charset="-122"/>
              </a:rPr>
              <a:t>病</a:t>
            </a:r>
            <a:r>
              <a:rPr lang="zh-CN" altLang="zh-CN" sz="3200" dirty="0">
                <a:latin typeface="微软雅黑" pitchFamily="34" charset="-122"/>
                <a:ea typeface="微软雅黑" pitchFamily="34" charset="-122"/>
              </a:rPr>
              <a:t>疽者，起为吮之。</a:t>
            </a:r>
          </a:p>
          <a:p>
            <a:pPr fontAlgn="ctr">
              <a:lnSpc>
                <a:spcPts val="4200"/>
              </a:lnSpc>
            </a:pPr>
            <a:r>
              <a:rPr lang="en-US" altLang="zh-CN" sz="3200" dirty="0">
                <a:latin typeface="微软雅黑" pitchFamily="34" charset="-122"/>
                <a:ea typeface="微软雅黑" pitchFamily="34" charset="-122"/>
              </a:rPr>
              <a:t>6</a:t>
            </a:r>
            <a:r>
              <a:rPr lang="zh-CN" altLang="zh-CN" sz="3200" dirty="0">
                <a:latin typeface="微软雅黑" pitchFamily="34" charset="-122"/>
                <a:ea typeface="微软雅黑" pitchFamily="34" charset="-122"/>
              </a:rPr>
              <a:t>、文侯</a:t>
            </a:r>
            <a:r>
              <a:rPr lang="zh-CN" altLang="zh-CN" sz="3200" dirty="0">
                <a:solidFill>
                  <a:srgbClr val="FF0000"/>
                </a:solidFill>
                <a:latin typeface="微软雅黑" pitchFamily="34" charset="-122"/>
                <a:ea typeface="微软雅黑" pitchFamily="34" charset="-122"/>
              </a:rPr>
              <a:t>以</a:t>
            </a:r>
            <a:r>
              <a:rPr lang="zh-CN" altLang="zh-CN" sz="3200" dirty="0">
                <a:latin typeface="微软雅黑" pitchFamily="34" charset="-122"/>
                <a:ea typeface="微软雅黑" pitchFamily="34" charset="-122"/>
              </a:rPr>
              <a:t>吴起善用兵，</a:t>
            </a:r>
            <a:r>
              <a:rPr lang="zh-CN" altLang="zh-CN" sz="3200" dirty="0">
                <a:solidFill>
                  <a:srgbClr val="FF0000"/>
                </a:solidFill>
                <a:latin typeface="微软雅黑" pitchFamily="34" charset="-122"/>
                <a:ea typeface="微软雅黑" pitchFamily="34" charset="-122"/>
              </a:rPr>
              <a:t>廉平</a:t>
            </a:r>
            <a:r>
              <a:rPr lang="zh-CN" altLang="zh-CN" sz="3200" dirty="0">
                <a:latin typeface="微软雅黑" pitchFamily="34" charset="-122"/>
                <a:ea typeface="微软雅黑" pitchFamily="34" charset="-122"/>
              </a:rPr>
              <a:t>，尽能得士心，乃</a:t>
            </a:r>
            <a:r>
              <a:rPr lang="zh-CN" altLang="zh-CN" sz="3200" dirty="0">
                <a:solidFill>
                  <a:srgbClr val="FF0000"/>
                </a:solidFill>
                <a:latin typeface="微软雅黑" pitchFamily="34" charset="-122"/>
                <a:ea typeface="微软雅黑" pitchFamily="34" charset="-122"/>
              </a:rPr>
              <a:t>以为</a:t>
            </a:r>
            <a:r>
              <a:rPr lang="zh-CN" altLang="zh-CN" sz="3200" dirty="0">
                <a:latin typeface="微软雅黑" pitchFamily="34" charset="-122"/>
                <a:ea typeface="微软雅黑" pitchFamily="34" charset="-122"/>
              </a:rPr>
              <a:t>西河守，以拒秦、韩。</a:t>
            </a:r>
          </a:p>
          <a:p>
            <a:pPr fontAlgn="ctr">
              <a:lnSpc>
                <a:spcPts val="4200"/>
              </a:lnSpc>
            </a:pPr>
            <a:r>
              <a:rPr lang="en-US" altLang="zh-CN" sz="3200" dirty="0">
                <a:latin typeface="微软雅黑" pitchFamily="34" charset="-122"/>
                <a:ea typeface="微软雅黑" pitchFamily="34" charset="-122"/>
              </a:rPr>
              <a:t>7</a:t>
            </a:r>
            <a:r>
              <a:rPr lang="zh-CN" altLang="zh-CN" sz="3200" dirty="0">
                <a:latin typeface="微软雅黑" pitchFamily="34" charset="-122"/>
                <a:ea typeface="微软雅黑" pitchFamily="34" charset="-122"/>
              </a:rPr>
              <a:t>、</a:t>
            </a:r>
            <a:r>
              <a:rPr lang="zh-CN" altLang="zh-CN" sz="3200" dirty="0">
                <a:solidFill>
                  <a:srgbClr val="FF0000"/>
                </a:solidFill>
                <a:latin typeface="微软雅黑" pitchFamily="34" charset="-122"/>
                <a:ea typeface="微软雅黑" pitchFamily="34" charset="-122"/>
              </a:rPr>
              <a:t>修政</a:t>
            </a:r>
            <a:r>
              <a:rPr lang="zh-CN" altLang="zh-CN" sz="3200" dirty="0">
                <a:latin typeface="微软雅黑" pitchFamily="34" charset="-122"/>
                <a:ea typeface="微软雅黑" pitchFamily="34" charset="-122"/>
              </a:rPr>
              <a:t>不</a:t>
            </a:r>
            <a:r>
              <a:rPr lang="zh-CN" altLang="zh-CN" sz="3200" dirty="0">
                <a:solidFill>
                  <a:srgbClr val="FF0000"/>
                </a:solidFill>
                <a:latin typeface="微软雅黑" pitchFamily="34" charset="-122"/>
                <a:ea typeface="微软雅黑" pitchFamily="34" charset="-122"/>
              </a:rPr>
              <a:t>德</a:t>
            </a:r>
            <a:r>
              <a:rPr lang="zh-CN" altLang="zh-CN" sz="3200" dirty="0">
                <a:latin typeface="微软雅黑" pitchFamily="34" charset="-122"/>
                <a:ea typeface="微软雅黑" pitchFamily="34" charset="-122"/>
              </a:rPr>
              <a:t>，武王杀之。由此观之，在德不在</a:t>
            </a:r>
            <a:r>
              <a:rPr lang="zh-CN" altLang="zh-CN" sz="3200" dirty="0">
                <a:solidFill>
                  <a:srgbClr val="FF0000"/>
                </a:solidFill>
                <a:latin typeface="微软雅黑" pitchFamily="34" charset="-122"/>
                <a:ea typeface="微软雅黑" pitchFamily="34" charset="-122"/>
              </a:rPr>
              <a:t>险</a:t>
            </a:r>
            <a:r>
              <a:rPr lang="zh-CN" altLang="zh-CN" sz="3200" dirty="0">
                <a:latin typeface="微软雅黑" pitchFamily="34" charset="-122"/>
                <a:ea typeface="微软雅黑" pitchFamily="34" charset="-122"/>
              </a:rPr>
              <a:t>。</a:t>
            </a:r>
          </a:p>
          <a:p>
            <a:pPr fontAlgn="ctr">
              <a:lnSpc>
                <a:spcPts val="4200"/>
              </a:lnSpc>
            </a:pPr>
            <a:r>
              <a:rPr lang="en-US" altLang="zh-CN" sz="3200" dirty="0">
                <a:latin typeface="微软雅黑" pitchFamily="34" charset="-122"/>
                <a:ea typeface="微软雅黑" pitchFamily="34" charset="-122"/>
              </a:rPr>
              <a:t>8</a:t>
            </a:r>
            <a:r>
              <a:rPr lang="zh-CN" altLang="zh-CN" sz="3200" dirty="0">
                <a:latin typeface="微软雅黑" pitchFamily="34" charset="-122"/>
                <a:ea typeface="微软雅黑" pitchFamily="34" charset="-122"/>
              </a:rPr>
              <a:t>、主少国疑，大臣未</a:t>
            </a:r>
            <a:r>
              <a:rPr lang="zh-CN" altLang="zh-CN" sz="3200" dirty="0">
                <a:solidFill>
                  <a:srgbClr val="FF0000"/>
                </a:solidFill>
                <a:latin typeface="微软雅黑" pitchFamily="34" charset="-122"/>
                <a:ea typeface="微软雅黑" pitchFamily="34" charset="-122"/>
              </a:rPr>
              <a:t>附</a:t>
            </a:r>
            <a:r>
              <a:rPr lang="zh-CN" altLang="zh-CN" sz="3200" dirty="0">
                <a:latin typeface="微软雅黑" pitchFamily="34" charset="-122"/>
                <a:ea typeface="微软雅黑" pitchFamily="34" charset="-122"/>
              </a:rPr>
              <a:t>，百姓不信，</a:t>
            </a:r>
            <a:r>
              <a:rPr lang="zh-CN" altLang="zh-CN" sz="3200" dirty="0">
                <a:solidFill>
                  <a:srgbClr val="FF0000"/>
                </a:solidFill>
                <a:latin typeface="微软雅黑" pitchFamily="34" charset="-122"/>
                <a:ea typeface="微软雅黑" pitchFamily="34" charset="-122"/>
              </a:rPr>
              <a:t>方</a:t>
            </a:r>
            <a:r>
              <a:rPr lang="zh-CN" altLang="zh-CN" sz="3200" dirty="0">
                <a:latin typeface="微软雅黑" pitchFamily="34" charset="-122"/>
                <a:ea typeface="微软雅黑" pitchFamily="34" charset="-122"/>
              </a:rPr>
              <a:t>是之时，</a:t>
            </a:r>
            <a:r>
              <a:rPr lang="zh-CN" altLang="zh-CN" sz="3200" dirty="0">
                <a:solidFill>
                  <a:srgbClr val="FF0000"/>
                </a:solidFill>
                <a:latin typeface="微软雅黑" pitchFamily="34" charset="-122"/>
                <a:ea typeface="微软雅黑" pitchFamily="34" charset="-122"/>
              </a:rPr>
              <a:t>属</a:t>
            </a:r>
            <a:r>
              <a:rPr lang="zh-CN" altLang="zh-CN" sz="3200" dirty="0">
                <a:latin typeface="微软雅黑" pitchFamily="34" charset="-122"/>
                <a:ea typeface="微软雅黑" pitchFamily="34" charset="-122"/>
              </a:rPr>
              <a:t>之于子乎？属之于我乎？</a:t>
            </a:r>
          </a:p>
          <a:p>
            <a:pPr fontAlgn="ctr">
              <a:lnSpc>
                <a:spcPts val="4200"/>
              </a:lnSpc>
            </a:pPr>
            <a:r>
              <a:rPr lang="en-US" altLang="zh-CN" sz="3200" dirty="0">
                <a:latin typeface="微软雅黑" pitchFamily="34" charset="-122"/>
                <a:ea typeface="微软雅黑" pitchFamily="34" charset="-122"/>
              </a:rPr>
              <a:t>9</a:t>
            </a:r>
            <a:r>
              <a:rPr lang="zh-CN" altLang="zh-CN" sz="3200" dirty="0">
                <a:latin typeface="微软雅黑" pitchFamily="34" charset="-122"/>
                <a:ea typeface="微软雅黑" pitchFamily="34" charset="-122"/>
              </a:rPr>
              <a:t>、文曰：“此</a:t>
            </a:r>
            <a:r>
              <a:rPr lang="zh-CN" altLang="zh-CN" sz="3200" dirty="0">
                <a:solidFill>
                  <a:srgbClr val="FF0000"/>
                </a:solidFill>
                <a:latin typeface="微软雅黑" pitchFamily="34" charset="-122"/>
                <a:ea typeface="微软雅黑" pitchFamily="34" charset="-122"/>
              </a:rPr>
              <a:t>乃</a:t>
            </a:r>
            <a:r>
              <a:rPr lang="zh-CN" altLang="zh-CN" sz="3200" dirty="0">
                <a:latin typeface="微软雅黑" pitchFamily="34" charset="-122"/>
                <a:ea typeface="微软雅黑" pitchFamily="34" charset="-122"/>
              </a:rPr>
              <a:t>吾</a:t>
            </a:r>
            <a:r>
              <a:rPr lang="zh-CN" altLang="zh-CN" sz="3200" dirty="0">
                <a:solidFill>
                  <a:srgbClr val="FF0000"/>
                </a:solidFill>
                <a:latin typeface="微软雅黑" pitchFamily="34" charset="-122"/>
                <a:ea typeface="微软雅黑" pitchFamily="34" charset="-122"/>
              </a:rPr>
              <a:t>所以</a:t>
            </a:r>
            <a:r>
              <a:rPr lang="zh-CN" altLang="zh-CN" sz="3200" dirty="0">
                <a:latin typeface="微软雅黑" pitchFamily="34" charset="-122"/>
                <a:ea typeface="微软雅黑" pitchFamily="34" charset="-122"/>
              </a:rPr>
              <a:t>居子之上也。”吴起乃自知</a:t>
            </a:r>
            <a:r>
              <a:rPr lang="zh-CN" altLang="zh-CN" sz="3200" dirty="0">
                <a:solidFill>
                  <a:srgbClr val="FF0000"/>
                </a:solidFill>
                <a:latin typeface="微软雅黑" pitchFamily="34" charset="-122"/>
                <a:ea typeface="微软雅黑" pitchFamily="34" charset="-122"/>
              </a:rPr>
              <a:t>弗如</a:t>
            </a:r>
            <a:r>
              <a:rPr lang="zh-CN" altLang="zh-CN" sz="3200" dirty="0">
                <a:latin typeface="微软雅黑" pitchFamily="34" charset="-122"/>
                <a:ea typeface="微软雅黑" pitchFamily="34" charset="-122"/>
              </a:rPr>
              <a:t>田文。</a:t>
            </a:r>
          </a:p>
          <a:p>
            <a:pPr fontAlgn="ctr">
              <a:lnSpc>
                <a:spcPts val="4200"/>
              </a:lnSpc>
            </a:pPr>
            <a:r>
              <a:rPr lang="en-US" altLang="zh-CN" sz="3200" dirty="0">
                <a:latin typeface="微软雅黑" pitchFamily="34" charset="-122"/>
                <a:ea typeface="微软雅黑" pitchFamily="34" charset="-122"/>
              </a:rPr>
              <a:t>10</a:t>
            </a:r>
            <a:r>
              <a:rPr lang="zh-CN" altLang="zh-CN" sz="3200" dirty="0">
                <a:latin typeface="微软雅黑" pitchFamily="34" charset="-122"/>
                <a:ea typeface="微软雅黑" pitchFamily="34" charset="-122"/>
              </a:rPr>
              <a:t>、</a:t>
            </a:r>
            <a:r>
              <a:rPr lang="zh-CN" altLang="zh-CN" sz="3200" dirty="0">
                <a:solidFill>
                  <a:srgbClr val="FF0000"/>
                </a:solidFill>
                <a:latin typeface="微软雅黑" pitchFamily="34" charset="-122"/>
                <a:ea typeface="微软雅黑" pitchFamily="34" charset="-122"/>
              </a:rPr>
              <a:t>及</a:t>
            </a:r>
            <a:r>
              <a:rPr lang="zh-CN" altLang="zh-CN" sz="3200" dirty="0">
                <a:latin typeface="微软雅黑" pitchFamily="34" charset="-122"/>
                <a:ea typeface="微软雅黑" pitchFamily="34" charset="-122"/>
              </a:rPr>
              <a:t>悼王死，宗室大臣作乱而攻吴起，吴起</a:t>
            </a:r>
            <a:r>
              <a:rPr lang="zh-CN" altLang="zh-CN" sz="3200" dirty="0">
                <a:solidFill>
                  <a:srgbClr val="FF0000"/>
                </a:solidFill>
                <a:latin typeface="微软雅黑" pitchFamily="34" charset="-122"/>
                <a:ea typeface="微软雅黑" pitchFamily="34" charset="-122"/>
              </a:rPr>
              <a:t>走</a:t>
            </a:r>
            <a:r>
              <a:rPr lang="zh-CN" altLang="zh-CN" sz="3200" dirty="0">
                <a:latin typeface="微软雅黑" pitchFamily="34" charset="-122"/>
                <a:ea typeface="微软雅黑" pitchFamily="34" charset="-122"/>
              </a:rPr>
              <a:t>之王尸而</a:t>
            </a:r>
            <a:r>
              <a:rPr lang="zh-CN" altLang="zh-CN" sz="3200" dirty="0">
                <a:solidFill>
                  <a:srgbClr val="FF0000"/>
                </a:solidFill>
                <a:latin typeface="微软雅黑" pitchFamily="34" charset="-122"/>
                <a:ea typeface="微软雅黑" pitchFamily="34" charset="-122"/>
              </a:rPr>
              <a:t>伏</a:t>
            </a:r>
            <a:r>
              <a:rPr lang="zh-CN" altLang="zh-CN" sz="3200" dirty="0">
                <a:latin typeface="微软雅黑" pitchFamily="34" charset="-122"/>
                <a:ea typeface="微软雅黑" pitchFamily="34" charset="-122"/>
              </a:rPr>
              <a:t>之。</a:t>
            </a:r>
          </a:p>
        </p:txBody>
      </p:sp>
    </p:spTree>
    <p:extLst>
      <p:ext uri="{BB962C8B-B14F-4D97-AF65-F5344CB8AC3E}">
        <p14:creationId xmlns:p14="http://schemas.microsoft.com/office/powerpoint/2010/main" val="596526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BA7393CD-47A0-4A1B-A8BA-CB340D60E65E}"/>
              </a:ext>
            </a:extLst>
          </p:cNvPr>
          <p:cNvSpPr/>
          <p:nvPr/>
        </p:nvSpPr>
        <p:spPr>
          <a:xfrm>
            <a:off x="0" y="6076950"/>
            <a:ext cx="9144000" cy="781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dirty="0">
              <a:solidFill>
                <a:prstClr val="white"/>
              </a:solidFill>
            </a:endParaRPr>
          </a:p>
        </p:txBody>
      </p:sp>
      <p:sp>
        <p:nvSpPr>
          <p:cNvPr id="2" name="标题 1"/>
          <p:cNvSpPr>
            <a:spLocks noGrp="1"/>
          </p:cNvSpPr>
          <p:nvPr>
            <p:ph type="title"/>
          </p:nvPr>
        </p:nvSpPr>
        <p:spPr>
          <a:xfrm>
            <a:off x="238924" y="142891"/>
            <a:ext cx="7053542" cy="826107"/>
          </a:xfrm>
        </p:spPr>
        <p:txBody>
          <a:bodyPr/>
          <a:lstStyle/>
          <a:p>
            <a:r>
              <a:rPr lang="zh-CN" altLang="en-US" b="1" dirty="0" smtClean="0">
                <a:solidFill>
                  <a:schemeClr val="tx1"/>
                </a:solidFill>
              </a:rPr>
              <a:t>古代</a:t>
            </a:r>
            <a:r>
              <a:rPr lang="zh-CN" altLang="en-US" b="1" dirty="0">
                <a:solidFill>
                  <a:schemeClr val="tx1"/>
                </a:solidFill>
              </a:rPr>
              <a:t>文化常识的复习定位与对策</a:t>
            </a:r>
          </a:p>
        </p:txBody>
      </p:sp>
      <p:sp>
        <p:nvSpPr>
          <p:cNvPr id="7" name="内容占位符 6">
            <a:extLst>
              <a:ext uri="{FF2B5EF4-FFF2-40B4-BE49-F238E27FC236}">
                <a16:creationId xmlns="" xmlns:a16="http://schemas.microsoft.com/office/drawing/2014/main" id="{22CD55F5-59B6-43FC-99D4-D1F76C3327B0}"/>
              </a:ext>
            </a:extLst>
          </p:cNvPr>
          <p:cNvSpPr>
            <a:spLocks noGrp="1"/>
          </p:cNvSpPr>
          <p:nvPr>
            <p:ph idx="1"/>
          </p:nvPr>
        </p:nvSpPr>
        <p:spPr>
          <a:xfrm>
            <a:off x="0" y="968990"/>
            <a:ext cx="9144000" cy="5107959"/>
          </a:xfrm>
        </p:spPr>
        <p:txBody>
          <a:bodyPr>
            <a:normAutofit/>
          </a:bodyPr>
          <a:lstStyle/>
          <a:p>
            <a:r>
              <a:rPr lang="zh-CN" altLang="en-US" sz="3600" b="1" dirty="0" smtClean="0"/>
              <a:t>定位：</a:t>
            </a:r>
            <a:r>
              <a:rPr lang="zh-CN" altLang="en-US" sz="3600" b="1" dirty="0" smtClean="0">
                <a:solidFill>
                  <a:srgbClr val="FFFF00"/>
                </a:solidFill>
              </a:rPr>
              <a:t>立足</a:t>
            </a:r>
            <a:r>
              <a:rPr lang="zh-CN" altLang="en-US" sz="3600" b="1" dirty="0">
                <a:solidFill>
                  <a:srgbClr val="FFFF00"/>
                </a:solidFill>
              </a:rPr>
              <a:t>课本</a:t>
            </a:r>
            <a:r>
              <a:rPr lang="zh-CN" altLang="en-US" sz="3600" b="1" dirty="0" smtClean="0">
                <a:solidFill>
                  <a:srgbClr val="FFFF00"/>
                </a:solidFill>
              </a:rPr>
              <a:t>真</a:t>
            </a:r>
            <a:r>
              <a:rPr lang="zh-CN" altLang="en-US" sz="3600" b="1" dirty="0">
                <a:solidFill>
                  <a:srgbClr val="FFFF00"/>
                </a:solidFill>
              </a:rPr>
              <a:t>题，</a:t>
            </a:r>
            <a:r>
              <a:rPr lang="zh-CN" altLang="en-US" sz="3600" b="1" dirty="0" smtClean="0">
                <a:solidFill>
                  <a:srgbClr val="FFFF00"/>
                </a:solidFill>
              </a:rPr>
              <a:t>不追繁难怪偏</a:t>
            </a:r>
            <a:endParaRPr lang="zh-CN" altLang="zh-CN" sz="3600" b="1" dirty="0">
              <a:solidFill>
                <a:srgbClr val="FFFF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582778"/>
            <a:ext cx="5804903" cy="5275222"/>
          </a:xfrm>
          <a:prstGeom prst="rect">
            <a:avLst/>
          </a:prstGeom>
        </p:spPr>
      </p:pic>
      <p:sp>
        <p:nvSpPr>
          <p:cNvPr id="4" name="矩形 3"/>
          <p:cNvSpPr/>
          <p:nvPr/>
        </p:nvSpPr>
        <p:spPr>
          <a:xfrm>
            <a:off x="5986888" y="1582778"/>
            <a:ext cx="2975126" cy="5201424"/>
          </a:xfrm>
          <a:prstGeom prst="rect">
            <a:avLst/>
          </a:prstGeom>
        </p:spPr>
        <p:txBody>
          <a:bodyPr wrap="square">
            <a:spAutoFit/>
          </a:bodyPr>
          <a:lstStyle/>
          <a:p>
            <a:pPr algn="just" defTabSz="457200"/>
            <a:r>
              <a:rPr lang="zh-CN" altLang="en-US" sz="2800" b="1" kern="100" dirty="0" smtClean="0">
                <a:solidFill>
                  <a:srgbClr val="FFFF00"/>
                </a:solidFill>
                <a:latin typeface="等线" panose="02010600030101010101" pitchFamily="2" charset="-122"/>
                <a:ea typeface="等线" panose="02010600030101010101" pitchFamily="2" charset="-122"/>
                <a:cs typeface="Times New Roman" panose="02020603050405020304" pitchFamily="18" charset="0"/>
              </a:rPr>
              <a:t>因文设题</a:t>
            </a:r>
            <a:r>
              <a:rPr lang="zh-CN" altLang="en-US"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，考点重复率较高，</a:t>
            </a:r>
            <a:endParaRPr lang="en-US"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endParaRPr>
          </a:p>
          <a:p>
            <a:pPr algn="just" defTabSz="457200"/>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科举</a:t>
            </a:r>
            <a:r>
              <a:rPr lang="zh-CN" altLang="zh-CN" sz="28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、官制、称谓、节日习俗、婚丧习俗是</a:t>
            </a:r>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近</a:t>
            </a:r>
            <a:r>
              <a:rPr lang="zh-CN" altLang="en-US"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几</a:t>
            </a:r>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年</a:t>
            </a:r>
            <a:r>
              <a:rPr lang="zh-CN" altLang="zh-CN" sz="28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的</a:t>
            </a:r>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考查</a:t>
            </a:r>
            <a:r>
              <a:rPr lang="zh-CN" altLang="en-US"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热</a:t>
            </a:r>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点</a:t>
            </a:r>
            <a:r>
              <a:rPr lang="zh-CN" altLang="zh-CN" sz="28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，有些考点反复出现，如六部、名字、帝王称谓、京师等</a:t>
            </a:r>
            <a:r>
              <a:rPr lang="zh-CN"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2800" b="1" kern="100" dirty="0" smtClean="0">
              <a:solidFill>
                <a:prstClr val="white"/>
              </a:solidFill>
              <a:latin typeface="等线" panose="02010600030101010101" pitchFamily="2" charset="-122"/>
              <a:ea typeface="等线" panose="02010600030101010101" pitchFamily="2" charset="-122"/>
              <a:cs typeface="Times New Roman" panose="02020603050405020304" pitchFamily="18" charset="0"/>
            </a:endParaRPr>
          </a:p>
          <a:p>
            <a:pPr algn="just" defTabSz="457200"/>
            <a:endParaRPr lang="en-US" altLang="zh-CN" sz="28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a:p>
            <a:pPr algn="just" defTabSz="457200"/>
            <a:r>
              <a:rPr lang="zh-CN" altLang="en-US" sz="2400" b="1" kern="100" dirty="0" smtClean="0">
                <a:solidFill>
                  <a:schemeClr val="bg1"/>
                </a:solidFill>
                <a:latin typeface="等线" panose="02010600030101010101" pitchFamily="2" charset="-122"/>
                <a:ea typeface="等线" panose="02010600030101010101" pitchFamily="2" charset="-122"/>
                <a:cs typeface="Times New Roman" panose="02020603050405020304" pitchFamily="18" charset="0"/>
              </a:rPr>
              <a:t>太子，建储、中东宫</a:t>
            </a:r>
            <a:endParaRPr lang="zh-CN" altLang="zh-CN" sz="24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椭圆 4"/>
          <p:cNvSpPr/>
          <p:nvPr/>
        </p:nvSpPr>
        <p:spPr>
          <a:xfrm>
            <a:off x="3341915" y="6383572"/>
            <a:ext cx="533400" cy="47443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a:solidFill>
                <a:prstClr val="white"/>
              </a:solidFill>
            </a:endParaRPr>
          </a:p>
        </p:txBody>
      </p:sp>
    </p:spTree>
    <p:extLst>
      <p:ext uri="{BB962C8B-B14F-4D97-AF65-F5344CB8AC3E}">
        <p14:creationId xmlns:p14="http://schemas.microsoft.com/office/powerpoint/2010/main" val="2144201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BA7393CD-47A0-4A1B-A8BA-CB340D60E65E}"/>
              </a:ext>
            </a:extLst>
          </p:cNvPr>
          <p:cNvSpPr/>
          <p:nvPr/>
        </p:nvSpPr>
        <p:spPr>
          <a:xfrm>
            <a:off x="0" y="6076950"/>
            <a:ext cx="9144000" cy="781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dirty="0">
              <a:solidFill>
                <a:prstClr val="white"/>
              </a:solidFill>
            </a:endParaRPr>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073" y="721217"/>
            <a:ext cx="5617856" cy="6136783"/>
          </a:xfrm>
        </p:spPr>
      </p:pic>
      <p:sp>
        <p:nvSpPr>
          <p:cNvPr id="7" name="标题 3"/>
          <p:cNvSpPr>
            <a:spLocks noGrp="1"/>
          </p:cNvSpPr>
          <p:nvPr>
            <p:ph type="title"/>
          </p:nvPr>
        </p:nvSpPr>
        <p:spPr>
          <a:xfrm>
            <a:off x="2573085" y="0"/>
            <a:ext cx="4690600" cy="990599"/>
          </a:xfrm>
        </p:spPr>
        <p:txBody>
          <a:bodyPr/>
          <a:lstStyle/>
          <a:p>
            <a:r>
              <a:rPr lang="zh-CN" altLang="en-US" b="1" dirty="0" smtClean="0">
                <a:solidFill>
                  <a:schemeClr val="tx1"/>
                </a:solidFill>
              </a:rPr>
              <a:t>近十年高考文言文一览</a:t>
            </a:r>
            <a:endParaRPr lang="zh-CN" altLang="en-US" b="1" dirty="0">
              <a:solidFill>
                <a:schemeClr val="tx1"/>
              </a:solidFill>
            </a:endParaRPr>
          </a:p>
        </p:txBody>
      </p:sp>
    </p:spTree>
    <p:extLst>
      <p:ext uri="{BB962C8B-B14F-4D97-AF65-F5344CB8AC3E}">
        <p14:creationId xmlns:p14="http://schemas.microsoft.com/office/powerpoint/2010/main" val="356511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BA7393CD-47A0-4A1B-A8BA-CB340D60E65E}"/>
              </a:ext>
            </a:extLst>
          </p:cNvPr>
          <p:cNvSpPr/>
          <p:nvPr/>
        </p:nvSpPr>
        <p:spPr>
          <a:xfrm>
            <a:off x="0" y="6076950"/>
            <a:ext cx="9144000" cy="781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dirty="0">
              <a:solidFill>
                <a:prstClr val="white"/>
              </a:solidFill>
            </a:endParaRPr>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6609" y="1264390"/>
            <a:ext cx="6930785" cy="4271206"/>
          </a:xfrm>
        </p:spPr>
      </p:pic>
      <p:pic>
        <p:nvPicPr>
          <p:cNvPr id="5" name="Picture 2" descr="https://timgsa.baidu.com/timg?image&amp;quality=80&amp;size=b9999_10000&amp;sec=1523730416282&amp;di=0025adf8197d4a172afd7cadadf69d54&amp;imgtype=0&amp;src=http%3A%2F%2Fd.hiphotos.baidu.com%2Fbaike%2Fs%3D250%2Fsign%3Dd0e6147c9045d688a702b5a194c37dab%2F0b55b319ebc4b74550b26a59cdfc1e178a82155e.jpg">
            <a:extLst>
              <a:ext uri="{FF2B5EF4-FFF2-40B4-BE49-F238E27FC236}">
                <a16:creationId xmlns="" xmlns:a16="http://schemas.microsoft.com/office/drawing/2014/main" id="{FA444940-29B2-41E1-BC26-663E5313B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517" y="6076950"/>
            <a:ext cx="1785938" cy="7810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 xmlns:a16="http://schemas.microsoft.com/office/drawing/2014/main" id="{DC38887D-BFAE-4634-A070-F70E26AF495B}"/>
              </a:ext>
            </a:extLst>
          </p:cNvPr>
          <p:cNvSpPr/>
          <p:nvPr/>
        </p:nvSpPr>
        <p:spPr>
          <a:xfrm>
            <a:off x="4816970" y="6205865"/>
            <a:ext cx="3595856" cy="523220"/>
          </a:xfrm>
          <a:prstGeom prst="rect">
            <a:avLst/>
          </a:prstGeom>
        </p:spPr>
        <p:txBody>
          <a:bodyPr wrap="none">
            <a:spAutoFit/>
          </a:bodyPr>
          <a:lstStyle/>
          <a:p>
            <a:pPr defTabSz="457200"/>
            <a:r>
              <a:rPr lang="zh-CN" altLang="en-US" sz="2800" dirty="0">
                <a:solidFill>
                  <a:srgbClr val="077C35"/>
                </a:solidFill>
                <a:latin typeface="华文隶书" panose="02010800040101010101" pitchFamily="2" charset="-122"/>
                <a:ea typeface="华文隶书" panose="02010800040101010101" pitchFamily="2" charset="-122"/>
              </a:rPr>
              <a:t>任重道远   毋忘奋斗</a:t>
            </a:r>
          </a:p>
        </p:txBody>
      </p:sp>
    </p:spTree>
    <p:extLst>
      <p:ext uri="{BB962C8B-B14F-4D97-AF65-F5344CB8AC3E}">
        <p14:creationId xmlns:p14="http://schemas.microsoft.com/office/powerpoint/2010/main" val="3719652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pPr algn="l"/>
            <a:r>
              <a:rPr lang="en-US" altLang="zh-CN"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药元</a:t>
            </a:r>
            <a:r>
              <a:rPr lang="zh-CN" altLang="en-US" b="1" dirty="0" smtClean="0">
                <a:latin typeface="微软雅黑" pitchFamily="34" charset="-122"/>
                <a:ea typeface="微软雅黑" pitchFamily="34" charset="-122"/>
              </a:rPr>
              <a:t>福传</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 name="内容占位符 2"/>
          <p:cNvSpPr>
            <a:spLocks noGrp="1"/>
          </p:cNvSpPr>
          <p:nvPr>
            <p:ph idx="1"/>
          </p:nvPr>
        </p:nvSpPr>
        <p:spPr>
          <a:xfrm>
            <a:off x="251520" y="1196752"/>
            <a:ext cx="8640960" cy="5400600"/>
          </a:xfrm>
        </p:spPr>
        <p:txBody>
          <a:bodyPr>
            <a:normAutofit/>
          </a:bodyPr>
          <a:lstStyle/>
          <a:p>
            <a:pPr marL="0" indent="0">
              <a:lnSpc>
                <a:spcPts val="4200"/>
              </a:lnSpc>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契丹陷甘陵，围魏郡。少帝驻军澶渊，契丹阵于城北，元福以左千牛卫将军领兵居阵东偏</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200"/>
              </a:lnSpc>
              <a:buNone/>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明日将战，面授元福郑州刺史，为权臣所沮，止刺原州，俄改泰州</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200"/>
              </a:lnSpc>
              <a:buNone/>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、晋</a:t>
            </a:r>
            <a:r>
              <a:rPr lang="zh-CN" altLang="en-US" dirty="0">
                <a:latin typeface="微软雅黑" pitchFamily="34" charset="-122"/>
                <a:ea typeface="微软雅黑" pitchFamily="34" charset="-122"/>
              </a:rPr>
              <a:t>师列方阵，设拒马为行寨。契丹以奇兵出阵后断粮道晋人乏水士马饥渴凿井未及泉土辄坏塞</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200"/>
              </a:lnSpc>
              <a:buNone/>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、遂</a:t>
            </a:r>
            <a:r>
              <a:rPr lang="zh-CN" altLang="en-US" dirty="0">
                <a:latin typeface="微软雅黑" pitchFamily="34" charset="-122"/>
                <a:ea typeface="微软雅黑" pitchFamily="34" charset="-122"/>
              </a:rPr>
              <a:t>部分卒伍为方阵而南，元福以麾下为后殿。崇果出兵来追，元福击走之。</a:t>
            </a:r>
          </a:p>
        </p:txBody>
      </p:sp>
    </p:spTree>
    <p:extLst>
      <p:ext uri="{BB962C8B-B14F-4D97-AF65-F5344CB8AC3E}">
        <p14:creationId xmlns:p14="http://schemas.microsoft.com/office/powerpoint/2010/main" val="154415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BA7393CD-47A0-4A1B-A8BA-CB340D60E65E}"/>
              </a:ext>
            </a:extLst>
          </p:cNvPr>
          <p:cNvSpPr/>
          <p:nvPr/>
        </p:nvSpPr>
        <p:spPr>
          <a:xfrm>
            <a:off x="0" y="6076950"/>
            <a:ext cx="9144000" cy="781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dirty="0">
              <a:solidFill>
                <a:prstClr val="white"/>
              </a:solidFill>
            </a:endParaRPr>
          </a:p>
        </p:txBody>
      </p:sp>
      <p:pic>
        <p:nvPicPr>
          <p:cNvPr id="5" name="Picture 2" descr="https://timgsa.baidu.com/timg?image&amp;quality=80&amp;size=b9999_10000&amp;sec=1523730416282&amp;di=0025adf8197d4a172afd7cadadf69d54&amp;imgtype=0&amp;src=http%3A%2F%2Fd.hiphotos.baidu.com%2Fbaike%2Fs%3D250%2Fsign%3Dd0e6147c9045d688a702b5a194c37dab%2F0b55b319ebc4b74550b26a59cdfc1e178a82155e.jpg">
            <a:extLst>
              <a:ext uri="{FF2B5EF4-FFF2-40B4-BE49-F238E27FC236}">
                <a16:creationId xmlns="" xmlns:a16="http://schemas.microsoft.com/office/drawing/2014/main" id="{FA444940-29B2-41E1-BC26-663E5313B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517" y="6076950"/>
            <a:ext cx="1785938" cy="7810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 xmlns:a16="http://schemas.microsoft.com/office/drawing/2014/main" id="{DC38887D-BFAE-4634-A070-F70E26AF495B}"/>
              </a:ext>
            </a:extLst>
          </p:cNvPr>
          <p:cNvSpPr/>
          <p:nvPr/>
        </p:nvSpPr>
        <p:spPr>
          <a:xfrm>
            <a:off x="4816970" y="6205865"/>
            <a:ext cx="3595856" cy="523220"/>
          </a:xfrm>
          <a:prstGeom prst="rect">
            <a:avLst/>
          </a:prstGeom>
        </p:spPr>
        <p:txBody>
          <a:bodyPr wrap="none">
            <a:spAutoFit/>
          </a:bodyPr>
          <a:lstStyle/>
          <a:p>
            <a:pPr defTabSz="457200"/>
            <a:r>
              <a:rPr lang="zh-CN" altLang="en-US" sz="2800" dirty="0">
                <a:solidFill>
                  <a:srgbClr val="077C35"/>
                </a:solidFill>
                <a:latin typeface="华文隶书" panose="02010800040101010101" pitchFamily="2" charset="-122"/>
                <a:ea typeface="华文隶书" panose="02010800040101010101" pitchFamily="2" charset="-122"/>
              </a:rPr>
              <a:t>任重道远   毋忘奋斗</a:t>
            </a:r>
          </a:p>
        </p:txBody>
      </p:sp>
      <p:graphicFrame>
        <p:nvGraphicFramePr>
          <p:cNvPr id="7" name="内容占位符 6"/>
          <p:cNvGraphicFramePr>
            <a:graphicFrameLocks noGrp="1"/>
          </p:cNvGraphicFramePr>
          <p:nvPr>
            <p:ph idx="1"/>
            <p:extLst/>
          </p:nvPr>
        </p:nvGraphicFramePr>
        <p:xfrm>
          <a:off x="695460" y="553792"/>
          <a:ext cx="7756301" cy="5549935"/>
        </p:xfrm>
        <a:graphic>
          <a:graphicData uri="http://schemas.openxmlformats.org/drawingml/2006/table">
            <a:tbl>
              <a:tblPr firstRow="1" bandRow="1">
                <a:tableStyleId>{5C22544A-7EE6-4342-B048-85BDC9FD1C3A}</a:tableStyleId>
              </a:tblPr>
              <a:tblGrid>
                <a:gridCol w="5044875"/>
                <a:gridCol w="2711426"/>
              </a:tblGrid>
              <a:tr h="847859">
                <a:tc>
                  <a:txBody>
                    <a:bodyPr/>
                    <a:lstStyle/>
                    <a:p>
                      <a:pPr algn="ctr"/>
                      <a:r>
                        <a:rPr lang="zh-CN" altLang="en-US" sz="4000" dirty="0" smtClean="0"/>
                        <a:t>出处</a:t>
                      </a:r>
                      <a:endParaRPr lang="zh-CN" altLang="en-US" sz="4000" dirty="0"/>
                    </a:p>
                  </a:txBody>
                  <a:tcPr marL="68580" marR="68580"/>
                </a:tc>
                <a:tc>
                  <a:txBody>
                    <a:bodyPr/>
                    <a:lstStyle/>
                    <a:p>
                      <a:pPr algn="ctr"/>
                      <a:r>
                        <a:rPr lang="zh-CN" altLang="en-US" sz="4000" dirty="0" smtClean="0"/>
                        <a:t>考查次数</a:t>
                      </a:r>
                      <a:endParaRPr lang="zh-CN" altLang="en-US" sz="4000" dirty="0"/>
                    </a:p>
                  </a:txBody>
                  <a:tcPr marL="68580" marR="68580"/>
                </a:tc>
              </a:tr>
              <a:tr h="847859">
                <a:tc>
                  <a:txBody>
                    <a:bodyPr/>
                    <a:lstStyle/>
                    <a:p>
                      <a:pPr algn="ctr"/>
                      <a:r>
                        <a:rPr lang="en-US" altLang="zh-CN" sz="4000" dirty="0" smtClean="0"/>
                        <a:t>《</a:t>
                      </a:r>
                      <a:r>
                        <a:rPr lang="zh-CN" altLang="en-US" sz="4000" dirty="0" smtClean="0"/>
                        <a:t>宋史</a:t>
                      </a:r>
                      <a:r>
                        <a:rPr lang="en-US" altLang="zh-CN" sz="4000" dirty="0" smtClean="0"/>
                        <a:t>》</a:t>
                      </a:r>
                      <a:endParaRPr lang="zh-CN" altLang="en-US" sz="4000" dirty="0"/>
                    </a:p>
                  </a:txBody>
                  <a:tcPr marL="68580" marR="68580"/>
                </a:tc>
                <a:tc>
                  <a:txBody>
                    <a:bodyPr/>
                    <a:lstStyle/>
                    <a:p>
                      <a:pPr algn="ctr"/>
                      <a:r>
                        <a:rPr lang="en-US" altLang="zh-CN" sz="4000" dirty="0" smtClean="0"/>
                        <a:t>8</a:t>
                      </a:r>
                      <a:endParaRPr lang="zh-CN" altLang="en-US" sz="4000" dirty="0"/>
                    </a:p>
                  </a:txBody>
                  <a:tcPr marL="68580" marR="68580"/>
                </a:tc>
              </a:tr>
              <a:tr h="847859">
                <a:tc>
                  <a:txBody>
                    <a:bodyPr/>
                    <a:lstStyle/>
                    <a:p>
                      <a:pPr algn="ctr"/>
                      <a:r>
                        <a:rPr lang="en-US" altLang="zh-CN" sz="4000" dirty="0" smtClean="0"/>
                        <a:t>《</a:t>
                      </a:r>
                      <a:r>
                        <a:rPr lang="zh-CN" altLang="en-US" sz="4000" dirty="0" smtClean="0"/>
                        <a:t>明史</a:t>
                      </a:r>
                      <a:r>
                        <a:rPr lang="en-US" altLang="zh-CN" sz="4000" dirty="0" smtClean="0"/>
                        <a:t>》</a:t>
                      </a:r>
                      <a:endParaRPr lang="zh-CN" altLang="en-US" sz="4000" dirty="0"/>
                    </a:p>
                  </a:txBody>
                  <a:tcPr marL="68580" marR="68580"/>
                </a:tc>
                <a:tc>
                  <a:txBody>
                    <a:bodyPr/>
                    <a:lstStyle/>
                    <a:p>
                      <a:pPr algn="ctr"/>
                      <a:r>
                        <a:rPr lang="en-US" altLang="zh-CN" sz="4000" dirty="0" smtClean="0"/>
                        <a:t>5</a:t>
                      </a:r>
                      <a:endParaRPr lang="zh-CN" altLang="en-US" sz="4000" dirty="0"/>
                    </a:p>
                  </a:txBody>
                  <a:tcPr marL="68580" marR="68580"/>
                </a:tc>
              </a:tr>
              <a:tr h="847859">
                <a:tc>
                  <a:txBody>
                    <a:bodyPr/>
                    <a:lstStyle/>
                    <a:p>
                      <a:pPr algn="ctr"/>
                      <a:r>
                        <a:rPr lang="en-US" altLang="zh-CN" sz="4000" dirty="0" smtClean="0"/>
                        <a:t>《</a:t>
                      </a:r>
                      <a:r>
                        <a:rPr lang="zh-CN" altLang="en-US" sz="4000" dirty="0" smtClean="0"/>
                        <a:t>后汉书</a:t>
                      </a:r>
                      <a:r>
                        <a:rPr lang="en-US" altLang="zh-CN" sz="4000" dirty="0" smtClean="0"/>
                        <a:t>》</a:t>
                      </a:r>
                      <a:endParaRPr lang="zh-CN" altLang="en-US" sz="4000" dirty="0"/>
                    </a:p>
                  </a:txBody>
                  <a:tcPr marL="68580" marR="68580"/>
                </a:tc>
                <a:tc>
                  <a:txBody>
                    <a:bodyPr/>
                    <a:lstStyle/>
                    <a:p>
                      <a:pPr algn="ctr"/>
                      <a:r>
                        <a:rPr lang="en-US" altLang="zh-CN" sz="4000" dirty="0" smtClean="0"/>
                        <a:t>2</a:t>
                      </a:r>
                      <a:endParaRPr lang="zh-CN" altLang="en-US" sz="4000" dirty="0"/>
                    </a:p>
                  </a:txBody>
                  <a:tcPr marL="68580" marR="68580"/>
                </a:tc>
              </a:tr>
              <a:tr h="847859">
                <a:tc>
                  <a:txBody>
                    <a:bodyPr/>
                    <a:lstStyle/>
                    <a:p>
                      <a:pPr algn="ctr"/>
                      <a:r>
                        <a:rPr lang="en-US" altLang="zh-CN" sz="4000" dirty="0" smtClean="0"/>
                        <a:t>《</a:t>
                      </a:r>
                      <a:r>
                        <a:rPr lang="zh-CN" altLang="en-US" sz="4000" dirty="0" smtClean="0"/>
                        <a:t>旧唐书</a:t>
                      </a:r>
                      <a:r>
                        <a:rPr lang="en-US" altLang="zh-CN" sz="4000" dirty="0" smtClean="0"/>
                        <a:t>》</a:t>
                      </a:r>
                      <a:endParaRPr lang="zh-CN" altLang="en-US" sz="4000" dirty="0"/>
                    </a:p>
                  </a:txBody>
                  <a:tcPr marL="68580" marR="68580"/>
                </a:tc>
                <a:tc>
                  <a:txBody>
                    <a:bodyPr/>
                    <a:lstStyle/>
                    <a:p>
                      <a:pPr algn="ctr"/>
                      <a:r>
                        <a:rPr lang="en-US" altLang="zh-CN" sz="4000" dirty="0" smtClean="0"/>
                        <a:t>2</a:t>
                      </a:r>
                      <a:endParaRPr lang="zh-CN" altLang="en-US" sz="4000" dirty="0"/>
                    </a:p>
                  </a:txBody>
                  <a:tcPr marL="68580" marR="68580"/>
                </a:tc>
              </a:tr>
              <a:tr h="847859">
                <a:tc>
                  <a:txBody>
                    <a:bodyPr/>
                    <a:lstStyle/>
                    <a:p>
                      <a:pPr algn="ctr"/>
                      <a:r>
                        <a:rPr lang="en-US" altLang="zh-CN" sz="4000" dirty="0" smtClean="0"/>
                        <a:t>《</a:t>
                      </a:r>
                      <a:r>
                        <a:rPr lang="zh-CN" altLang="en-US" sz="4000" dirty="0" smtClean="0"/>
                        <a:t>晋书</a:t>
                      </a:r>
                      <a:r>
                        <a:rPr lang="en-US" altLang="zh-CN" sz="4000" dirty="0" smtClean="0"/>
                        <a:t>》《</a:t>
                      </a:r>
                      <a:r>
                        <a:rPr lang="zh-CN" altLang="en-US" sz="4000" dirty="0" smtClean="0"/>
                        <a:t>宋书</a:t>
                      </a:r>
                      <a:r>
                        <a:rPr lang="en-US" altLang="zh-CN" sz="4000" dirty="0" smtClean="0"/>
                        <a:t>》《</a:t>
                      </a:r>
                      <a:r>
                        <a:rPr lang="zh-CN" altLang="en-US" sz="4000" dirty="0" smtClean="0"/>
                        <a:t>北史</a:t>
                      </a:r>
                      <a:r>
                        <a:rPr lang="en-US" altLang="zh-CN" sz="4000" dirty="0" smtClean="0"/>
                        <a:t>》</a:t>
                      </a:r>
                      <a:endParaRPr lang="zh-CN" altLang="en-US" sz="4000" dirty="0"/>
                    </a:p>
                  </a:txBody>
                  <a:tcPr marL="68580" marR="68580"/>
                </a:tc>
                <a:tc>
                  <a:txBody>
                    <a:bodyPr/>
                    <a:lstStyle/>
                    <a:p>
                      <a:pPr algn="ctr"/>
                      <a:r>
                        <a:rPr lang="en-US" altLang="zh-CN" sz="4000" dirty="0" smtClean="0"/>
                        <a:t>1</a:t>
                      </a:r>
                      <a:endParaRPr lang="zh-CN" altLang="en-US" sz="4000" dirty="0"/>
                    </a:p>
                  </a:txBody>
                  <a:tcPr marL="68580" marR="68580"/>
                </a:tc>
              </a:tr>
            </a:tbl>
          </a:graphicData>
        </a:graphic>
      </p:graphicFrame>
    </p:spTree>
    <p:extLst>
      <p:ext uri="{BB962C8B-B14F-4D97-AF65-F5344CB8AC3E}">
        <p14:creationId xmlns:p14="http://schemas.microsoft.com/office/powerpoint/2010/main" val="1340932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275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552728"/>
          </a:xfrm>
        </p:spPr>
        <p:txBody>
          <a:bodyPr>
            <a:noAutofit/>
          </a:bodyPr>
          <a:lstStyle/>
          <a:p>
            <a:pPr marL="0" indent="0">
              <a:lnSpc>
                <a:spcPts val="3700"/>
              </a:lnSpc>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、契</a:t>
            </a:r>
            <a:r>
              <a:rPr lang="zh-CN" altLang="en-US" sz="2800" dirty="0">
                <a:latin typeface="微软雅黑" pitchFamily="34" charset="-122"/>
                <a:ea typeface="微软雅黑" pitchFamily="34" charset="-122"/>
              </a:rPr>
              <a:t>丹信之，</a:t>
            </a:r>
            <a:r>
              <a:rPr lang="zh-CN" altLang="en-US" sz="2800" dirty="0">
                <a:solidFill>
                  <a:srgbClr val="FF0000"/>
                </a:solidFill>
                <a:latin typeface="微软雅黑" pitchFamily="34" charset="-122"/>
                <a:ea typeface="微软雅黑" pitchFamily="34" charset="-122"/>
              </a:rPr>
              <a:t>尽</a:t>
            </a:r>
            <a:r>
              <a:rPr lang="zh-CN" altLang="en-US" sz="2800" dirty="0">
                <a:latin typeface="微软雅黑" pitchFamily="34" charset="-122"/>
                <a:ea typeface="微软雅黑" pitchFamily="34" charset="-122"/>
              </a:rPr>
              <a:t>锐来</a:t>
            </a:r>
            <a:r>
              <a:rPr lang="zh-CN" altLang="en-US" sz="2800" dirty="0" smtClean="0">
                <a:latin typeface="微软雅黑" pitchFamily="34" charset="-122"/>
                <a:ea typeface="微软雅黑" pitchFamily="34" charset="-122"/>
              </a:rPr>
              <a:t>战</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、元</a:t>
            </a:r>
            <a:r>
              <a:rPr lang="zh-CN" altLang="en-US" sz="2800" dirty="0">
                <a:latin typeface="微软雅黑" pitchFamily="34" charset="-122"/>
                <a:ea typeface="微软雅黑" pitchFamily="34" charset="-122"/>
              </a:rPr>
              <a:t>福</a:t>
            </a:r>
            <a:r>
              <a:rPr lang="zh-CN" altLang="en-US" sz="2800" dirty="0">
                <a:solidFill>
                  <a:srgbClr val="FF0000"/>
                </a:solidFill>
                <a:latin typeface="微软雅黑" pitchFamily="34" charset="-122"/>
                <a:ea typeface="微软雅黑" pitchFamily="34" charset="-122"/>
              </a:rPr>
              <a:t>奋</a:t>
            </a:r>
            <a:r>
              <a:rPr lang="zh-CN" altLang="en-US" sz="2800" dirty="0">
                <a:latin typeface="微软雅黑" pitchFamily="34" charset="-122"/>
                <a:ea typeface="微软雅黑" pitchFamily="34" charset="-122"/>
              </a:rPr>
              <a:t>铁挝击契丹，左右</a:t>
            </a:r>
            <a:r>
              <a:rPr lang="zh-CN" altLang="en-US" sz="2800" dirty="0">
                <a:solidFill>
                  <a:srgbClr val="FF0000"/>
                </a:solidFill>
                <a:latin typeface="微软雅黑" pitchFamily="34" charset="-122"/>
                <a:ea typeface="微软雅黑" pitchFamily="34" charset="-122"/>
              </a:rPr>
              <a:t>驰突</a:t>
            </a:r>
            <a:r>
              <a:rPr lang="zh-CN" altLang="en-US" sz="2800" dirty="0">
                <a:latin typeface="微软雅黑" pitchFamily="34" charset="-122"/>
                <a:ea typeface="微软雅黑" pitchFamily="34" charset="-122"/>
              </a:rPr>
              <a:t>，无不</a:t>
            </a:r>
            <a:r>
              <a:rPr lang="zh-CN" altLang="en-US" sz="2800" dirty="0">
                <a:solidFill>
                  <a:srgbClr val="FF0000"/>
                </a:solidFill>
                <a:latin typeface="微软雅黑" pitchFamily="34" charset="-122"/>
                <a:ea typeface="微软雅黑" pitchFamily="34" charset="-122"/>
              </a:rPr>
              <a:t>披</a:t>
            </a:r>
            <a:r>
              <a:rPr lang="zh-CN" altLang="en-US" sz="2800" dirty="0" smtClean="0">
                <a:solidFill>
                  <a:srgbClr val="FF0000"/>
                </a:solidFill>
                <a:latin typeface="微软雅黑" pitchFamily="34" charset="-122"/>
                <a:ea typeface="微软雅黑" pitchFamily="34" charset="-122"/>
              </a:rPr>
              <a:t>靡</a:t>
            </a:r>
            <a:endParaRPr lang="en-US" altLang="zh-CN" sz="2800" dirty="0" smtClean="0">
              <a:solidFill>
                <a:srgbClr val="FF0000"/>
              </a:solidFill>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、彼</a:t>
            </a:r>
            <a:r>
              <a:rPr lang="zh-CN" altLang="en-US" sz="2800" dirty="0">
                <a:latin typeface="微软雅黑" pitchFamily="34" charset="-122"/>
                <a:ea typeface="微软雅黑" pitchFamily="34" charset="-122"/>
              </a:rPr>
              <a:t>势甚锐，</a:t>
            </a:r>
            <a:r>
              <a:rPr lang="zh-CN" altLang="en-US" sz="2800" dirty="0">
                <a:solidFill>
                  <a:srgbClr val="FF0000"/>
                </a:solidFill>
                <a:latin typeface="微软雅黑" pitchFamily="34" charset="-122"/>
                <a:ea typeface="微软雅黑" pitchFamily="34" charset="-122"/>
              </a:rPr>
              <a:t>俟</a:t>
            </a:r>
            <a:r>
              <a:rPr lang="zh-CN" altLang="en-US" sz="2800" dirty="0">
                <a:latin typeface="微软雅黑" pitchFamily="34" charset="-122"/>
                <a:ea typeface="微软雅黑" pitchFamily="34" charset="-122"/>
              </a:rPr>
              <a:t>风反与战，破之</a:t>
            </a:r>
            <a:r>
              <a:rPr lang="zh-CN" altLang="en-US" sz="2800" dirty="0">
                <a:solidFill>
                  <a:srgbClr val="FF0000"/>
                </a:solidFill>
                <a:latin typeface="微软雅黑" pitchFamily="34" charset="-122"/>
                <a:ea typeface="微软雅黑" pitchFamily="34" charset="-122"/>
              </a:rPr>
              <a:t>必</a:t>
            </a:r>
            <a:r>
              <a:rPr lang="zh-CN" altLang="en-US" sz="2800" dirty="0">
                <a:latin typeface="微软雅黑" pitchFamily="34" charset="-122"/>
                <a:ea typeface="微软雅黑" pitchFamily="34" charset="-122"/>
              </a:rPr>
              <a:t>矣</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、军</a:t>
            </a:r>
            <a:r>
              <a:rPr lang="zh-CN" altLang="en-US" sz="2800" dirty="0">
                <a:latin typeface="微软雅黑" pitchFamily="34" charset="-122"/>
                <a:ea typeface="微软雅黑" pitchFamily="34" charset="-122"/>
              </a:rPr>
              <a:t>中饥渴已甚，若俟风反出战，</a:t>
            </a:r>
            <a:r>
              <a:rPr lang="zh-CN" altLang="en-US" sz="2800" dirty="0">
                <a:solidFill>
                  <a:srgbClr val="FF0000"/>
                </a:solidFill>
                <a:latin typeface="微软雅黑" pitchFamily="34" charset="-122"/>
                <a:ea typeface="微软雅黑" pitchFamily="34" charset="-122"/>
              </a:rPr>
              <a:t>吾属</a:t>
            </a:r>
            <a:r>
              <a:rPr lang="zh-CN" altLang="en-US" sz="2800" dirty="0">
                <a:latin typeface="微软雅黑" pitchFamily="34" charset="-122"/>
                <a:ea typeface="微软雅黑" pitchFamily="34" charset="-122"/>
              </a:rPr>
              <a:t>为虏矣。彼谓我不能</a:t>
            </a:r>
            <a:r>
              <a:rPr lang="zh-CN" altLang="en-US" sz="2800" dirty="0">
                <a:solidFill>
                  <a:srgbClr val="FF0000"/>
                </a:solidFill>
                <a:latin typeface="微软雅黑" pitchFamily="34" charset="-122"/>
                <a:ea typeface="微软雅黑" pitchFamily="34" charset="-122"/>
              </a:rPr>
              <a:t>逆</a:t>
            </a:r>
            <a:r>
              <a:rPr lang="zh-CN" altLang="en-US" sz="2800" dirty="0">
                <a:latin typeface="微软雅黑" pitchFamily="34" charset="-122"/>
                <a:ea typeface="微软雅黑" pitchFamily="34" charset="-122"/>
              </a:rPr>
              <a:t>风以战，宜出其不意以击</a:t>
            </a:r>
            <a:r>
              <a:rPr lang="zh-CN" altLang="en-US" sz="2800" dirty="0" smtClean="0">
                <a:latin typeface="微软雅黑" pitchFamily="34" charset="-122"/>
                <a:ea typeface="微软雅黑" pitchFamily="34" charset="-122"/>
              </a:rPr>
              <a:t>之</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solidFill>
                  <a:srgbClr val="FF0000"/>
                </a:solidFill>
                <a:latin typeface="微软雅黑" pitchFamily="34" charset="-122"/>
                <a:ea typeface="微软雅黑" pitchFamily="34" charset="-122"/>
              </a:rPr>
              <a:t>5</a:t>
            </a:r>
            <a:r>
              <a:rPr lang="zh-CN" altLang="en-US" sz="2800" dirty="0" smtClean="0">
                <a:solidFill>
                  <a:srgbClr val="FF0000"/>
                </a:solidFill>
                <a:latin typeface="微软雅黑" pitchFamily="34" charset="-122"/>
                <a:ea typeface="微软雅黑" pitchFamily="34" charset="-122"/>
              </a:rPr>
              <a:t>、会</a:t>
            </a:r>
            <a:r>
              <a:rPr lang="zh-CN" altLang="en-US" sz="2800" dirty="0">
                <a:latin typeface="微软雅黑" pitchFamily="34" charset="-122"/>
                <a:ea typeface="微软雅黑" pitchFamily="34" charset="-122"/>
              </a:rPr>
              <a:t>灵武节度王令温以汉法治蕃部，西人</a:t>
            </a:r>
            <a:r>
              <a:rPr lang="zh-CN" altLang="en-US" sz="2800" dirty="0">
                <a:solidFill>
                  <a:srgbClr val="FF0000"/>
                </a:solidFill>
                <a:latin typeface="微软雅黑" pitchFamily="34" charset="-122"/>
                <a:ea typeface="微软雅黑" pitchFamily="34" charset="-122"/>
              </a:rPr>
              <a:t>苦</a:t>
            </a:r>
            <a:r>
              <a:rPr lang="zh-CN" altLang="en-US" sz="2800" dirty="0" smtClean="0">
                <a:latin typeface="微软雅黑" pitchFamily="34" charset="-122"/>
                <a:ea typeface="微软雅黑" pitchFamily="34" charset="-122"/>
              </a:rPr>
              <a:t>之。</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、令</a:t>
            </a:r>
            <a:r>
              <a:rPr lang="zh-CN" altLang="en-US" sz="2800" dirty="0">
                <a:latin typeface="微软雅黑" pitchFamily="34" charset="-122"/>
                <a:ea typeface="微软雅黑" pitchFamily="34" charset="-122"/>
              </a:rPr>
              <a:t>温遣人</a:t>
            </a:r>
            <a:r>
              <a:rPr lang="zh-CN" altLang="en-US" sz="2800" dirty="0">
                <a:solidFill>
                  <a:srgbClr val="FF0000"/>
                </a:solidFill>
                <a:latin typeface="微软雅黑" pitchFamily="34" charset="-122"/>
                <a:ea typeface="微软雅黑" pitchFamily="34" charset="-122"/>
              </a:rPr>
              <a:t>间道</a:t>
            </a:r>
            <a:r>
              <a:rPr lang="zh-CN" altLang="en-US" sz="2800" dirty="0">
                <a:latin typeface="微软雅黑" pitchFamily="34" charset="-122"/>
                <a:ea typeface="微软雅黑" pitchFamily="34" charset="-122"/>
              </a:rPr>
              <a:t>入</a:t>
            </a:r>
            <a:r>
              <a:rPr lang="zh-CN" altLang="en-US" sz="2800" dirty="0" smtClean="0">
                <a:latin typeface="微软雅黑" pitchFamily="34" charset="-122"/>
                <a:ea typeface="微软雅黑" pitchFamily="34" charset="-122"/>
              </a:rPr>
              <a:t>奏</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、元</a:t>
            </a:r>
            <a:r>
              <a:rPr lang="zh-CN" altLang="en-US" sz="2800" dirty="0">
                <a:latin typeface="微软雅黑" pitchFamily="34" charset="-122"/>
                <a:ea typeface="微软雅黑" pitchFamily="34" charset="-122"/>
              </a:rPr>
              <a:t>福与</a:t>
            </a:r>
            <a:r>
              <a:rPr lang="zh-CN" altLang="en-US" sz="2800" dirty="0" smtClean="0">
                <a:latin typeface="微软雅黑" pitchFamily="34" charset="-122"/>
                <a:ea typeface="微软雅黑" pitchFamily="34" charset="-122"/>
              </a:rPr>
              <a:t>晖</a:t>
            </a:r>
            <a:r>
              <a:rPr lang="en-US" altLang="zh-CN" sz="2800" dirty="0"/>
              <a:t>……</a:t>
            </a:r>
            <a:r>
              <a:rPr lang="zh-CN" altLang="en-US" sz="2800" dirty="0" smtClean="0">
                <a:latin typeface="微软雅黑" pitchFamily="34" charset="-122"/>
                <a:ea typeface="微软雅黑" pitchFamily="34" charset="-122"/>
              </a:rPr>
              <a:t>遇</a:t>
            </a:r>
            <a:r>
              <a:rPr lang="zh-CN" altLang="en-US" sz="2800" dirty="0">
                <a:latin typeface="微软雅黑" pitchFamily="34" charset="-122"/>
                <a:ea typeface="微软雅黑" pitchFamily="34" charset="-122"/>
              </a:rPr>
              <a:t>彦超兵七千余，</a:t>
            </a:r>
            <a:r>
              <a:rPr lang="zh-CN" altLang="en-US" sz="2800" dirty="0">
                <a:solidFill>
                  <a:srgbClr val="FF0000"/>
                </a:solidFill>
                <a:latin typeface="微软雅黑" pitchFamily="34" charset="-122"/>
                <a:ea typeface="微软雅黑" pitchFamily="34" charset="-122"/>
              </a:rPr>
              <a:t>邀</a:t>
            </a:r>
            <a:r>
              <a:rPr lang="zh-CN" altLang="en-US" sz="2800" dirty="0">
                <a:latin typeface="微软雅黑" pitchFamily="34" charset="-122"/>
                <a:ea typeface="微软雅黑" pitchFamily="34" charset="-122"/>
              </a:rPr>
              <a:t>晖</a:t>
            </a:r>
            <a:r>
              <a:rPr lang="zh-CN" altLang="en-US" sz="2800" dirty="0">
                <a:solidFill>
                  <a:srgbClr val="FF0000"/>
                </a:solidFill>
                <a:latin typeface="微软雅黑" pitchFamily="34" charset="-122"/>
                <a:ea typeface="微软雅黑" pitchFamily="34" charset="-122"/>
              </a:rPr>
              <a:t>行李</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8</a:t>
            </a:r>
            <a:r>
              <a:rPr lang="zh-CN" altLang="en-US" sz="2800" dirty="0" smtClean="0">
                <a:latin typeface="微软雅黑" pitchFamily="34" charset="-122"/>
                <a:ea typeface="微软雅黑" pitchFamily="34" charset="-122"/>
              </a:rPr>
              <a:t>、朔</a:t>
            </a:r>
            <a:r>
              <a:rPr lang="zh-CN" altLang="en-US" sz="2800" dirty="0">
                <a:latin typeface="微软雅黑" pitchFamily="34" charset="-122"/>
                <a:ea typeface="微软雅黑" pitchFamily="34" charset="-122"/>
              </a:rPr>
              <a:t>方距威州七百里，无水草，师须</a:t>
            </a:r>
            <a:r>
              <a:rPr lang="zh-CN" altLang="en-US" sz="2800" dirty="0">
                <a:solidFill>
                  <a:srgbClr val="FF0000"/>
                </a:solidFill>
                <a:latin typeface="微软雅黑" pitchFamily="34" charset="-122"/>
                <a:ea typeface="微软雅黑" pitchFamily="34" charset="-122"/>
              </a:rPr>
              <a:t>赍</a:t>
            </a:r>
            <a:r>
              <a:rPr lang="zh-CN" altLang="en-US" sz="2800" dirty="0">
                <a:latin typeface="微软雅黑" pitchFamily="34" charset="-122"/>
                <a:ea typeface="微软雅黑" pitchFamily="34" charset="-122"/>
              </a:rPr>
              <a:t>粮以</a:t>
            </a:r>
            <a:r>
              <a:rPr lang="zh-CN" altLang="en-US" sz="2800" dirty="0" smtClean="0">
                <a:latin typeface="微软雅黑" pitchFamily="34" charset="-122"/>
                <a:ea typeface="微软雅黑" pitchFamily="34" charset="-122"/>
              </a:rPr>
              <a:t>行</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9</a:t>
            </a:r>
            <a:r>
              <a:rPr lang="zh-CN" altLang="en-US" sz="2800" dirty="0" smtClean="0">
                <a:latin typeface="微软雅黑" pitchFamily="34" charset="-122"/>
                <a:ea typeface="微软雅黑" pitchFamily="34" charset="-122"/>
              </a:rPr>
              <a:t>、福</a:t>
            </a:r>
            <a:r>
              <a:rPr lang="zh-CN" altLang="en-US" sz="2800" dirty="0">
                <a:latin typeface="微软雅黑" pitchFamily="34" charset="-122"/>
                <a:ea typeface="微软雅黑" pitchFamily="34" charset="-122"/>
              </a:rPr>
              <a:t>请以麾下骑先击西山兵，公但</a:t>
            </a:r>
            <a:r>
              <a:rPr lang="zh-CN" altLang="en-US" sz="2800" dirty="0">
                <a:solidFill>
                  <a:srgbClr val="FF0000"/>
                </a:solidFill>
                <a:latin typeface="微软雅黑" pitchFamily="34" charset="-122"/>
                <a:ea typeface="微软雅黑" pitchFamily="34" charset="-122"/>
              </a:rPr>
              <a:t>严阵</a:t>
            </a:r>
            <a:r>
              <a:rPr lang="zh-CN" altLang="en-US" sz="2800" dirty="0">
                <a:latin typeface="微软雅黑" pitchFamily="34" charset="-122"/>
                <a:ea typeface="微软雅黑" pitchFamily="34" charset="-122"/>
              </a:rPr>
              <a:t>不动</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10</a:t>
            </a:r>
            <a:r>
              <a:rPr lang="zh-CN" altLang="en-US" sz="2800" dirty="0" smtClean="0">
                <a:latin typeface="微软雅黑" pitchFamily="34" charset="-122"/>
                <a:ea typeface="微软雅黑" pitchFamily="34" charset="-122"/>
              </a:rPr>
              <a:t>、晖</a:t>
            </a:r>
            <a:r>
              <a:rPr lang="zh-CN" altLang="en-US" sz="2800" dirty="0">
                <a:solidFill>
                  <a:srgbClr val="FF0000"/>
                </a:solidFill>
                <a:latin typeface="微软雅黑" pitchFamily="34" charset="-122"/>
                <a:ea typeface="微软雅黑" pitchFamily="34" charset="-122"/>
              </a:rPr>
              <a:t>然</a:t>
            </a:r>
            <a:r>
              <a:rPr lang="zh-CN" altLang="en-US" sz="2800" dirty="0">
                <a:latin typeface="微软雅黑" pitchFamily="34" charset="-122"/>
                <a:ea typeface="微软雅黑" pitchFamily="34" charset="-122"/>
              </a:rPr>
              <a:t>其策，遂率众进击，敌众果溃</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3700"/>
              </a:lnSpc>
              <a:buNone/>
            </a:pPr>
            <a:r>
              <a:rPr lang="en-US" altLang="zh-CN" sz="2800" dirty="0" smtClean="0">
                <a:latin typeface="微软雅黑" pitchFamily="34" charset="-122"/>
                <a:ea typeface="微软雅黑" pitchFamily="34" charset="-122"/>
              </a:rPr>
              <a:t>11</a:t>
            </a:r>
            <a:r>
              <a:rPr lang="zh-CN" altLang="en-US" sz="2800" dirty="0" smtClean="0">
                <a:latin typeface="微软雅黑" pitchFamily="34" charset="-122"/>
                <a:ea typeface="微软雅黑" pitchFamily="34" charset="-122"/>
              </a:rPr>
              <a:t>、世</a:t>
            </a:r>
            <a:r>
              <a:rPr lang="zh-CN" altLang="en-US" sz="2800" dirty="0">
                <a:latin typeface="微软雅黑" pitchFamily="34" charset="-122"/>
                <a:ea typeface="微软雅黑" pitchFamily="34" charset="-122"/>
              </a:rPr>
              <a:t>宗曰：“</a:t>
            </a:r>
            <a:r>
              <a:rPr lang="zh-CN" altLang="en-US" sz="2800" dirty="0">
                <a:solidFill>
                  <a:srgbClr val="FF0000"/>
                </a:solidFill>
                <a:latin typeface="微软雅黑" pitchFamily="34" charset="-122"/>
                <a:ea typeface="微软雅黑" pitchFamily="34" charset="-122"/>
              </a:rPr>
              <a:t>一以委卿</a:t>
            </a:r>
            <a:r>
              <a:rPr lang="zh-CN" altLang="en-US" sz="2800" dirty="0">
                <a:latin typeface="微软雅黑" pitchFamily="34" charset="-122"/>
                <a:ea typeface="微软雅黑" pitchFamily="34" charset="-122"/>
              </a:rPr>
              <a:t>。</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43062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229600" cy="778098"/>
          </a:xfrm>
        </p:spPr>
        <p:txBody>
          <a:bodyPr/>
          <a:lstStyle/>
          <a:p>
            <a:pPr algn="l"/>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邹智传</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 name="内容占位符 2"/>
          <p:cNvSpPr>
            <a:spLocks noGrp="1"/>
          </p:cNvSpPr>
          <p:nvPr>
            <p:ph idx="1"/>
          </p:nvPr>
        </p:nvSpPr>
        <p:spPr>
          <a:xfrm>
            <a:off x="251520" y="980728"/>
            <a:ext cx="8640960" cy="5616624"/>
          </a:xfrm>
        </p:spPr>
        <p:txBody>
          <a:bodyPr>
            <a:normAutofit fontScale="85000" lnSpcReduction="10000"/>
          </a:bodyPr>
          <a:lstStyle/>
          <a:p>
            <a:pPr marL="0" indent="0">
              <a:lnSpc>
                <a:spcPts val="4500"/>
              </a:lnSpc>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方今小人在位，毒痡四海，而公顾屏弃田里。智此行非干科名，欲上书天子，矫世变俗，拯斯民于涂炭耳</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500"/>
              </a:lnSpc>
              <a:buNone/>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陛下于辅</a:t>
            </a:r>
            <a:r>
              <a:rPr lang="zh-CN" altLang="en-US" dirty="0" smtClean="0">
                <a:latin typeface="微软雅黑" pitchFamily="34" charset="-122"/>
                <a:ea typeface="微软雅黑" pitchFamily="34" charset="-122"/>
              </a:rPr>
              <a:t>臣，遇</a:t>
            </a:r>
            <a:r>
              <a:rPr lang="zh-CN" altLang="en-US" dirty="0">
                <a:latin typeface="微软雅黑" pitchFamily="34" charset="-122"/>
                <a:ea typeface="微软雅黑" pitchFamily="34" charset="-122"/>
              </a:rPr>
              <a:t>事必</a:t>
            </a:r>
            <a:r>
              <a:rPr lang="zh-CN" altLang="en-US" dirty="0" smtClean="0">
                <a:latin typeface="微软雅黑" pitchFamily="34" charset="-122"/>
                <a:ea typeface="微软雅黑" pitchFamily="34" charset="-122"/>
              </a:rPr>
              <a:t>咨，殊</a:t>
            </a:r>
            <a:r>
              <a:rPr lang="zh-CN" altLang="en-US" dirty="0">
                <a:latin typeface="微软雅黑" pitchFamily="34" charset="-122"/>
                <a:ea typeface="微软雅黑" pitchFamily="34" charset="-122"/>
              </a:rPr>
              <a:t>恩异数必</a:t>
            </a:r>
            <a:r>
              <a:rPr lang="zh-CN" altLang="en-US" dirty="0" smtClean="0">
                <a:latin typeface="微软雅黑" pitchFamily="34" charset="-122"/>
                <a:ea typeface="微软雅黑" pitchFamily="34" charset="-122"/>
              </a:rPr>
              <a:t>及，亦</a:t>
            </a:r>
            <a:r>
              <a:rPr lang="zh-CN" altLang="en-US" dirty="0">
                <a:latin typeface="微软雅黑" pitchFamily="34" charset="-122"/>
                <a:ea typeface="微软雅黑" pitchFamily="34" charset="-122"/>
              </a:rPr>
              <a:t>云任</a:t>
            </a:r>
            <a:r>
              <a:rPr lang="zh-CN" altLang="en-US" dirty="0" smtClean="0">
                <a:latin typeface="微软雅黑" pitchFamily="34" charset="-122"/>
                <a:ea typeface="微软雅黑" pitchFamily="34" charset="-122"/>
              </a:rPr>
              <a:t>矣，然</a:t>
            </a:r>
            <a:r>
              <a:rPr lang="zh-CN" altLang="en-US" dirty="0">
                <a:latin typeface="微软雅黑" pitchFamily="34" charset="-122"/>
                <a:ea typeface="微软雅黑" pitchFamily="34" charset="-122"/>
              </a:rPr>
              <a:t>或进退一</a:t>
            </a:r>
            <a:r>
              <a:rPr lang="zh-CN" altLang="en-US" dirty="0" smtClean="0">
                <a:latin typeface="微软雅黑" pitchFamily="34" charset="-122"/>
                <a:ea typeface="微软雅黑" pitchFamily="34" charset="-122"/>
              </a:rPr>
              <a:t>人，处</a:t>
            </a:r>
            <a:r>
              <a:rPr lang="zh-CN" altLang="en-US" dirty="0">
                <a:latin typeface="微软雅黑" pitchFamily="34" charset="-122"/>
                <a:ea typeface="微软雅黑" pitchFamily="34" charset="-122"/>
              </a:rPr>
              <a:t>分一</a:t>
            </a:r>
            <a:r>
              <a:rPr lang="zh-CN" altLang="en-US" dirty="0" smtClean="0">
                <a:latin typeface="微软雅黑" pitchFamily="34" charset="-122"/>
                <a:ea typeface="微软雅黑" pitchFamily="34" charset="-122"/>
              </a:rPr>
              <a:t>事，往</a:t>
            </a:r>
            <a:r>
              <a:rPr lang="zh-CN" altLang="en-US" dirty="0">
                <a:latin typeface="微软雅黑" pitchFamily="34" charset="-122"/>
                <a:ea typeface="微软雅黑" pitchFamily="34" charset="-122"/>
              </a:rPr>
              <a:t>往降中</a:t>
            </a:r>
            <a:r>
              <a:rPr lang="zh-CN" altLang="en-US" dirty="0" smtClean="0">
                <a:latin typeface="微软雅黑" pitchFamily="34" charset="-122"/>
                <a:ea typeface="微软雅黑" pitchFamily="34" charset="-122"/>
              </a:rPr>
              <a:t>旨，使</a:t>
            </a:r>
            <a:r>
              <a:rPr lang="zh-CN" altLang="en-US" dirty="0">
                <a:latin typeface="微软雅黑" pitchFamily="34" charset="-122"/>
                <a:ea typeface="微软雅黑" pitchFamily="34" charset="-122"/>
              </a:rPr>
              <a:t>一二小人阴执其</a:t>
            </a:r>
            <a:r>
              <a:rPr lang="zh-CN" altLang="en-US" dirty="0" smtClean="0">
                <a:latin typeface="微软雅黑" pitchFamily="34" charset="-122"/>
                <a:ea typeface="微软雅黑" pitchFamily="34" charset="-122"/>
              </a:rPr>
              <a:t>柄，是</a:t>
            </a:r>
            <a:r>
              <a:rPr lang="zh-CN" altLang="en-US" dirty="0">
                <a:latin typeface="微软雅黑" pitchFamily="34" charset="-122"/>
                <a:ea typeface="微软雅黑" pitchFamily="34" charset="-122"/>
              </a:rPr>
              <a:t>既任之而又疑之也。陛下岂不欲推诚待物哉</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500"/>
              </a:lnSpc>
              <a:buNone/>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其时御史汤鼐、中书舍人吉人、进士李文祥亦并负意气，智皆与之善。因相与品核公卿，裁量人物</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a:lnSpc>
                <a:spcPts val="4500"/>
              </a:lnSpc>
              <a:buNone/>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未几，孝宗嗣位，弊政多所更。智喜，以为其志且得</a:t>
            </a:r>
            <a:r>
              <a:rPr lang="zh-CN" altLang="en-US" dirty="0" smtClean="0">
                <a:latin typeface="微软雅黑" pitchFamily="34" charset="-122"/>
                <a:ea typeface="微软雅黑" pitchFamily="34" charset="-122"/>
              </a:rPr>
              <a:t>行</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020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pPr algn="l"/>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邹智传</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 name="内容占位符 2"/>
          <p:cNvSpPr>
            <a:spLocks noGrp="1"/>
          </p:cNvSpPr>
          <p:nvPr>
            <p:ph idx="1"/>
          </p:nvPr>
        </p:nvSpPr>
        <p:spPr>
          <a:xfrm>
            <a:off x="251520" y="1196752"/>
            <a:ext cx="8640960" cy="5400600"/>
          </a:xfrm>
        </p:spPr>
        <p:txBody>
          <a:bodyPr>
            <a:normAutofit/>
          </a:bodyPr>
          <a:lstStyle/>
          <a:p>
            <a:pPr marL="0" indent="0">
              <a:lnSpc>
                <a:spcPts val="4200"/>
              </a:lnSpc>
              <a:buNone/>
            </a:pP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帝得疏，颔之。居无何，安、直相继罢斥。而吉</a:t>
            </a:r>
            <a:r>
              <a:rPr lang="zh-CN" altLang="en-US" sz="2800" dirty="0" smtClean="0">
                <a:latin typeface="微软雅黑" pitchFamily="34" charset="-122"/>
                <a:ea typeface="微软雅黑" pitchFamily="34" charset="-122"/>
              </a:rPr>
              <a:t>任如故，</a:t>
            </a:r>
            <a:r>
              <a:rPr lang="zh-CN" altLang="en-US" sz="2800" dirty="0">
                <a:latin typeface="微软雅黑" pitchFamily="34" charset="-122"/>
                <a:ea typeface="微软雅黑" pitchFamily="34" charset="-122"/>
              </a:rPr>
              <a:t>衔智刺骨</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200"/>
              </a:lnSpc>
              <a:buNone/>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自后惟退而具疏，君幸值维新之日，盍仿先朝故事行之</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200"/>
              </a:lnSpc>
              <a:buNone/>
            </a:pP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愿公且勿受官，先请朝见，取时政不善者历陈之，力请除革，而后拜命，庶其有济</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200"/>
              </a:lnSpc>
              <a:buNone/>
            </a:pPr>
            <a:r>
              <a:rPr lang="en-US" altLang="zh-CN" sz="2800" dirty="0" smtClean="0">
                <a:latin typeface="微软雅黑" pitchFamily="34" charset="-122"/>
                <a:ea typeface="微软雅黑" pitchFamily="34" charset="-122"/>
              </a:rPr>
              <a:t>8</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智见经筵以寒暑辍讲，午朝以细事塞责，纪纲废驰，风俗</a:t>
            </a:r>
            <a:r>
              <a:rPr lang="zh-CN" altLang="en-US" sz="2800" dirty="0" smtClean="0">
                <a:latin typeface="微软雅黑" pitchFamily="34" charset="-122"/>
                <a:ea typeface="微软雅黑" pitchFamily="34" charset="-122"/>
              </a:rPr>
              <a:t>浮薄，</a:t>
            </a:r>
            <a:r>
              <a:rPr lang="zh-CN" altLang="en-US" sz="2800" dirty="0">
                <a:latin typeface="微软雅黑" pitchFamily="34" charset="-122"/>
                <a:ea typeface="微软雅黑" pitchFamily="34" charset="-122"/>
              </a:rPr>
              <a:t>生民憔悴，边备空虚，私窃以为忧。</a:t>
            </a:r>
          </a:p>
        </p:txBody>
      </p:sp>
    </p:spTree>
    <p:extLst>
      <p:ext uri="{BB962C8B-B14F-4D97-AF65-F5344CB8AC3E}">
        <p14:creationId xmlns:p14="http://schemas.microsoft.com/office/powerpoint/2010/main" val="211276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552728"/>
          </a:xfrm>
        </p:spPr>
        <p:txBody>
          <a:bodyPr>
            <a:noAutofit/>
          </a:bodyPr>
          <a:lstStyle/>
          <a:p>
            <a:pPr marL="0" indent="0">
              <a:lnSpc>
                <a:spcPts val="4500"/>
              </a:lnSpc>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a:t>
            </a:r>
            <a:r>
              <a:rPr lang="zh-CN" altLang="en-US" sz="2800" dirty="0">
                <a:latin typeface="微软雅黑" pitchFamily="34" charset="-122"/>
                <a:ea typeface="微软雅黑" pitchFamily="34" charset="-122"/>
              </a:rPr>
              <a:t>家贫，读书焚木叶</a:t>
            </a:r>
            <a:r>
              <a:rPr lang="zh-CN" altLang="en-US" sz="2800" dirty="0">
                <a:solidFill>
                  <a:srgbClr val="FF0000"/>
                </a:solidFill>
                <a:latin typeface="微软雅黑" pitchFamily="34" charset="-122"/>
                <a:ea typeface="微软雅黑" pitchFamily="34" charset="-122"/>
              </a:rPr>
              <a:t>继晷</a:t>
            </a:r>
            <a:r>
              <a:rPr lang="zh-CN" altLang="en-US" sz="2800" dirty="0">
                <a:latin typeface="微软雅黑" pitchFamily="34" charset="-122"/>
                <a:ea typeface="微软雅黑" pitchFamily="34" charset="-122"/>
              </a:rPr>
              <a:t>者三</a:t>
            </a:r>
            <a:r>
              <a:rPr lang="zh-CN" altLang="en-US" sz="2800" dirty="0" smtClean="0">
                <a:latin typeface="微软雅黑" pitchFamily="34" charset="-122"/>
                <a:ea typeface="微软雅黑" pitchFamily="34" charset="-122"/>
              </a:rPr>
              <a:t>年。</a:t>
            </a:r>
            <a:endParaRPr lang="en-US" altLang="zh-CN" sz="2800" dirty="0" smtClean="0">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2</a:t>
            </a:r>
            <a:r>
              <a:rPr lang="zh-CN" altLang="en-US" sz="2800" dirty="0" smtClean="0">
                <a:solidFill>
                  <a:srgbClr val="FF0000"/>
                </a:solidFill>
                <a:latin typeface="微软雅黑" pitchFamily="34" charset="-122"/>
                <a:ea typeface="微软雅黑" pitchFamily="34" charset="-122"/>
              </a:rPr>
              <a:t>、道</a:t>
            </a:r>
            <a:r>
              <a:rPr lang="zh-CN" altLang="en-US" sz="2800" dirty="0">
                <a:latin typeface="微软雅黑" pitchFamily="34" charset="-122"/>
                <a:ea typeface="微软雅黑" pitchFamily="34" charset="-122"/>
              </a:rPr>
              <a:t>出三原，</a:t>
            </a:r>
            <a:r>
              <a:rPr lang="zh-CN" altLang="en-US" sz="2800" dirty="0">
                <a:solidFill>
                  <a:srgbClr val="FF0000"/>
                </a:solidFill>
                <a:latin typeface="微软雅黑" pitchFamily="34" charset="-122"/>
                <a:ea typeface="微软雅黑" pitchFamily="34" charset="-122"/>
              </a:rPr>
              <a:t>谒</a:t>
            </a:r>
            <a:r>
              <a:rPr lang="zh-CN" altLang="en-US" sz="2800" dirty="0">
                <a:latin typeface="微软雅黑" pitchFamily="34" charset="-122"/>
                <a:ea typeface="微软雅黑" pitchFamily="34" charset="-122"/>
              </a:rPr>
              <a:t>致仕尚书王</a:t>
            </a:r>
            <a:r>
              <a:rPr lang="zh-CN" altLang="en-US" sz="2800" dirty="0" smtClean="0">
                <a:latin typeface="微软雅黑" pitchFamily="34" charset="-122"/>
                <a:ea typeface="微软雅黑" pitchFamily="34" charset="-122"/>
              </a:rPr>
              <a:t>恕。</a:t>
            </a:r>
            <a:endParaRPr lang="en-US" altLang="zh-CN" sz="2800" dirty="0" smtClean="0">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3</a:t>
            </a:r>
            <a:r>
              <a:rPr lang="zh-CN" altLang="en-US" sz="2800" dirty="0" smtClean="0">
                <a:solidFill>
                  <a:srgbClr val="FF000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方今</a:t>
            </a:r>
            <a:r>
              <a:rPr lang="zh-CN" altLang="en-US" sz="2800" dirty="0">
                <a:latin typeface="微软雅黑" pitchFamily="34" charset="-122"/>
                <a:ea typeface="微软雅黑" pitchFamily="34" charset="-122"/>
              </a:rPr>
              <a:t>小人在位，</a:t>
            </a:r>
            <a:r>
              <a:rPr lang="zh-CN" altLang="en-US" sz="2800" dirty="0">
                <a:solidFill>
                  <a:srgbClr val="FF0000"/>
                </a:solidFill>
                <a:latin typeface="微软雅黑" pitchFamily="34" charset="-122"/>
                <a:ea typeface="微软雅黑" pitchFamily="34" charset="-122"/>
              </a:rPr>
              <a:t>毒痡</a:t>
            </a:r>
            <a:r>
              <a:rPr lang="zh-CN" altLang="en-US" sz="2800" dirty="0">
                <a:latin typeface="微软雅黑" pitchFamily="34" charset="-122"/>
                <a:ea typeface="微软雅黑" pitchFamily="34" charset="-122"/>
              </a:rPr>
              <a:t>四海，而公</a:t>
            </a:r>
            <a:r>
              <a:rPr lang="zh-CN" altLang="en-US" sz="2800" dirty="0">
                <a:solidFill>
                  <a:srgbClr val="FF0000"/>
                </a:solidFill>
                <a:latin typeface="微软雅黑" pitchFamily="34" charset="-122"/>
                <a:ea typeface="微软雅黑" pitchFamily="34" charset="-122"/>
              </a:rPr>
              <a:t>顾</a:t>
            </a:r>
            <a:r>
              <a:rPr lang="zh-CN" altLang="en-US" sz="2800" dirty="0">
                <a:latin typeface="微软雅黑" pitchFamily="34" charset="-122"/>
                <a:ea typeface="微软雅黑" pitchFamily="34" charset="-122"/>
              </a:rPr>
              <a:t>屏弃田里</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4</a:t>
            </a:r>
            <a:r>
              <a:rPr lang="zh-CN" altLang="en-US" sz="2800" dirty="0" smtClean="0">
                <a:solidFill>
                  <a:srgbClr val="FF0000"/>
                </a:solidFill>
                <a:latin typeface="微软雅黑" pitchFamily="34" charset="-122"/>
                <a:ea typeface="微软雅黑" pitchFamily="34" charset="-122"/>
              </a:rPr>
              <a:t>、</a:t>
            </a:r>
            <a:r>
              <a:rPr lang="zh-CN" altLang="en-US" sz="2800" dirty="0">
                <a:latin typeface="微软雅黑" pitchFamily="34" charset="-122"/>
                <a:ea typeface="微软雅黑" pitchFamily="34" charset="-122"/>
              </a:rPr>
              <a:t>疏入，</a:t>
            </a:r>
            <a:r>
              <a:rPr lang="zh-CN" altLang="en-US" sz="2800" dirty="0">
                <a:solidFill>
                  <a:srgbClr val="FF0000"/>
                </a:solidFill>
                <a:latin typeface="微软雅黑" pitchFamily="34" charset="-122"/>
                <a:ea typeface="微软雅黑" pitchFamily="34" charset="-122"/>
              </a:rPr>
              <a:t>不报</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5</a:t>
            </a:r>
            <a:r>
              <a:rPr lang="zh-CN" altLang="en-US" sz="2800" dirty="0" smtClean="0">
                <a:solidFill>
                  <a:srgbClr val="FF0000"/>
                </a:solidFill>
                <a:latin typeface="微软雅黑" pitchFamily="34" charset="-122"/>
                <a:ea typeface="微软雅黑" pitchFamily="34" charset="-122"/>
              </a:rPr>
              <a:t>、</a:t>
            </a:r>
            <a:r>
              <a:rPr lang="zh-CN" altLang="en-US" sz="2800" dirty="0">
                <a:latin typeface="微软雅黑" pitchFamily="34" charset="-122"/>
                <a:ea typeface="微软雅黑" pitchFamily="34" charset="-122"/>
              </a:rPr>
              <a:t>少师安</a:t>
            </a:r>
            <a:r>
              <a:rPr lang="zh-CN" altLang="en-US" sz="2800" dirty="0">
                <a:solidFill>
                  <a:srgbClr val="FF0000"/>
                </a:solidFill>
                <a:latin typeface="微软雅黑" pitchFamily="34" charset="-122"/>
                <a:ea typeface="微软雅黑" pitchFamily="34" charset="-122"/>
              </a:rPr>
              <a:t>持禄怙宠</a:t>
            </a:r>
            <a:r>
              <a:rPr lang="zh-CN" altLang="en-US" sz="2800" dirty="0">
                <a:latin typeface="微软雅黑" pitchFamily="34" charset="-122"/>
                <a:ea typeface="微软雅黑" pitchFamily="34" charset="-122"/>
              </a:rPr>
              <a:t>，少保吉</a:t>
            </a:r>
            <a:r>
              <a:rPr lang="zh-CN" altLang="en-US" sz="2800" dirty="0">
                <a:solidFill>
                  <a:srgbClr val="FF0000"/>
                </a:solidFill>
                <a:latin typeface="微软雅黑" pitchFamily="34" charset="-122"/>
                <a:ea typeface="微软雅黑" pitchFamily="34" charset="-122"/>
              </a:rPr>
              <a:t>附下罔上</a:t>
            </a:r>
            <a:r>
              <a:rPr lang="zh-CN" altLang="en-US" sz="2800" dirty="0">
                <a:latin typeface="微软雅黑" pitchFamily="34" charset="-122"/>
                <a:ea typeface="微软雅黑" pitchFamily="34" charset="-122"/>
              </a:rPr>
              <a:t>，太子少保直</a:t>
            </a:r>
            <a:r>
              <a:rPr lang="zh-CN" altLang="en-US" sz="2800" dirty="0">
                <a:solidFill>
                  <a:srgbClr val="FF0000"/>
                </a:solidFill>
                <a:latin typeface="微软雅黑" pitchFamily="34" charset="-122"/>
                <a:ea typeface="微软雅黑" pitchFamily="34" charset="-122"/>
              </a:rPr>
              <a:t>挟诈怀</a:t>
            </a:r>
            <a:r>
              <a:rPr lang="zh-CN" altLang="en-US" sz="2800" dirty="0" smtClean="0">
                <a:solidFill>
                  <a:srgbClr val="FF0000"/>
                </a:solidFill>
                <a:latin typeface="微软雅黑" pitchFamily="34" charset="-122"/>
                <a:ea typeface="微软雅黑" pitchFamily="34" charset="-122"/>
              </a:rPr>
              <a:t>奸</a:t>
            </a:r>
            <a:endParaRPr lang="en-US" altLang="zh-CN" sz="2800" dirty="0" smtClean="0">
              <a:solidFill>
                <a:srgbClr val="FF0000"/>
              </a:solidFill>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6</a:t>
            </a:r>
            <a:r>
              <a:rPr lang="zh-CN" altLang="en-US" sz="2800" dirty="0" smtClean="0">
                <a:solidFill>
                  <a:srgbClr val="FF0000"/>
                </a:solidFill>
                <a:latin typeface="微软雅黑" pitchFamily="34" charset="-122"/>
                <a:ea typeface="微软雅黑" pitchFamily="34" charset="-122"/>
              </a:rPr>
              <a:t>、</a:t>
            </a:r>
            <a:r>
              <a:rPr lang="zh-CN" altLang="en-US" sz="2800" dirty="0">
                <a:latin typeface="微软雅黑" pitchFamily="34" charset="-122"/>
                <a:ea typeface="微软雅黑" pitchFamily="34" charset="-122"/>
              </a:rPr>
              <a:t>尚书王竑刚毅可</a:t>
            </a:r>
            <a:r>
              <a:rPr lang="zh-CN" altLang="en-US" sz="2800" dirty="0">
                <a:solidFill>
                  <a:srgbClr val="FF0000"/>
                </a:solidFill>
                <a:latin typeface="微软雅黑" pitchFamily="34" charset="-122"/>
                <a:ea typeface="微软雅黑" pitchFamily="34" charset="-122"/>
              </a:rPr>
              <a:t>寝</a:t>
            </a:r>
            <a:r>
              <a:rPr lang="zh-CN" altLang="en-US" sz="2800" dirty="0">
                <a:latin typeface="微软雅黑" pitchFamily="34" charset="-122"/>
                <a:ea typeface="微软雅黑" pitchFamily="34" charset="-122"/>
              </a:rPr>
              <a:t>大</a:t>
            </a:r>
            <a:r>
              <a:rPr lang="zh-CN" altLang="en-US" sz="2800" dirty="0" smtClean="0">
                <a:latin typeface="微软雅黑" pitchFamily="34" charset="-122"/>
                <a:ea typeface="微软雅黑" pitchFamily="34" charset="-122"/>
              </a:rPr>
              <a:t>奸</a:t>
            </a:r>
            <a:endParaRPr lang="en-US" altLang="zh-CN" sz="2800" dirty="0" smtClean="0">
              <a:latin typeface="微软雅黑" pitchFamily="34" charset="-122"/>
              <a:ea typeface="微软雅黑" pitchFamily="34" charset="-122"/>
            </a:endParaRPr>
          </a:p>
          <a:p>
            <a:pPr marL="0" indent="0">
              <a:lnSpc>
                <a:spcPts val="4500"/>
              </a:lnSpc>
              <a:buNone/>
            </a:pPr>
            <a:r>
              <a:rPr lang="en-US" altLang="zh-CN" sz="2800" dirty="0" smtClean="0">
                <a:solidFill>
                  <a:srgbClr val="FF0000"/>
                </a:solidFill>
                <a:latin typeface="微软雅黑" pitchFamily="34" charset="-122"/>
                <a:ea typeface="微软雅黑" pitchFamily="34" charset="-122"/>
              </a:rPr>
              <a:t>7</a:t>
            </a:r>
            <a:r>
              <a:rPr lang="zh-CN" altLang="en-US" sz="2800" dirty="0" smtClean="0">
                <a:solidFill>
                  <a:srgbClr val="FF0000"/>
                </a:solidFill>
                <a:latin typeface="微软雅黑" pitchFamily="34" charset="-122"/>
                <a:ea typeface="微软雅黑" pitchFamily="34" charset="-122"/>
              </a:rPr>
              <a:t>、</a:t>
            </a:r>
            <a:r>
              <a:rPr lang="zh-CN" altLang="en-US" sz="2800" dirty="0">
                <a:latin typeface="微软雅黑" pitchFamily="34" charset="-122"/>
                <a:ea typeface="微软雅黑" pitchFamily="34" charset="-122"/>
              </a:rPr>
              <a:t>会刘概</a:t>
            </a:r>
            <a:r>
              <a:rPr lang="zh-CN" altLang="en-US" sz="2800" dirty="0">
                <a:solidFill>
                  <a:srgbClr val="FF0000"/>
                </a:solidFill>
                <a:latin typeface="微软雅黑" pitchFamily="34" charset="-122"/>
                <a:ea typeface="微软雅黑" pitchFamily="34" charset="-122"/>
              </a:rPr>
              <a:t>狱</a:t>
            </a:r>
            <a:r>
              <a:rPr lang="zh-CN" altLang="en-US" sz="2800" dirty="0">
                <a:latin typeface="微软雅黑" pitchFamily="34" charset="-122"/>
                <a:ea typeface="微软雅黑" pitchFamily="34" charset="-122"/>
              </a:rPr>
              <a:t>起，吉使其党魏璋入智名，遂下诏狱。</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77599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95536" y="188640"/>
            <a:ext cx="8229600" cy="778098"/>
          </a:xfrm>
        </p:spPr>
        <p:txBody>
          <a:bodyPr/>
          <a:lstStyle/>
          <a:p>
            <a:pPr algn="l"/>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陈登云传</a:t>
            </a:r>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7" name="标题 1"/>
          <p:cNvSpPr txBox="1">
            <a:spLocks/>
          </p:cNvSpPr>
          <p:nvPr/>
        </p:nvSpPr>
        <p:spPr>
          <a:xfrm>
            <a:off x="251520" y="980728"/>
            <a:ext cx="8568952" cy="5616624"/>
          </a:xfrm>
          <a:prstGeom prst="rect">
            <a:avLst/>
          </a:prstGeom>
        </p:spPr>
        <p:txBody>
          <a:bodyPr vert="horz" lIns="91440" tIns="45720" rIns="91440" bIns="45720" rtlCol="0" anchor="ctr">
            <a:normAutofit/>
          </a:bodyPr>
          <a:lstStyle/>
          <a:p>
            <a:pPr>
              <a:lnSpc>
                <a:spcPts val="4800"/>
              </a:lnSpc>
            </a:pPr>
            <a:r>
              <a:rPr lang="en-US" altLang="zh-CN" sz="3600" dirty="0" smtClean="0"/>
              <a:t>        </a:t>
            </a:r>
            <a:r>
              <a:rPr lang="zh-CN" altLang="zh-CN" sz="3600" dirty="0" smtClean="0">
                <a:latin typeface="微软雅黑" pitchFamily="34" charset="-122"/>
                <a:ea typeface="微软雅黑" pitchFamily="34" charset="-122"/>
              </a:rPr>
              <a:t>陈登云，字从龙，唐山人，万历五年进士，</a:t>
            </a:r>
            <a:r>
              <a:rPr lang="zh-CN" altLang="zh-CN" sz="3600" dirty="0" smtClean="0">
                <a:solidFill>
                  <a:srgbClr val="0070C0"/>
                </a:solidFill>
                <a:latin typeface="微软雅黑" pitchFamily="34" charset="-122"/>
                <a:ea typeface="微软雅黑" pitchFamily="34" charset="-122"/>
              </a:rPr>
              <a:t>除</a:t>
            </a:r>
            <a:r>
              <a:rPr lang="zh-CN" altLang="zh-CN" sz="3600" dirty="0" smtClean="0">
                <a:latin typeface="微软雅黑" pitchFamily="34" charset="-122"/>
                <a:ea typeface="微软雅黑" pitchFamily="34" charset="-122"/>
              </a:rPr>
              <a:t>鄢陵知县，</a:t>
            </a:r>
            <a:r>
              <a:rPr lang="zh-CN" altLang="zh-CN" sz="3600" dirty="0" smtClean="0">
                <a:solidFill>
                  <a:srgbClr val="0070C0"/>
                </a:solidFill>
                <a:latin typeface="微软雅黑" pitchFamily="34" charset="-122"/>
                <a:ea typeface="微软雅黑" pitchFamily="34" charset="-122"/>
              </a:rPr>
              <a:t>征授</a:t>
            </a:r>
            <a:r>
              <a:rPr lang="zh-CN" altLang="zh-CN" sz="3600" dirty="0" smtClean="0">
                <a:latin typeface="微软雅黑" pitchFamily="34" charset="-122"/>
                <a:ea typeface="微软雅黑" pitchFamily="34" charset="-122"/>
              </a:rPr>
              <a:t>御史，出</a:t>
            </a:r>
            <a:r>
              <a:rPr lang="zh-CN" altLang="zh-CN" sz="3600" dirty="0" smtClean="0">
                <a:solidFill>
                  <a:srgbClr val="0070C0"/>
                </a:solidFill>
                <a:latin typeface="微软雅黑" pitchFamily="34" charset="-122"/>
                <a:ea typeface="微软雅黑" pitchFamily="34" charset="-122"/>
              </a:rPr>
              <a:t>按</a:t>
            </a:r>
            <a:r>
              <a:rPr lang="zh-CN" altLang="zh-CN" sz="3600" dirty="0" smtClean="0">
                <a:latin typeface="微软雅黑" pitchFamily="34" charset="-122"/>
                <a:ea typeface="微软雅黑" pitchFamily="34" charset="-122"/>
              </a:rPr>
              <a:t>辽东，</a:t>
            </a:r>
            <a:r>
              <a:rPr lang="zh-CN" altLang="zh-CN" sz="3600" dirty="0" smtClean="0">
                <a:solidFill>
                  <a:srgbClr val="0070C0"/>
                </a:solidFill>
                <a:latin typeface="微软雅黑" pitchFamily="34" charset="-122"/>
                <a:ea typeface="微软雅黑" pitchFamily="34" charset="-122"/>
              </a:rPr>
              <a:t>疏陈</a:t>
            </a:r>
            <a:r>
              <a:rPr lang="zh-CN" altLang="zh-CN" sz="3600" dirty="0" smtClean="0">
                <a:latin typeface="微软雅黑" pitchFamily="34" charset="-122"/>
                <a:ea typeface="微软雅黑" pitchFamily="34" charset="-122"/>
              </a:rPr>
              <a:t>安攘十</a:t>
            </a:r>
            <a:r>
              <a:rPr lang="zh-CN" altLang="en-US" sz="3600" dirty="0" smtClean="0">
                <a:latin typeface="微软雅黑" pitchFamily="34" charset="-122"/>
                <a:ea typeface="微软雅黑" pitchFamily="34" charset="-122"/>
              </a:rPr>
              <a:t>策</a:t>
            </a:r>
            <a:r>
              <a:rPr lang="zh-CN" altLang="zh-CN" sz="3600" dirty="0" smtClean="0">
                <a:latin typeface="微软雅黑" pitchFamily="34" charset="-122"/>
                <a:ea typeface="微软雅黑" pitchFamily="34" charset="-122"/>
              </a:rPr>
              <a:t>，又请</a:t>
            </a:r>
            <a:r>
              <a:rPr lang="zh-CN" altLang="zh-CN" sz="3600" dirty="0" smtClean="0">
                <a:solidFill>
                  <a:srgbClr val="0070C0"/>
                </a:solidFill>
                <a:latin typeface="微软雅黑" pitchFamily="34" charset="-122"/>
                <a:ea typeface="微软雅黑" pitchFamily="34" charset="-122"/>
              </a:rPr>
              <a:t>速</a:t>
            </a:r>
            <a:r>
              <a:rPr lang="zh-CN" altLang="zh-CN" sz="3600" dirty="0" smtClean="0">
                <a:latin typeface="微软雅黑" pitchFamily="34" charset="-122"/>
                <a:ea typeface="微软雅黑" pitchFamily="34" charset="-122"/>
              </a:rPr>
              <a:t>首功之赏，改巡山西。还朝，</a:t>
            </a:r>
            <a:r>
              <a:rPr lang="zh-CN" altLang="zh-CN" sz="3600" dirty="0" smtClean="0">
                <a:solidFill>
                  <a:srgbClr val="0070C0"/>
                </a:solidFill>
                <a:latin typeface="微软雅黑" pitchFamily="34" charset="-122"/>
                <a:ea typeface="微软雅黑" pitchFamily="34" charset="-122"/>
              </a:rPr>
              <a:t>会</a:t>
            </a:r>
            <a:r>
              <a:rPr lang="zh-CN" altLang="zh-CN" sz="3600" dirty="0" smtClean="0">
                <a:latin typeface="微软雅黑" pitchFamily="34" charset="-122"/>
                <a:ea typeface="微软雅黑" pitchFamily="34" charset="-122"/>
              </a:rPr>
              <a:t>廷臣方争</a:t>
            </a:r>
            <a:r>
              <a:rPr lang="zh-CN" altLang="zh-CN" sz="3600" dirty="0" smtClean="0">
                <a:solidFill>
                  <a:srgbClr val="0070C0"/>
                </a:solidFill>
                <a:latin typeface="微软雅黑" pitchFamily="34" charset="-122"/>
                <a:ea typeface="微软雅黑" pitchFamily="34" charset="-122"/>
              </a:rPr>
              <a:t>建储</a:t>
            </a:r>
            <a:r>
              <a:rPr lang="zh-CN" altLang="zh-CN" sz="3600" dirty="0" smtClean="0">
                <a:latin typeface="微软雅黑" pitchFamily="34" charset="-122"/>
                <a:ea typeface="微软雅黑" pitchFamily="34" charset="-122"/>
              </a:rPr>
              <a:t>。登云谓议不早决，由贵妃家</a:t>
            </a:r>
            <a:r>
              <a:rPr lang="zh-CN" altLang="zh-CN" sz="3600" dirty="0" smtClean="0">
                <a:solidFill>
                  <a:srgbClr val="0070C0"/>
                </a:solidFill>
                <a:latin typeface="微软雅黑" pitchFamily="34" charset="-122"/>
                <a:ea typeface="微软雅黑" pitchFamily="34" charset="-122"/>
              </a:rPr>
              <a:t>阴沮</a:t>
            </a:r>
            <a:r>
              <a:rPr lang="zh-CN" altLang="zh-CN" sz="3600" dirty="0" smtClean="0">
                <a:latin typeface="微软雅黑" pitchFamily="34" charset="-122"/>
                <a:ea typeface="微软雅黑" pitchFamily="34" charset="-122"/>
              </a:rPr>
              <a:t>之。十六年六月遂</a:t>
            </a:r>
            <a:r>
              <a:rPr lang="zh-CN" altLang="zh-CN" sz="3600" dirty="0" smtClean="0">
                <a:solidFill>
                  <a:srgbClr val="C00000"/>
                </a:solidFill>
                <a:latin typeface="微软雅黑" pitchFamily="34" charset="-122"/>
                <a:ea typeface="微软雅黑" pitchFamily="34" charset="-122"/>
              </a:rPr>
              <a:t>因</a:t>
            </a:r>
            <a:r>
              <a:rPr lang="zh-CN" altLang="zh-CN" sz="3600" dirty="0" smtClean="0">
                <a:solidFill>
                  <a:srgbClr val="0070C0"/>
                </a:solidFill>
                <a:latin typeface="微软雅黑" pitchFamily="34" charset="-122"/>
                <a:ea typeface="微软雅黑" pitchFamily="34" charset="-122"/>
              </a:rPr>
              <a:t>灾异</a:t>
            </a:r>
            <a:r>
              <a:rPr lang="zh-CN" altLang="zh-CN" sz="3600" dirty="0" smtClean="0">
                <a:latin typeface="微软雅黑" pitchFamily="34" charset="-122"/>
                <a:ea typeface="微软雅黑" pitchFamily="34" charset="-122"/>
              </a:rPr>
              <a:t>抗疏，劾妃父郑承宪，言：“承宪</a:t>
            </a:r>
            <a:r>
              <a:rPr lang="zh-CN" altLang="zh-CN" sz="3600" dirty="0" smtClean="0">
                <a:solidFill>
                  <a:srgbClr val="0070C0"/>
                </a:solidFill>
                <a:latin typeface="微软雅黑" pitchFamily="34" charset="-122"/>
                <a:ea typeface="微软雅黑" pitchFamily="34" charset="-122"/>
              </a:rPr>
              <a:t>怀祸藏奸</a:t>
            </a:r>
            <a:r>
              <a:rPr lang="zh-CN" altLang="zh-CN" sz="3600" dirty="0" smtClean="0">
                <a:latin typeface="微软雅黑" pitchFamily="34" charset="-122"/>
                <a:ea typeface="微软雅黑" pitchFamily="34" charset="-122"/>
              </a:rPr>
              <a:t>，</a:t>
            </a:r>
            <a:r>
              <a:rPr lang="zh-CN" altLang="zh-CN" sz="3600" dirty="0" smtClean="0">
                <a:solidFill>
                  <a:srgbClr val="0070C0"/>
                </a:solidFill>
                <a:latin typeface="微软雅黑" pitchFamily="34" charset="-122"/>
                <a:ea typeface="微软雅黑" pitchFamily="34" charset="-122"/>
              </a:rPr>
              <a:t>窥觊</a:t>
            </a:r>
            <a:r>
              <a:rPr lang="zh-CN" altLang="zh-CN" sz="3600" dirty="0" smtClean="0">
                <a:latin typeface="微软雅黑" pitchFamily="34" charset="-122"/>
                <a:ea typeface="微软雅黑" pitchFamily="34" charset="-122"/>
              </a:rPr>
              <a:t>储贰，且广结术士之流，</a:t>
            </a:r>
            <a:r>
              <a:rPr lang="zh-CN" altLang="zh-CN" sz="3600" dirty="0" smtClean="0">
                <a:solidFill>
                  <a:srgbClr val="0070C0"/>
                </a:solidFill>
                <a:latin typeface="微软雅黑" pitchFamily="34" charset="-122"/>
                <a:ea typeface="微软雅黑" pitchFamily="34" charset="-122"/>
              </a:rPr>
              <a:t>曩陛下重惩科场冒籍，承宪妻每扬言事由己发，用以恐吓勋贵，簧鼓朝绅。</a:t>
            </a:r>
            <a:endParaRPr lang="zh-CN" altLang="zh-CN" sz="3600" dirty="0">
              <a:solidFill>
                <a:srgbClr val="0070C0"/>
              </a:solidFill>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51520" y="404664"/>
            <a:ext cx="8568952" cy="6192688"/>
          </a:xfrm>
          <a:prstGeom prst="rect">
            <a:avLst/>
          </a:prstGeom>
        </p:spPr>
        <p:txBody>
          <a:bodyPr vert="horz" lIns="91440" tIns="45720" rIns="91440" bIns="45720" rtlCol="0" anchor="ctr">
            <a:normAutofit/>
          </a:bodyPr>
          <a:lstStyle/>
          <a:p>
            <a:pPr>
              <a:lnSpc>
                <a:spcPts val="4800"/>
              </a:lnSpc>
            </a:pPr>
            <a:r>
              <a:rPr lang="en-US" altLang="zh-CN" sz="3600" dirty="0" smtClean="0">
                <a:latin typeface="微软雅黑" pitchFamily="34" charset="-122"/>
                <a:ea typeface="微软雅黑" pitchFamily="34" charset="-122"/>
              </a:rPr>
              <a:t>       </a:t>
            </a:r>
            <a:r>
              <a:rPr lang="zh-CN" altLang="zh-CN" sz="3600" dirty="0" smtClean="0">
                <a:latin typeface="微软雅黑" pitchFamily="34" charset="-122"/>
                <a:ea typeface="微软雅黑" pitchFamily="34" charset="-122"/>
              </a:rPr>
              <a:t>不但惠安遭其</a:t>
            </a:r>
            <a:r>
              <a:rPr lang="zh-CN" altLang="zh-CN" sz="3600" dirty="0" smtClean="0">
                <a:solidFill>
                  <a:srgbClr val="0070C0"/>
                </a:solidFill>
                <a:latin typeface="微软雅黑" pitchFamily="34" charset="-122"/>
                <a:ea typeface="微软雅黑" pitchFamily="34" charset="-122"/>
              </a:rPr>
              <a:t>虐焰</a:t>
            </a:r>
            <a:r>
              <a:rPr lang="zh-CN" altLang="zh-CN" sz="3600" dirty="0" smtClean="0">
                <a:latin typeface="微软雅黑" pitchFamily="34" charset="-122"/>
                <a:ea typeface="微软雅黑" pitchFamily="34" charset="-122"/>
              </a:rPr>
              <a:t>，即中宫与太后家亦谨避其锋矣，陛下</a:t>
            </a:r>
            <a:r>
              <a:rPr lang="zh-CN" altLang="zh-CN" sz="3600" dirty="0" smtClean="0">
                <a:solidFill>
                  <a:srgbClr val="0070C0"/>
                </a:solidFill>
                <a:latin typeface="微软雅黑" pitchFamily="34" charset="-122"/>
                <a:ea typeface="微软雅黑" pitchFamily="34" charset="-122"/>
              </a:rPr>
              <a:t>享国</a:t>
            </a:r>
            <a:r>
              <a:rPr lang="zh-CN" altLang="zh-CN" sz="3600" dirty="0" smtClean="0">
                <a:latin typeface="微软雅黑" pitchFamily="34" charset="-122"/>
                <a:ea typeface="微软雅黑" pitchFamily="34" charset="-122"/>
              </a:rPr>
              <a:t>久长，自由</a:t>
            </a:r>
            <a:r>
              <a:rPr lang="zh-CN" altLang="zh-CN" sz="3600" dirty="0" smtClean="0">
                <a:solidFill>
                  <a:srgbClr val="0070C0"/>
                </a:solidFill>
                <a:latin typeface="微软雅黑" pitchFamily="34" charset="-122"/>
                <a:ea typeface="微软雅黑" pitchFamily="34" charset="-122"/>
              </a:rPr>
              <a:t>敬德</a:t>
            </a:r>
            <a:r>
              <a:rPr lang="zh-CN" altLang="zh-CN" sz="3600" dirty="0" smtClean="0">
                <a:latin typeface="微软雅黑" pitchFamily="34" charset="-122"/>
                <a:ea typeface="微软雅黑" pitchFamily="34" charset="-122"/>
              </a:rPr>
              <a:t>所致，而承宪每对人言，以为不立东宫之效。干扰盛典，蓄隐邪谋，</a:t>
            </a:r>
            <a:r>
              <a:rPr lang="zh-CN" altLang="zh-CN" sz="3600" dirty="0" smtClean="0">
                <a:solidFill>
                  <a:srgbClr val="C00000"/>
                </a:solidFill>
                <a:latin typeface="微软雅黑" pitchFamily="34" charset="-122"/>
                <a:ea typeface="微软雅黑" pitchFamily="34" charset="-122"/>
              </a:rPr>
              <a:t>他日</a:t>
            </a:r>
            <a:r>
              <a:rPr lang="zh-CN" altLang="zh-CN" sz="3600" dirty="0" smtClean="0">
                <a:solidFill>
                  <a:srgbClr val="0070C0"/>
                </a:solidFill>
                <a:latin typeface="微软雅黑" pitchFamily="34" charset="-122"/>
                <a:ea typeface="微软雅黑" pitchFamily="34" charset="-122"/>
              </a:rPr>
              <a:t>何所不至</a:t>
            </a:r>
            <a:r>
              <a:rPr lang="zh-CN" altLang="zh-CN" sz="3600" dirty="0" smtClean="0">
                <a:latin typeface="微软雅黑" pitchFamily="34" charset="-122"/>
                <a:ea typeface="微软雅黑" pitchFamily="34" charset="-122"/>
              </a:rPr>
              <a:t>？”疏入，贵妃、承宪皆怒，</a:t>
            </a:r>
            <a:r>
              <a:rPr lang="zh-CN" altLang="zh-CN" sz="3600" dirty="0" smtClean="0">
                <a:solidFill>
                  <a:srgbClr val="C00000"/>
                </a:solidFill>
                <a:latin typeface="微软雅黑" pitchFamily="34" charset="-122"/>
                <a:ea typeface="微软雅黑" pitchFamily="34" charset="-122"/>
              </a:rPr>
              <a:t>同列</a:t>
            </a:r>
            <a:r>
              <a:rPr lang="zh-CN" altLang="zh-CN" sz="3600" dirty="0" smtClean="0">
                <a:latin typeface="微软雅黑" pitchFamily="34" charset="-122"/>
                <a:ea typeface="微软雅黑" pitchFamily="34" charset="-122"/>
              </a:rPr>
              <a:t>亦为登云危，帝</a:t>
            </a:r>
            <a:r>
              <a:rPr lang="zh-CN" altLang="zh-CN" sz="3600" dirty="0" smtClean="0">
                <a:solidFill>
                  <a:srgbClr val="C00000"/>
                </a:solidFill>
                <a:latin typeface="微软雅黑" pitchFamily="34" charset="-122"/>
                <a:ea typeface="微软雅黑" pitchFamily="34" charset="-122"/>
              </a:rPr>
              <a:t>竟</a:t>
            </a:r>
            <a:r>
              <a:rPr lang="zh-CN" altLang="zh-CN" sz="3600" dirty="0" smtClean="0">
                <a:solidFill>
                  <a:srgbClr val="0070C0"/>
                </a:solidFill>
                <a:latin typeface="微软雅黑" pitchFamily="34" charset="-122"/>
                <a:ea typeface="微软雅黑" pitchFamily="34" charset="-122"/>
              </a:rPr>
              <a:t>留中</a:t>
            </a:r>
            <a:r>
              <a:rPr lang="zh-CN" altLang="zh-CN" sz="3600" dirty="0" smtClean="0">
                <a:latin typeface="微软雅黑" pitchFamily="34" charset="-122"/>
                <a:ea typeface="微软雅黑" pitchFamily="34" charset="-122"/>
              </a:rPr>
              <a:t>不下。久之，</a:t>
            </a:r>
            <a:r>
              <a:rPr lang="zh-CN" altLang="zh-CN" sz="3600" dirty="0" smtClean="0">
                <a:solidFill>
                  <a:srgbClr val="0070C0"/>
                </a:solidFill>
                <a:latin typeface="微软雅黑" pitchFamily="34" charset="-122"/>
                <a:ea typeface="微软雅黑" pitchFamily="34" charset="-122"/>
              </a:rPr>
              <a:t>疏论</a:t>
            </a:r>
            <a:r>
              <a:rPr lang="zh-CN" altLang="zh-CN" sz="3600" dirty="0" smtClean="0">
                <a:latin typeface="微软雅黑" pitchFamily="34" charset="-122"/>
                <a:ea typeface="微软雅黑" pitchFamily="34" charset="-122"/>
              </a:rPr>
              <a:t>吏部尚书陆光祖，又</a:t>
            </a:r>
            <a:r>
              <a:rPr lang="zh-CN" altLang="zh-CN" sz="3600" dirty="0" smtClean="0">
                <a:solidFill>
                  <a:srgbClr val="0070C0"/>
                </a:solidFill>
                <a:latin typeface="微软雅黑" pitchFamily="34" charset="-122"/>
                <a:ea typeface="微软雅黑" pitchFamily="34" charset="-122"/>
              </a:rPr>
              <a:t>论贬</a:t>
            </a:r>
            <a:r>
              <a:rPr lang="zh-CN" altLang="zh-CN" sz="3600" dirty="0" smtClean="0">
                <a:latin typeface="微软雅黑" pitchFamily="34" charset="-122"/>
                <a:ea typeface="微软雅黑" pitchFamily="34" charset="-122"/>
              </a:rPr>
              <a:t>四川提学副使冯时可，</a:t>
            </a:r>
            <a:r>
              <a:rPr lang="zh-CN" altLang="zh-CN" sz="3600" dirty="0" smtClean="0">
                <a:solidFill>
                  <a:srgbClr val="0070C0"/>
                </a:solidFill>
                <a:latin typeface="微软雅黑" pitchFamily="34" charset="-122"/>
                <a:ea typeface="微软雅黑" pitchFamily="34" charset="-122"/>
              </a:rPr>
              <a:t>论罢</a:t>
            </a:r>
            <a:r>
              <a:rPr lang="zh-CN" altLang="zh-CN" sz="3600" dirty="0" smtClean="0">
                <a:latin typeface="微软雅黑" pitchFamily="34" charset="-122"/>
                <a:ea typeface="微软雅黑" pitchFamily="34" charset="-122"/>
              </a:rPr>
              <a:t>应天巡抚李涞、顺天巡抚王致祥，又</a:t>
            </a:r>
            <a:r>
              <a:rPr lang="zh-CN" altLang="zh-CN" sz="3600" dirty="0" smtClean="0">
                <a:solidFill>
                  <a:srgbClr val="0070C0"/>
                </a:solidFill>
                <a:latin typeface="微软雅黑" pitchFamily="34" charset="-122"/>
                <a:ea typeface="微软雅黑" pitchFamily="34" charset="-122"/>
              </a:rPr>
              <a:t>论</a:t>
            </a:r>
            <a:r>
              <a:rPr lang="zh-CN" altLang="zh-CN" sz="3600" dirty="0" smtClean="0">
                <a:latin typeface="微软雅黑" pitchFamily="34" charset="-122"/>
                <a:ea typeface="微软雅黑" pitchFamily="34" charset="-122"/>
              </a:rPr>
              <a:t>礼部侍郎韩世能、尚书罗万化、南京太仆卿徐用检。</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3.xml><?xml version="1.0" encoding="utf-8"?>
<a:theme xmlns:a="http://schemas.openxmlformats.org/drawingml/2006/main" name="1_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3822</Words>
  <Application>Microsoft Office PowerPoint</Application>
  <PresentationFormat>全屏显示(4:3)</PresentationFormat>
  <Paragraphs>110</Paragraphs>
  <Slides>31</Slides>
  <Notes>4</Notes>
  <HiddenSlides>0</HiddenSlides>
  <MMClips>0</MMClips>
  <ScaleCrop>false</ScaleCrop>
  <HeadingPairs>
    <vt:vector size="4" baseType="variant">
      <vt:variant>
        <vt:lpstr>主题</vt:lpstr>
      </vt:variant>
      <vt:variant>
        <vt:i4>3</vt:i4>
      </vt:variant>
      <vt:variant>
        <vt:lpstr>幻灯片标题</vt:lpstr>
      </vt:variant>
      <vt:variant>
        <vt:i4>31</vt:i4>
      </vt:variant>
    </vt:vector>
  </HeadingPairs>
  <TitlesOfParts>
    <vt:vector size="34" baseType="lpstr">
      <vt:lpstr>Office 主题</vt:lpstr>
      <vt:lpstr>离子</vt:lpstr>
      <vt:lpstr>1_离子</vt:lpstr>
      <vt:lpstr>PowerPoint 演示文稿</vt:lpstr>
      <vt:lpstr>PowerPoint 演示文稿</vt:lpstr>
      <vt:lpstr>《药元福传》</vt:lpstr>
      <vt:lpstr>PowerPoint 演示文稿</vt:lpstr>
      <vt:lpstr>《邹智传》</vt:lpstr>
      <vt:lpstr>《邹智传》</vt:lpstr>
      <vt:lpstr>PowerPoint 演示文稿</vt:lpstr>
      <vt:lpstr>《陈登云传》</vt:lpstr>
      <vt:lpstr>PowerPoint 演示文稿</vt:lpstr>
      <vt:lpstr>PowerPoint 演示文稿</vt:lpstr>
      <vt:lpstr>PowerPoint 演示文稿</vt:lpstr>
      <vt:lpstr>《孙傅传》</vt:lpstr>
      <vt:lpstr>PowerPoint 演示文稿</vt:lpstr>
      <vt:lpstr>PowerPoint 演示文稿</vt:lpstr>
      <vt:lpstr>PowerPoint 演示文稿</vt:lpstr>
      <vt:lpstr>《赵熹传》</vt:lpstr>
      <vt:lpstr>PowerPoint 演示文稿</vt:lpstr>
      <vt:lpstr>PowerPoint 演示文稿</vt:lpstr>
      <vt:lpstr>PowerPoint 演示文稿</vt:lpstr>
      <vt:lpstr>《吴起传》</vt:lpstr>
      <vt:lpstr>PowerPoint 演示文稿</vt:lpstr>
      <vt:lpstr>PowerPoint 演示文稿</vt:lpstr>
      <vt:lpstr>PowerPoint 演示文稿</vt:lpstr>
      <vt:lpstr>PowerPoint 演示文稿</vt:lpstr>
      <vt:lpstr>PowerPoint 演示文稿</vt:lpstr>
      <vt:lpstr>PowerPoint 演示文稿</vt:lpstr>
      <vt:lpstr>古代文化常识的复习定位与对策</vt:lpstr>
      <vt:lpstr>近十年高考文言文一览</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abc</cp:lastModifiedBy>
  <cp:revision>45</cp:revision>
  <dcterms:created xsi:type="dcterms:W3CDTF">2019-09-27T02:46:10Z</dcterms:created>
  <dcterms:modified xsi:type="dcterms:W3CDTF">2019-10-15T01:39:18Z</dcterms:modified>
</cp:coreProperties>
</file>