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7" r:id="rId2"/>
    <p:sldId id="274" r:id="rId3"/>
    <p:sldId id="294" r:id="rId4"/>
    <p:sldId id="272" r:id="rId5"/>
    <p:sldId id="282" r:id="rId6"/>
    <p:sldId id="295" r:id="rId7"/>
    <p:sldId id="271" r:id="rId8"/>
    <p:sldId id="296" r:id="rId9"/>
    <p:sldId id="297" r:id="rId10"/>
    <p:sldId id="273" r:id="rId11"/>
    <p:sldId id="298" r:id="rId12"/>
    <p:sldId id="279" r:id="rId13"/>
    <p:sldId id="299" r:id="rId14"/>
    <p:sldId id="263" r:id="rId15"/>
    <p:sldId id="264" r:id="rId16"/>
    <p:sldId id="267" r:id="rId17"/>
    <p:sldId id="265" r:id="rId18"/>
    <p:sldId id="268" r:id="rId19"/>
    <p:sldId id="301" r:id="rId20"/>
    <p:sldId id="277" r:id="rId21"/>
    <p:sldId id="278" r:id="rId22"/>
    <p:sldId id="302" r:id="rId23"/>
    <p:sldId id="303" r:id="rId24"/>
    <p:sldId id="304" r:id="rId25"/>
    <p:sldId id="287" r:id="rId26"/>
    <p:sldId id="269" r:id="rId2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FF"/>
    <a:srgbClr val="F8F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7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60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8ABE1-1340-4246-B6E2-0A4388059E5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8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8ABE1-1340-4246-B6E2-0A4388059E5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87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28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06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dn201307082009_1920x108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3805" y="1257300"/>
            <a:ext cx="2470150" cy="33356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413082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4803000" y="4430085"/>
            <a:ext cx="672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Unit 23 Communicative Workshop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18152" y="1501987"/>
            <a:ext cx="72563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Writing: </a:t>
            </a:r>
          </a:p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 Letter of Complaint</a:t>
            </a:r>
          </a:p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写作课：投诉信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09625" y="297815"/>
            <a:ext cx="9789160" cy="756285"/>
            <a:chOff x="1275" y="469"/>
            <a:chExt cx="15416" cy="1191"/>
          </a:xfrm>
        </p:grpSpPr>
        <p:pic>
          <p:nvPicPr>
            <p:cNvPr id="4" name="图片 3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2676" y="604"/>
              <a:ext cx="14015" cy="9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Useful expressions in a letter of complaint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56071" y="1362764"/>
            <a:ext cx="10722428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投诉的原因：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1. I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find out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that ...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In fact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more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I use the bike,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more 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...,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despite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...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Even worse than that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, the bike ... </a:t>
            </a:r>
            <a:r>
              <a:rPr lang="en-US" altLang="zh-CN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extremely badly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made. 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However, the final straw came when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5. As well as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falling off the bike ..., I ...</a:t>
            </a:r>
          </a:p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6. ...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only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did the manager refuse ...,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but (also)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said that ...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倒装句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补充：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7. The main problems are as follows.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68880" y="1186778"/>
            <a:ext cx="595227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找出写具体</a:t>
            </a:r>
            <a:r>
              <a:rPr lang="zh-CN" altLang="en-US" sz="3200" b="1" dirty="0">
                <a:solidFill>
                  <a:srgbClr val="FF0000"/>
                </a:solidFill>
              </a:rPr>
              <a:t>投诉原因</a:t>
            </a:r>
            <a:r>
              <a:rPr lang="zh-CN" altLang="en-US" sz="3200" b="1" dirty="0"/>
              <a:t>的</a:t>
            </a:r>
            <a:r>
              <a:rPr lang="zh-CN" altLang="en-US" sz="3200" b="1" dirty="0">
                <a:solidFill>
                  <a:srgbClr val="FF0000"/>
                </a:solidFill>
              </a:rPr>
              <a:t>连接词</a:t>
            </a:r>
            <a:r>
              <a:rPr lang="zh-CN" altLang="en-US" sz="3200" b="1"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09625" y="297815"/>
            <a:ext cx="9789160" cy="756285"/>
            <a:chOff x="1275" y="469"/>
            <a:chExt cx="15416" cy="1191"/>
          </a:xfrm>
        </p:grpSpPr>
        <p:pic>
          <p:nvPicPr>
            <p:cNvPr id="4" name="图片 3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2676" y="604"/>
              <a:ext cx="14015" cy="9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Useful expressions in a letter of complaint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45313" y="1502614"/>
            <a:ext cx="10722428" cy="44371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希望得到的结果：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would like you to </a:t>
            </a:r>
            <a:r>
              <a:rPr lang="en-US" altLang="zh-CN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give back my money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soon as possible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suggest that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you also </a:t>
            </a:r>
            <a:r>
              <a:rPr lang="en-US" altLang="zh-CN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compensate me for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the injuries that I have received. </a:t>
            </a:r>
          </a:p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补充：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would be highly appreciated if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you could…</a:t>
            </a:r>
          </a:p>
          <a:p>
            <a:pPr>
              <a:lnSpc>
                <a:spcPts val="3500"/>
              </a:lnSpc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(2)I believe you will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take my complaints seriously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and…</a:t>
            </a:r>
          </a:p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could not be more satisfied if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you can </a:t>
            </a:r>
            <a:r>
              <a:rPr lang="en-US" altLang="zh-CN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kindly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8880" y="1186778"/>
            <a:ext cx="47163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找出写</a:t>
            </a:r>
            <a:r>
              <a:rPr lang="zh-CN" altLang="en-US" sz="3200" b="1" dirty="0">
                <a:solidFill>
                  <a:srgbClr val="FF0000"/>
                </a:solidFill>
              </a:rPr>
              <a:t>解决方式</a:t>
            </a:r>
            <a:r>
              <a:rPr lang="zh-CN" altLang="en-US" sz="3200" b="1" dirty="0"/>
              <a:t>的句子。</a:t>
            </a:r>
          </a:p>
        </p:txBody>
      </p:sp>
    </p:spTree>
    <p:extLst>
      <p:ext uri="{BB962C8B-B14F-4D97-AF65-F5344CB8AC3E}">
        <p14:creationId xmlns:p14="http://schemas.microsoft.com/office/powerpoint/2010/main" val="693784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623209" y="233550"/>
            <a:ext cx="10926640" cy="1865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Read the letter again. Classify the underlined linking words and expressions according to the following groups: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623209" y="2876550"/>
            <a:ext cx="10926640" cy="272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/>
              <a:t>manner: _____________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condition: ________________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contrast: _______________________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purpose: __________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3059112" y="4173537"/>
            <a:ext cx="53276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as though, not to, however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3130549" y="4894262"/>
            <a:ext cx="266382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in order to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203574" y="2876550"/>
            <a:ext cx="230505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so, as if</a:t>
            </a: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275012" y="3525837"/>
            <a:ext cx="36004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despite, unless, if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623209" y="233550"/>
            <a:ext cx="10634884" cy="1865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Read the letter again. Classify the underlined linking words and expressions according to the following groups: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23209" y="2397125"/>
            <a:ext cx="10634884" cy="3386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/>
              <a:t>reason: __________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result: _________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time: _____________________________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addition: __________________________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relative pronoun: _________________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134509" y="3043237"/>
            <a:ext cx="266382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so … that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18609" y="3692525"/>
            <a:ext cx="60483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after, just as, when, as soon as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494871" y="4338637"/>
            <a:ext cx="62642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as well as, not only, either, also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150634" y="5059362"/>
            <a:ext cx="417671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that, which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278971" y="2395537"/>
            <a:ext cx="266382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since, as</a:t>
            </a:r>
          </a:p>
        </p:txBody>
      </p:sp>
    </p:spTree>
    <p:extLst>
      <p:ext uri="{BB962C8B-B14F-4D97-AF65-F5344CB8AC3E}">
        <p14:creationId xmlns:p14="http://schemas.microsoft.com/office/powerpoint/2010/main" val="407386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2265" y="951740"/>
            <a:ext cx="11554884" cy="52629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  Most people in Britain Live Longer than people didtwenty years ago, and they are also better educated. (as well as)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Most people in Britain Live Longer than twenty years ago ________________ better educated.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  Life expectancy has increased because health care and diet have improved. (due to)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Life expectancy has increased ________________  </a:t>
            </a:r>
          </a:p>
          <a:p>
            <a:r>
              <a:rPr lang="en-US" altLang="zh-CN" sz="28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    _________________  health care and diet.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  People are more worried about crime but there is no proof that the streets are more dangerous. (in spite of)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People are more worried about crime ______________________  no proof that the streets are more dangerous.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" y="0"/>
            <a:ext cx="2996333" cy="523220"/>
          </a:xfrm>
          <a:prstGeom prst="rect">
            <a:avLst/>
          </a:prstGeom>
          <a:solidFill>
            <a:srgbClr val="33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Linking Practise 1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96334" y="13705"/>
            <a:ext cx="855234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Use the words in brackets to paraphrase the sentences.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274" y="2206807"/>
            <a:ext cx="2547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as well as being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4306" y="3972051"/>
            <a:ext cx="477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improvements in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92566" y="3453256"/>
            <a:ext cx="27926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due to improved/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45013" y="5198157"/>
            <a:ext cx="599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in spite of there being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722052" y="4350068"/>
            <a:ext cx="4995863" cy="6619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请输入第二章标题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80422" y="4924425"/>
            <a:ext cx="5793104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1400" strike="noStrike" noProof="1">
                <a:solidFill>
                  <a:schemeClr val="bg1"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Don't aim for success if you want it; just do what you love and believe in, and it will come naturally.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087" y="1295401"/>
            <a:ext cx="11785600" cy="3970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  Students need to get a good job because they have to pay back the government for their education. (so that)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Students need to get a good job  _______________pay back the government for their education.</a:t>
            </a: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5  More women work than ever before but they still earn only 80 percent of men's wages for the same jobs. (despite)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________________________</a:t>
            </a:r>
            <a:r>
              <a:rPr lang="en-US" altLang="zh-CN" sz="28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_____ than ever before, they still earn only 80 percent of men's wages for the same jobs.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" y="0"/>
            <a:ext cx="3066480" cy="584775"/>
          </a:xfrm>
          <a:prstGeom prst="rect">
            <a:avLst/>
          </a:prstGeom>
          <a:solidFill>
            <a:srgbClr val="33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CC9900"/>
                </a:solidFill>
              </a:rPr>
              <a:t>Linking Practise 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38638" y="2101750"/>
            <a:ext cx="2657137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so that they can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6695" y="4323673"/>
            <a:ext cx="472738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Despite more women working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" y="0"/>
            <a:ext cx="3126753" cy="584775"/>
          </a:xfrm>
          <a:prstGeom prst="rect">
            <a:avLst/>
          </a:prstGeom>
          <a:solidFill>
            <a:srgbClr val="33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C9900"/>
                </a:solidFill>
              </a:rPr>
              <a:t>Linking Practise 2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162748" y="1"/>
            <a:ext cx="8240358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Combine the sentences using the linking in brackets.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685801"/>
            <a:ext cx="12192000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I follow the instructions. It didn't work. (despite/although)</a:t>
            </a:r>
          </a:p>
          <a:p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Despite following the instructions, it didn't work.</a:t>
            </a: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It lost time. The alarm didn't work. (not only… but also…) </a:t>
            </a:r>
          </a:p>
          <a:p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Not only did it lose time, but also the alarm didn't work.</a:t>
            </a: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The zip broke. The heel fell off! (as well as )</a:t>
            </a:r>
          </a:p>
          <a:p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As well as the zip breaking, the heel fell off!</a:t>
            </a: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I switched it on. It made a funny noise. (Just/When) </a:t>
            </a:r>
          </a:p>
          <a:p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Just/When I switched it on, it made a funny noise.</a:t>
            </a: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You refund my money. I will take legal action. (unless)</a:t>
            </a:r>
          </a:p>
          <a:p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Unless you refund my money, I will take legal action.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46624" y="4536927"/>
            <a:ext cx="7012529" cy="6619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Write a letter of complaint 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943" y="161369"/>
            <a:ext cx="11080376" cy="65556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假定你是李华，两周前你从网上订购了一套英语书虫系列读物（</a:t>
            </a:r>
            <a:r>
              <a:rPr lang="en-US" altLang="zh-CN" sz="2800" b="1" dirty="0"/>
              <a:t>Bookworm Series</a:t>
            </a:r>
            <a:r>
              <a:rPr lang="zh-CN" altLang="en-US" sz="2800" b="1" dirty="0"/>
              <a:t>），昨天才到货，且包装破损、数量不足。请就此向网店客服写邮件投诉。要点如下：</a:t>
            </a:r>
            <a:br>
              <a:rPr lang="zh-CN" altLang="en-US" sz="2800" b="1" dirty="0"/>
            </a:br>
            <a:r>
              <a:rPr lang="en-US" altLang="zh-CN" sz="2800" b="1" dirty="0"/>
              <a:t>1</a:t>
            </a:r>
            <a:r>
              <a:rPr lang="zh-CN" altLang="en-US" sz="2800" b="1" dirty="0"/>
              <a:t>．介绍购物情况：</a:t>
            </a:r>
            <a:br>
              <a:rPr lang="zh-CN" altLang="en-US" sz="2800" b="1" dirty="0"/>
            </a:br>
            <a:r>
              <a:rPr lang="en-US" altLang="zh-CN" sz="2800" b="1" dirty="0"/>
              <a:t>2</a:t>
            </a:r>
            <a:r>
              <a:rPr lang="zh-CN" altLang="en-US" sz="2800" b="1" dirty="0"/>
              <a:t>．反映存在问题：</a:t>
            </a:r>
            <a:br>
              <a:rPr lang="zh-CN" altLang="en-US" sz="2800" b="1" dirty="0"/>
            </a:br>
            <a:r>
              <a:rPr lang="en-US" altLang="zh-CN" sz="2800" b="1" dirty="0"/>
              <a:t>3</a:t>
            </a:r>
            <a:r>
              <a:rPr lang="zh-CN" altLang="en-US" sz="2800" b="1" dirty="0"/>
              <a:t>．提出解决方案。</a:t>
            </a:r>
            <a:br>
              <a:rPr lang="zh-CN" altLang="en-US" sz="2800" b="1" dirty="0"/>
            </a:br>
            <a:r>
              <a:rPr lang="zh-CN" altLang="en-US" sz="2800" b="1" dirty="0"/>
              <a:t>注意：</a:t>
            </a:r>
            <a:br>
              <a:rPr lang="zh-CN" altLang="en-US" sz="2800" b="1" dirty="0"/>
            </a:br>
            <a:r>
              <a:rPr lang="en-US" altLang="zh-CN" sz="2800" b="1" dirty="0"/>
              <a:t>1</a:t>
            </a:r>
            <a:r>
              <a:rPr lang="zh-CN" altLang="en-US" sz="2800" b="1" dirty="0"/>
              <a:t>．词数</a:t>
            </a:r>
            <a:r>
              <a:rPr lang="en-US" altLang="zh-CN" sz="2800" b="1" dirty="0"/>
              <a:t>100</a:t>
            </a:r>
            <a:r>
              <a:rPr lang="zh-CN" altLang="en-US" sz="2800" b="1" dirty="0"/>
              <a:t>左右：</a:t>
            </a:r>
            <a:br>
              <a:rPr lang="zh-CN" altLang="en-US" sz="2800" b="1" dirty="0"/>
            </a:br>
            <a:r>
              <a:rPr lang="en-US" altLang="zh-CN" sz="2800" b="1" dirty="0"/>
              <a:t>2</a:t>
            </a:r>
            <a:r>
              <a:rPr lang="zh-CN" altLang="en-US" sz="2800" b="1" dirty="0"/>
              <a:t>．可适当增加细节，以使行文连贯；</a:t>
            </a:r>
            <a:br>
              <a:rPr lang="zh-CN" altLang="en-US" sz="2800" b="1" dirty="0"/>
            </a:br>
            <a:r>
              <a:rPr lang="en-US" altLang="zh-CN" sz="2800" b="1" dirty="0"/>
              <a:t>3</a:t>
            </a:r>
            <a:r>
              <a:rPr lang="zh-CN" altLang="en-US" sz="2800" b="1" dirty="0"/>
              <a:t>．开头和结尾已给出，不计入总词数。</a:t>
            </a:r>
            <a:br>
              <a:rPr lang="zh-CN" altLang="en-US" sz="2800" b="1" dirty="0"/>
            </a:br>
            <a:r>
              <a:rPr lang="zh-CN" altLang="en-US" sz="2800" b="1" dirty="0"/>
              <a:t>可能用到的生词：投诉</a:t>
            </a:r>
            <a:r>
              <a:rPr lang="en-US" altLang="zh-CN" sz="2800" b="1" dirty="0"/>
              <a:t>complaint n</a:t>
            </a:r>
            <a:r>
              <a:rPr lang="zh-CN" altLang="en-US" sz="2800" b="1" dirty="0"/>
              <a:t>．</a:t>
            </a:r>
            <a:endParaRPr lang="en-US" altLang="zh-CN" sz="2800" b="1" dirty="0"/>
          </a:p>
          <a:p>
            <a:r>
              <a:rPr lang="en-US" altLang="zh-CN" sz="2800" b="1" dirty="0"/>
              <a:t>To whom it may concern,</a:t>
            </a:r>
            <a:br>
              <a:rPr lang="en-US" altLang="zh-CN" sz="2800" b="1" dirty="0"/>
            </a:br>
            <a:r>
              <a:rPr lang="en-US" altLang="zh-CN" sz="2800" b="1" dirty="0"/>
              <a:t>_____________________________________________ </a:t>
            </a:r>
            <a:br>
              <a:rPr lang="en-US" altLang="zh-CN" sz="2800" b="1" dirty="0"/>
            </a:br>
            <a:r>
              <a:rPr lang="en-US" altLang="zh-CN" sz="2800" b="1" dirty="0"/>
              <a:t>Looking forward to your reply</a:t>
            </a:r>
            <a:r>
              <a:rPr lang="zh-CN" altLang="en-US" sz="2800" b="1" dirty="0"/>
              <a:t>．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/>
              <a:t>Li Hua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6576053" y="548680"/>
            <a:ext cx="4660472" cy="609600"/>
          </a:xfrm>
          <a:prstGeom prst="rect">
            <a:avLst/>
          </a:prstGeom>
        </p:spPr>
        <p:txBody>
          <a:bodyPr lIns="121917" tIns="60958" rIns="121917" bIns="60958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3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审题</a:t>
            </a:r>
            <a:endParaRPr lang="en-US" altLang="zh-CN" sz="3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0D833ED-6B8D-406B-A444-94D748CD73A6}"/>
              </a:ext>
            </a:extLst>
          </p:cNvPr>
          <p:cNvSpPr txBox="1"/>
          <p:nvPr/>
        </p:nvSpPr>
        <p:spPr>
          <a:xfrm>
            <a:off x="753034" y="1843081"/>
            <a:ext cx="10886739" cy="4001091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3600" b="1" dirty="0"/>
              <a:t>假定你是李华，两周前你从网上订购了一套英语书虫系列读物（</a:t>
            </a:r>
            <a:r>
              <a:rPr lang="en-US" altLang="zh-CN" sz="3600" b="1" dirty="0"/>
              <a:t>Bookworm Series</a:t>
            </a:r>
            <a:r>
              <a:rPr lang="zh-CN" altLang="en-US" sz="3600" b="1" dirty="0"/>
              <a:t>），昨天才到货，且包装破损、数量不足。请就此向网店客服写邮件投诉。要点如下：</a:t>
            </a:r>
            <a:br>
              <a:rPr lang="zh-CN" altLang="en-US" sz="3600" b="1" dirty="0"/>
            </a:br>
            <a:r>
              <a:rPr lang="en-US" altLang="zh-CN" sz="3600" b="1" dirty="0"/>
              <a:t>1</a:t>
            </a:r>
            <a:r>
              <a:rPr lang="zh-CN" altLang="en-US" sz="3600" b="1" dirty="0"/>
              <a:t>．介绍购物情况：</a:t>
            </a:r>
            <a:br>
              <a:rPr lang="zh-CN" altLang="en-US" sz="3600" b="1" dirty="0"/>
            </a:br>
            <a:r>
              <a:rPr lang="en-US" altLang="zh-CN" sz="3600" b="1" dirty="0"/>
              <a:t>2</a:t>
            </a:r>
            <a:r>
              <a:rPr lang="zh-CN" altLang="en-US" sz="3600" b="1" dirty="0"/>
              <a:t>．反映存在问题：</a:t>
            </a:r>
            <a:br>
              <a:rPr lang="zh-CN" altLang="en-US" sz="3600" b="1" dirty="0"/>
            </a:br>
            <a:r>
              <a:rPr lang="en-US" altLang="zh-CN" sz="3600" b="1" dirty="0"/>
              <a:t>3</a:t>
            </a:r>
            <a:r>
              <a:rPr lang="zh-CN" altLang="en-US" sz="3600" b="1" dirty="0"/>
              <a:t>．提出解决方案。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1586" y="351545"/>
            <a:ext cx="7036543" cy="10259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59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如何进行作文审题？</a:t>
            </a:r>
          </a:p>
        </p:txBody>
      </p:sp>
    </p:spTree>
    <p:extLst>
      <p:ext uri="{BB962C8B-B14F-4D97-AF65-F5344CB8AC3E}">
        <p14:creationId xmlns:p14="http://schemas.microsoft.com/office/powerpoint/2010/main" val="77152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tou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08" y="731371"/>
            <a:ext cx="36734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147482" y="4505661"/>
            <a:ext cx="9653195" cy="15696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dirty="0">
                <a:latin typeface="Times New Roman" pitchFamily="18" charset="0"/>
              </a:rPr>
              <a:t>Ad: </a:t>
            </a:r>
            <a:r>
              <a:rPr lang="en-US" altLang="zh-CN" sz="4000" b="1" dirty="0">
                <a:solidFill>
                  <a:srgbClr val="FF0000"/>
                </a:solidFill>
                <a:latin typeface="Times New Roman" pitchFamily="18" charset="0"/>
              </a:rPr>
              <a:t>Lose at least 2 KILOS a week </a:t>
            </a:r>
            <a:r>
              <a:rPr lang="en-US" altLang="zh-CN" sz="4000" b="1" dirty="0">
                <a:latin typeface="Times New Roman" pitchFamily="18" charset="0"/>
              </a:rPr>
              <a:t>by using the</a:t>
            </a:r>
            <a:r>
              <a:rPr lang="en-US" altLang="zh-CN" sz="4000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itchFamily="18" charset="0"/>
              </a:rPr>
              <a:t>Tour de France</a:t>
            </a:r>
            <a:r>
              <a:rPr lang="en-US" altLang="zh-CN" sz="4000" b="1" i="1" dirty="0">
                <a:solidFill>
                  <a:srgbClr val="333300"/>
                </a:solidFill>
                <a:latin typeface="Times New Roman" pitchFamily="18" charset="0"/>
              </a:rPr>
              <a:t>   </a:t>
            </a:r>
            <a:r>
              <a:rPr lang="en-US" altLang="zh-CN" sz="4000" b="1" dirty="0">
                <a:latin typeface="Times New Roman" pitchFamily="18" charset="0"/>
              </a:rPr>
              <a:t>exercise bike</a:t>
            </a:r>
            <a:r>
              <a:rPr lang="zh-CN" altLang="en-US" sz="4000" b="1" dirty="0">
                <a:latin typeface="Times New Roman" pitchFamily="18" charset="0"/>
              </a:rPr>
              <a:t>！！</a:t>
            </a:r>
            <a:endParaRPr lang="en-US" altLang="zh-CN" sz="4000" b="1" dirty="0">
              <a:latin typeface="Times New Roman" pitchFamily="18" charset="0"/>
            </a:endParaRPr>
          </a:p>
        </p:txBody>
      </p:sp>
      <p:pic>
        <p:nvPicPr>
          <p:cNvPr id="20" name="Picture 4" descr="Img2238808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7960" y="731371"/>
            <a:ext cx="3887787" cy="3265488"/>
          </a:xfrm>
          <a:prstGeom prst="rect">
            <a:avLst/>
          </a:prstGeo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3801091" y="2753356"/>
            <a:ext cx="4757234" cy="1570616"/>
          </a:xfrm>
          <a:prstGeom prst="wedgeRoundRect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you believe it? Would you want to buy the bike?</a:t>
            </a:r>
            <a:endParaRPr lang="zh-CN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90300"/>
              </p:ext>
            </p:extLst>
          </p:nvPr>
        </p:nvGraphicFramePr>
        <p:xfrm>
          <a:off x="527381" y="152873"/>
          <a:ext cx="10177131" cy="63893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910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6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0880">
                <a:tc>
                  <a:txBody>
                    <a:bodyPr/>
                    <a:lstStyle/>
                    <a:p>
                      <a:r>
                        <a:rPr lang="en-US" altLang="zh-CN" sz="37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Who</a:t>
                      </a:r>
                      <a:endParaRPr lang="zh-CN" altLang="en-US" sz="37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8333">
                <a:tc>
                  <a:txBody>
                    <a:bodyPr/>
                    <a:lstStyle/>
                    <a:p>
                      <a:r>
                        <a:rPr lang="en-US" altLang="zh-CN" sz="37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Why</a:t>
                      </a:r>
                      <a:endParaRPr lang="zh-CN" altLang="en-US" sz="37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86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7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What</a:t>
                      </a:r>
                      <a:endParaRPr lang="zh-CN" altLang="en-US" sz="37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7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When</a:t>
                      </a:r>
                      <a:endParaRPr lang="zh-CN" altLang="en-US" sz="37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7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Where</a:t>
                      </a:r>
                      <a:endParaRPr lang="zh-CN" altLang="en-US" sz="37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7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How</a:t>
                      </a:r>
                      <a:endParaRPr lang="zh-CN" altLang="en-US" sz="37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r>
                        <a:rPr lang="en-US" altLang="zh-CN" sz="37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How much</a:t>
                      </a:r>
                      <a:endParaRPr lang="zh-CN" altLang="en-US" sz="37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231904" y="152873"/>
            <a:ext cx="2150583" cy="69249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3600" b="1" dirty="0">
                <a:latin typeface="+mn-ea"/>
              </a:rPr>
              <a:t>网络客服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48172" y="838264"/>
            <a:ext cx="5861808" cy="1231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3600" b="1" dirty="0"/>
              <a:t>投诉网上订购了一套英语书虫系列读物</a:t>
            </a:r>
            <a:endParaRPr lang="zh-CN" altLang="en-US" sz="3600" b="1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55840" y="1997094"/>
            <a:ext cx="4186396" cy="178510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3600" b="1" dirty="0"/>
              <a:t>1</a:t>
            </a:r>
            <a:r>
              <a:rPr lang="zh-CN" altLang="en-US" sz="3600" b="1" dirty="0"/>
              <a:t>．介绍购物情况：</a:t>
            </a:r>
            <a:br>
              <a:rPr lang="zh-CN" altLang="en-US" sz="3600" b="1" dirty="0"/>
            </a:br>
            <a:r>
              <a:rPr lang="en-US" altLang="zh-CN" sz="3600" b="1" dirty="0"/>
              <a:t>2</a:t>
            </a:r>
            <a:r>
              <a:rPr lang="zh-CN" altLang="en-US" sz="3600" b="1" dirty="0"/>
              <a:t>．反映存在问题：</a:t>
            </a:r>
            <a:br>
              <a:rPr lang="zh-CN" altLang="en-US" sz="3600" b="1" dirty="0"/>
            </a:br>
            <a:r>
              <a:rPr lang="en-US" altLang="zh-CN" sz="3600" b="1" dirty="0"/>
              <a:t>3</a:t>
            </a:r>
            <a:r>
              <a:rPr lang="zh-CN" altLang="en-US" sz="3600" b="1" dirty="0"/>
              <a:t>．提出解决方案。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27709" y="3786789"/>
            <a:ext cx="5245982" cy="69249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3600" b="1" dirty="0">
                <a:latin typeface="+mn-ea"/>
              </a:rPr>
              <a:t>一般过去时</a:t>
            </a:r>
            <a:r>
              <a:rPr lang="en-US" altLang="zh-CN" sz="3600" b="1" dirty="0">
                <a:latin typeface="+mn-ea"/>
              </a:rPr>
              <a:t>&amp;</a:t>
            </a:r>
            <a:r>
              <a:rPr lang="zh-CN" altLang="en-US" sz="3600" b="1" dirty="0">
                <a:latin typeface="+mn-ea"/>
              </a:rPr>
              <a:t>一般现在时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16603" y="4463067"/>
            <a:ext cx="1198399" cy="69249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3600" b="1" dirty="0">
                <a:latin typeface="+mn-ea"/>
              </a:rPr>
              <a:t>网上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40391" y="5214817"/>
            <a:ext cx="1203748" cy="69762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3600" b="1" dirty="0">
                <a:latin typeface="+mn-ea"/>
              </a:rPr>
              <a:t>书信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11133" y="5816433"/>
            <a:ext cx="2400657" cy="69762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3600" b="1" dirty="0">
                <a:latin typeface="+mn-ea"/>
              </a:rPr>
              <a:t>100</a:t>
            </a:r>
            <a:r>
              <a:rPr lang="zh-CN" altLang="en-US" sz="3600" b="1" dirty="0">
                <a:latin typeface="+mn-ea"/>
              </a:rPr>
              <a:t>字左右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79510" y="152873"/>
            <a:ext cx="2490425" cy="69762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3600" b="1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3600" b="1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写作对象</a:t>
            </a:r>
            <a:r>
              <a:rPr lang="en-US" altLang="zh-CN" sz="3600" b="1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endParaRPr lang="zh-CN" altLang="en-US" sz="3600" b="1" dirty="0">
              <a:solidFill>
                <a:srgbClr val="3333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76128" y="850500"/>
            <a:ext cx="2490425" cy="69762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3600" b="1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3600" b="1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写作目的</a:t>
            </a:r>
            <a:r>
              <a:rPr lang="en-US" altLang="zh-CN" sz="3600" b="1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endParaRPr lang="zh-CN" altLang="en-US" sz="3600" b="1" dirty="0">
              <a:solidFill>
                <a:srgbClr val="3333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77383" y="1933253"/>
            <a:ext cx="2490425" cy="69762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3600" b="1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3600" b="1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写作内容</a:t>
            </a:r>
            <a:r>
              <a:rPr lang="en-US" altLang="zh-CN" sz="3600" b="1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endParaRPr lang="zh-CN" altLang="en-US" sz="3600" b="1" dirty="0">
              <a:solidFill>
                <a:srgbClr val="3333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75088" y="3661445"/>
            <a:ext cx="1528624" cy="69762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3600" b="1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时态</a:t>
            </a:r>
            <a:r>
              <a:rPr lang="en-US" altLang="zh-CN" sz="3600" b="1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endParaRPr lang="zh-CN" altLang="en-US" sz="3600" b="1" dirty="0">
              <a:solidFill>
                <a:srgbClr val="3333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67542" y="4333520"/>
            <a:ext cx="2490425" cy="69762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发生地点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76127" y="5101605"/>
            <a:ext cx="2490425" cy="69762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3600" b="1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写作方式</a:t>
            </a:r>
            <a:r>
              <a:rPr lang="en-US" altLang="zh-CN" sz="3600" b="1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endParaRPr lang="zh-CN" altLang="en-US" sz="3600" b="1" dirty="0">
              <a:solidFill>
                <a:srgbClr val="3333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9342" y="5773680"/>
            <a:ext cx="1528624" cy="69762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字数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8496" y="158007"/>
            <a:ext cx="2631484" cy="69249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3600" b="1" dirty="0">
                <a:latin typeface="+mn-ea"/>
              </a:rPr>
              <a:t>“formal”</a:t>
            </a:r>
            <a:endParaRPr lang="zh-CN" altLang="en-US" sz="36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1" grpId="0"/>
      <p:bldP spid="33" grpId="0"/>
      <p:bldP spid="34" grpId="0"/>
      <p:bldP spid="35" grpId="0"/>
      <p:bldP spid="36" grpId="0"/>
      <p:bldP spid="38" grpId="0"/>
      <p:bldP spid="40" grpId="0"/>
      <p:bldP spid="42" grpId="0"/>
      <p:bldP spid="44" grpId="0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809625" y="297815"/>
            <a:ext cx="2073275" cy="756285"/>
            <a:chOff x="1275" y="469"/>
            <a:chExt cx="3265" cy="1191"/>
          </a:xfrm>
        </p:grpSpPr>
        <p:pic>
          <p:nvPicPr>
            <p:cNvPr id="19" name="图片 18" descr="dn201307082009_1920x108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2310" y="671"/>
              <a:ext cx="2230" cy="9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列提纲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501831" y="1154756"/>
            <a:ext cx="11410287" cy="467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93346" y="1466727"/>
            <a:ext cx="2072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</a:rPr>
              <a:t>写作目的：</a:t>
            </a:r>
          </a:p>
        </p:txBody>
      </p:sp>
      <p:sp>
        <p:nvSpPr>
          <p:cNvPr id="41" name="左大括号 40"/>
          <p:cNvSpPr/>
          <p:nvPr/>
        </p:nvSpPr>
        <p:spPr>
          <a:xfrm>
            <a:off x="1183341" y="1466727"/>
            <a:ext cx="740235" cy="392654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2" name="TextBox 41"/>
          <p:cNvSpPr txBox="1"/>
          <p:nvPr/>
        </p:nvSpPr>
        <p:spPr>
          <a:xfrm>
            <a:off x="3965202" y="1466726"/>
            <a:ext cx="756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投诉两周前网上订购了一套英语书虫系列读物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20151" y="3168246"/>
            <a:ext cx="2072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</a:rPr>
              <a:t>存在问题：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93346" y="4757566"/>
            <a:ext cx="282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</a:rPr>
              <a:t>希望得到的结果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47508" y="3043888"/>
            <a:ext cx="2072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昨天才到货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47508" y="3640926"/>
            <a:ext cx="169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包装破损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93465" y="4757566"/>
            <a:ext cx="331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退钱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重新寄送</a:t>
            </a:r>
          </a:p>
        </p:txBody>
      </p:sp>
      <p:sp>
        <p:nvSpPr>
          <p:cNvPr id="50" name="左大括号 49"/>
          <p:cNvSpPr/>
          <p:nvPr/>
        </p:nvSpPr>
        <p:spPr>
          <a:xfrm>
            <a:off x="4129856" y="3121648"/>
            <a:ext cx="312182" cy="141092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53" name="TextBox 52"/>
          <p:cNvSpPr txBox="1"/>
          <p:nvPr/>
        </p:nvSpPr>
        <p:spPr>
          <a:xfrm>
            <a:off x="4554262" y="4225701"/>
            <a:ext cx="169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数量不足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72549" y="2071286"/>
            <a:ext cx="9322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黑体" charset="-122"/>
                <a:cs typeface="Times New Roman" pitchFamily="18" charset="0"/>
              </a:rPr>
              <a:t>I am writing to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inform </a:t>
            </a:r>
            <a:r>
              <a:rPr lang="en-US" altLang="en-US" sz="2800" b="1" dirty="0">
                <a:latin typeface="Times New Roman" pitchFamily="18" charset="0"/>
                <a:ea typeface="黑体" charset="-122"/>
                <a:cs typeface="Times New Roman" pitchFamily="18" charset="0"/>
              </a:rPr>
              <a:t>you that I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find the set of Bookworm series that  ... 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定语从句</a:t>
            </a:r>
            <a:r>
              <a:rPr lang="en-US" altLang="en-US" sz="2800" b="1" dirty="0">
                <a:solidFill>
                  <a:srgbClr val="FF0000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) unsatisfactory.</a:t>
            </a:r>
          </a:p>
          <a:p>
            <a:r>
              <a:rPr lang="en-US" altLang="zh-CN" sz="2800" b="1" dirty="0"/>
              <a:t> 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4734" y="3025449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not ... until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53279" y="3645225"/>
            <a:ext cx="4427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so poorly packed up that ...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53279" y="4218236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find one book missing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42038" y="5220087"/>
            <a:ext cx="635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give my money back or deliver a new set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  <p:bldP spid="42" grpId="0"/>
      <p:bldP spid="43" grpId="0"/>
      <p:bldP spid="44" grpId="0"/>
      <p:bldP spid="45" grpId="0"/>
      <p:bldP spid="46" grpId="0"/>
      <p:bldP spid="48" grpId="0"/>
      <p:bldP spid="50" grpId="0" animBg="1"/>
      <p:bldP spid="53" grpId="0"/>
      <p:bldP spid="54" grpId="0"/>
      <p:bldP spid="3" grpId="0"/>
      <p:bldP spid="55" grpId="0"/>
      <p:bldP spid="56" grpId="0"/>
      <p:bldP spid="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09625" y="297815"/>
            <a:ext cx="9491345" cy="1076960"/>
            <a:chOff x="1275" y="469"/>
            <a:chExt cx="14947" cy="1696"/>
          </a:xfrm>
        </p:grpSpPr>
        <p:pic>
          <p:nvPicPr>
            <p:cNvPr id="4" name="图片 3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2207" y="469"/>
              <a:ext cx="14015" cy="16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Conclusion 2: </a:t>
              </a:r>
            </a:p>
            <a:p>
              <a:pPr algn="ctr"/>
              <a:r>
                <a:rPr lang="en-US" altLang="zh-CN" sz="32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Useful expressions in a letter of complaint</a:t>
              </a:r>
              <a:endParaRPr lang="zh-CN" altLang="en-US" sz="3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1375" y="1771554"/>
            <a:ext cx="10722428" cy="43935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写作目的：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am writing to 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you about the imported Tour de France exercise bike which ...</a:t>
            </a:r>
          </a:p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补充：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3200" b="1" dirty="0">
                <a:solidFill>
                  <a:prstClr val="black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1.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I am writing to make a complaint about</a:t>
            </a:r>
            <a:r>
              <a:rPr lang="en-US" altLang="en-US" sz="3200" b="1" dirty="0">
                <a:solidFill>
                  <a:prstClr val="black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…</a:t>
            </a:r>
          </a:p>
          <a:p>
            <a:r>
              <a:rPr lang="en-US" altLang="en-US" sz="3200" b="1" dirty="0">
                <a:solidFill>
                  <a:prstClr val="black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2. I would like to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draw your attention to the problem/fault</a:t>
            </a:r>
            <a:r>
              <a:rPr lang="en-US" altLang="en-US" sz="3200" b="1" dirty="0">
                <a:solidFill>
                  <a:prstClr val="black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…</a:t>
            </a:r>
          </a:p>
          <a:p>
            <a:pPr>
              <a:lnSpc>
                <a:spcPts val="3500"/>
              </a:lnSpc>
            </a:pPr>
            <a:r>
              <a:rPr lang="en-US" altLang="en-US" sz="3200" b="1" dirty="0">
                <a:solidFill>
                  <a:prstClr val="black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3. I am writing to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inform </a:t>
            </a:r>
            <a:r>
              <a:rPr lang="en-US" altLang="en-US" sz="3200" b="1" dirty="0">
                <a:solidFill>
                  <a:prstClr val="black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you that I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find…unsatisfactory.</a:t>
            </a:r>
          </a:p>
          <a:p>
            <a:pPr>
              <a:lnSpc>
                <a:spcPts val="3500"/>
              </a:lnSpc>
            </a:pPr>
            <a:r>
              <a:rPr lang="en-US" altLang="en-US" sz="3200" b="1" dirty="0">
                <a:solidFill>
                  <a:prstClr val="black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4. I wish to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express my dissatisfaction/disappointment about</a:t>
            </a:r>
            <a:r>
              <a:rPr lang="en-US" altLang="en-US" sz="3200" b="1" dirty="0">
                <a:solidFill>
                  <a:prstClr val="black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78894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09625" y="297815"/>
            <a:ext cx="9789160" cy="756285"/>
            <a:chOff x="1275" y="469"/>
            <a:chExt cx="15416" cy="1191"/>
          </a:xfrm>
        </p:grpSpPr>
        <p:pic>
          <p:nvPicPr>
            <p:cNvPr id="4" name="图片 3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2676" y="604"/>
              <a:ext cx="14015" cy="9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Useful expressions in a letter of complaint</a:t>
              </a:r>
              <a:endParaRPr lang="zh-CN" altLang="en-US" sz="3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56071" y="1362764"/>
            <a:ext cx="10722428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投诉的原因：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1. I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find out 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that ...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In fact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more 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 use the bike,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more  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...,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despite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...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Even worse than that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the bike ... </a:t>
            </a:r>
            <a:r>
              <a:rPr lang="en-US" altLang="zh-CN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extremely badly 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made. 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However, the final straw came when 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5. As well as 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falling off the bike ..., I ...</a:t>
            </a:r>
          </a:p>
          <a:p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6. ...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only 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did the manager refuse ...,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but (also) 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said that ...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倒装句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补充：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7. The main problems are as follows. </a:t>
            </a:r>
          </a:p>
        </p:txBody>
      </p:sp>
    </p:spTree>
    <p:extLst>
      <p:ext uri="{BB962C8B-B14F-4D97-AF65-F5344CB8AC3E}">
        <p14:creationId xmlns:p14="http://schemas.microsoft.com/office/powerpoint/2010/main" val="155878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09625" y="297815"/>
            <a:ext cx="9789160" cy="756285"/>
            <a:chOff x="1275" y="469"/>
            <a:chExt cx="15416" cy="1191"/>
          </a:xfrm>
        </p:grpSpPr>
        <p:pic>
          <p:nvPicPr>
            <p:cNvPr id="4" name="图片 3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2676" y="604"/>
              <a:ext cx="14015" cy="9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Useful expressions in a letter of complaint</a:t>
              </a:r>
              <a:endParaRPr lang="zh-CN" altLang="en-US" sz="3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45313" y="1502614"/>
            <a:ext cx="10722428" cy="44371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希望得到的结果：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would like you to </a:t>
            </a:r>
            <a:r>
              <a:rPr lang="en-US" altLang="zh-CN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give back my money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soon as possible 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suggest that 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you also </a:t>
            </a:r>
            <a:r>
              <a:rPr lang="en-US" altLang="zh-CN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compensate me for 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injuries that I have received. </a:t>
            </a:r>
          </a:p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补充：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would be highly appreciated if 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you could…</a:t>
            </a:r>
          </a:p>
          <a:p>
            <a:pPr>
              <a:lnSpc>
                <a:spcPts val="3500"/>
              </a:lnSpc>
            </a:pP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(2)I believe you will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take my complaints seriously 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and…</a:t>
            </a:r>
          </a:p>
          <a:p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could not be more satisfied if 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you can </a:t>
            </a:r>
            <a:r>
              <a:rPr lang="en-US" altLang="zh-CN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kindly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0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849" y="200618"/>
            <a:ext cx="11453608" cy="65556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Times New Roman" pitchFamily="18" charset="0"/>
                <a:cs typeface="Times New Roman" pitchFamily="18" charset="0"/>
              </a:rPr>
              <a:t>To whom it may concern,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I’m one of your customers and </a:t>
            </a:r>
            <a:r>
              <a:rPr lang="en-US" altLang="en-US" sz="2800" b="1" dirty="0">
                <a:solidFill>
                  <a:prstClr val="black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I am writing to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inform </a:t>
            </a:r>
            <a:r>
              <a:rPr lang="en-US" altLang="en-US" sz="2800" b="1" dirty="0">
                <a:solidFill>
                  <a:prstClr val="black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you that I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find </a:t>
            </a:r>
            <a:r>
              <a:rPr lang="en-US" altLang="en-US" sz="2800" b="1" dirty="0">
                <a:latin typeface="Times New Roman" pitchFamily="18" charset="0"/>
                <a:ea typeface="黑体" charset="-122"/>
                <a:cs typeface="Times New Roman" pitchFamily="18" charset="0"/>
              </a:rPr>
              <a:t>the set </a:t>
            </a:r>
            <a:r>
              <a:rPr lang="en-US" altLang="en-US" sz="2800" b="1">
                <a:latin typeface="Times New Roman" pitchFamily="18" charset="0"/>
                <a:ea typeface="黑体" charset="-122"/>
                <a:cs typeface="Times New Roman" pitchFamily="18" charset="0"/>
              </a:rPr>
              <a:t>of Bookwor</a:t>
            </a:r>
            <a:r>
              <a:rPr lang="en-US" altLang="zh-CN" sz="2800" b="1">
                <a:latin typeface="Times New Roman" pitchFamily="18" charset="0"/>
                <a:ea typeface="黑体" charset="-122"/>
                <a:cs typeface="Times New Roman" pitchFamily="18" charset="0"/>
              </a:rPr>
              <a:t>m</a:t>
            </a:r>
            <a:r>
              <a:rPr lang="en-US" altLang="en-US" sz="2800" b="1">
                <a:latin typeface="Times New Roman" pitchFamily="18" charset="0"/>
                <a:ea typeface="黑体" charset="-122"/>
                <a:cs typeface="Times New Roman" pitchFamily="18" charset="0"/>
              </a:rPr>
              <a:t> </a:t>
            </a:r>
            <a:r>
              <a:rPr lang="en-US" altLang="en-US" sz="2800" b="1" dirty="0">
                <a:latin typeface="Times New Roman" pitchFamily="18" charset="0"/>
                <a:ea typeface="黑体" charset="-122"/>
                <a:cs typeface="Times New Roman" pitchFamily="18" charset="0"/>
              </a:rPr>
              <a:t>series </a:t>
            </a:r>
            <a:r>
              <a:rPr lang="en-US" altLang="en-US" sz="2800" b="1" dirty="0">
                <a:solidFill>
                  <a:srgbClr val="3333FF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that</a:t>
            </a:r>
            <a:r>
              <a:rPr lang="en-US" altLang="en-US" sz="2800" b="1" dirty="0">
                <a:latin typeface="Times New Roman" pitchFamily="18" charset="0"/>
                <a:ea typeface="黑体" charset="-122"/>
                <a:cs typeface="Times New Roman" pitchFamily="18" charset="0"/>
              </a:rPr>
              <a:t> I ordered on your website two weeks ago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unsatisfactory.</a:t>
            </a:r>
          </a:p>
          <a:p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main problems are as follows.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You claimed that the product could be dilivered to customers in three days but unfortunately,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I did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n’t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receive them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yesterday. And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much to my disappointment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the books were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so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poorly packed up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the cover of one book was torn.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make matters worse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it is not a complete set, as I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found one book missing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zh-CN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I’m sorry to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have received such poor service, and I hope that you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return my money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deliver a new set of books to me.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Besides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I’d like to be informed of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the process of your dealing with my complaint.</a:t>
            </a:r>
            <a:br>
              <a:rPr lang="en-US" altLang="zh-CN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b="1" u="sng" dirty="0">
                <a:latin typeface="Times New Roman" pitchFamily="18" charset="0"/>
                <a:cs typeface="Times New Roman" pitchFamily="18" charset="0"/>
              </a:rPr>
              <a:t>Looking forward to your reply.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</a:t>
            </a:r>
            <a:r>
              <a:rPr lang="en-US" altLang="zh-CN" sz="2800" b="1" u="sng" dirty="0">
                <a:latin typeface="Times New Roman" pitchFamily="18" charset="0"/>
                <a:cs typeface="Times New Roman" pitchFamily="18" charset="0"/>
              </a:rPr>
              <a:t>Yours,                                                                                                             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</a:t>
            </a:r>
            <a:r>
              <a:rPr lang="en-US" altLang="zh-CN" sz="2800" b="1" u="sng" dirty="0">
                <a:latin typeface="Times New Roman" pitchFamily="18" charset="0"/>
                <a:cs typeface="Times New Roman" pitchFamily="18" charset="0"/>
              </a:rPr>
              <a:t>Li Hua</a:t>
            </a:r>
            <a:endParaRPr lang="zh-CN" alt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803463" y="2642298"/>
            <a:ext cx="6729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you. </a:t>
            </a:r>
            <a:endParaRPr lang="zh-CN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66192099728&amp;di=4b8a5c6a170f257c066e9f7400d06fff&amp;imgtype=0&amp;src=http%3A%2F%2Fmmbiz.qpic.cn%2Fmmbiz_png%2FodoHWuiaqNImPrV4yfAialEkpAACCH9Du50uYu8LwAHaYE9VcZT8onSgMX8icSD21piciabzuazicyicJTuNOqaQvmicnA%2F640%3Fwx_fmt%3D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719" y="3560202"/>
            <a:ext cx="33718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6101" y="1074587"/>
            <a:ext cx="10292013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Unfortunately, someone who bought the bike wrote </a:t>
            </a:r>
            <a:r>
              <a:rPr lang="en-US" altLang="zh-CN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LETTER OF COMPLAINT 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and would like </a:t>
            </a:r>
            <a:r>
              <a:rPr lang="en-US" altLang="zh-CN" sz="4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altLang="zh-CN" sz="40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stand up for </a:t>
            </a:r>
            <a:r>
              <a:rPr lang="en-US" altLang="zh-CN" sz="4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his right</a:t>
            </a:r>
            <a:endParaRPr lang="zh-CN" alt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609600" y="3712029"/>
            <a:ext cx="6934200" cy="23056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What do you think is included in this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letter of complaint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38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87111" y="360044"/>
            <a:ext cx="11536680" cy="756285"/>
            <a:chOff x="1275" y="469"/>
            <a:chExt cx="18168" cy="1191"/>
          </a:xfrm>
        </p:grpSpPr>
        <p:pic>
          <p:nvPicPr>
            <p:cNvPr id="23" name="图片 22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2289" y="702"/>
              <a:ext cx="17154" cy="9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What should be included in this </a:t>
              </a:r>
              <a:r>
                <a:rPr lang="en-US" altLang="zh-CN" sz="3200" b="1" u="sng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letter of complaint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?</a:t>
              </a:r>
            </a:p>
          </p:txBody>
        </p:sp>
      </p:grpSp>
      <p:sp>
        <p:nvSpPr>
          <p:cNvPr id="4" name="椭圆 3"/>
          <p:cNvSpPr/>
          <p:nvPr/>
        </p:nvSpPr>
        <p:spPr>
          <a:xfrm>
            <a:off x="823649" y="1446905"/>
            <a:ext cx="3786691" cy="151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bad quality of the bike  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178970" y="1599560"/>
            <a:ext cx="3786691" cy="151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false advertisement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693491" y="3068619"/>
            <a:ext cx="3786691" cy="151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getting money back 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326424" y="4809949"/>
            <a:ext cx="3786691" cy="151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poor service 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089273" y="4610292"/>
            <a:ext cx="3786691" cy="151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...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09625" y="297815"/>
            <a:ext cx="5205730" cy="756285"/>
            <a:chOff x="1275" y="469"/>
            <a:chExt cx="8198" cy="1191"/>
          </a:xfrm>
        </p:grpSpPr>
        <p:pic>
          <p:nvPicPr>
            <p:cNvPr id="19" name="图片 18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604" y="642"/>
              <a:ext cx="6869" cy="10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Reading the letter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03091" y="2357337"/>
            <a:ext cx="962452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Task 1: 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Read the letter quickly,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check your prediction 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and also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finish exercise 1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7567" y="239264"/>
            <a:ext cx="11730038" cy="1274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Arial" charset="0"/>
              </a:rPr>
              <a:t>Read the letter. Match the titles (1-6) with the paragraphs (A-E). There is one extra title you don’t need.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15231" y="2087936"/>
            <a:ext cx="2952750" cy="3386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/>
              <a:t>Paragraph 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Paragraph B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Paragraph C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Paragraph D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Paragraph E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831581" y="2014911"/>
            <a:ext cx="3810000" cy="404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dirty="0"/>
              <a:t> poor service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dirty="0"/>
              <a:t> false claims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dirty="0"/>
              <a:t> the product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dirty="0"/>
              <a:t> money back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dirty="0"/>
              <a:t> diet programme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dirty="0"/>
              <a:t> poor quality</a:t>
            </a: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4683818" y="2561011"/>
            <a:ext cx="1223963" cy="1152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4674293" y="3151561"/>
            <a:ext cx="1223963" cy="144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4601268" y="3943723"/>
            <a:ext cx="1368425" cy="17287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4674293" y="2575298"/>
            <a:ext cx="1223963" cy="18732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 flipV="1">
            <a:off x="4601268" y="4448548"/>
            <a:ext cx="1296988" cy="808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195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1831" y="1473798"/>
            <a:ext cx="10944305" cy="467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21796" y="230686"/>
            <a:ext cx="11601450" cy="756285"/>
            <a:chOff x="1275" y="469"/>
            <a:chExt cx="18270" cy="1191"/>
          </a:xfrm>
        </p:grpSpPr>
        <p:pic>
          <p:nvPicPr>
            <p:cNvPr id="19" name="图片 18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2289" y="739"/>
              <a:ext cx="17256" cy="9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Conclusion 1 : How to organize a letter of complaint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893346" y="1785769"/>
            <a:ext cx="3136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</a:rPr>
              <a:t>Writing purpose</a:t>
            </a:r>
            <a:r>
              <a:rPr lang="zh-CN" altLang="en-US" sz="3200" b="1" dirty="0">
                <a:solidFill>
                  <a:srgbClr val="3333FF"/>
                </a:solidFill>
              </a:rPr>
              <a:t>：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1183341" y="1785769"/>
            <a:ext cx="710005" cy="392654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97878" y="1853639"/>
            <a:ext cx="1519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product</a:t>
            </a:r>
            <a:endParaRPr lang="zh-CN" altLang="en-US" sz="32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2262414" y="3228811"/>
            <a:ext cx="1536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</a:rPr>
              <a:t>Reason:</a:t>
            </a:r>
            <a:endParaRPr lang="zh-CN" altLang="en-US" sz="3200" b="1" dirty="0">
              <a:solidFill>
                <a:srgbClr val="3333FF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972550" y="4944450"/>
            <a:ext cx="2006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</a:rPr>
              <a:t>Resolution</a:t>
            </a:r>
            <a:endParaRPr lang="zh-CN" altLang="en-US" sz="3200" b="1" dirty="0">
              <a:solidFill>
                <a:srgbClr val="3333FF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931467" y="2575547"/>
            <a:ext cx="3551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false advertisement</a:t>
            </a:r>
            <a:endParaRPr lang="zh-CN" altLang="en-US" sz="32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5931467" y="3097279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poor quality</a:t>
            </a:r>
            <a:endParaRPr lang="zh-CN" altLang="en-US" sz="3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5955202" y="3717464"/>
            <a:ext cx="2278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poor service</a:t>
            </a:r>
            <a:endParaRPr lang="zh-CN" altLang="en-US" sz="32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5973983" y="4566993"/>
            <a:ext cx="302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give money back</a:t>
            </a:r>
            <a:endParaRPr lang="zh-CN" altLang="en-US" sz="32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5973983" y="5293917"/>
            <a:ext cx="3230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get compensation</a:t>
            </a:r>
            <a:endParaRPr lang="zh-CN" altLang="en-US" sz="3200" b="1" dirty="0"/>
          </a:p>
        </p:txBody>
      </p:sp>
      <p:sp>
        <p:nvSpPr>
          <p:cNvPr id="162" name="左大括号 161"/>
          <p:cNvSpPr/>
          <p:nvPr/>
        </p:nvSpPr>
        <p:spPr>
          <a:xfrm>
            <a:off x="5335464" y="2604929"/>
            <a:ext cx="381551" cy="169836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左大括号 162"/>
          <p:cNvSpPr/>
          <p:nvPr/>
        </p:nvSpPr>
        <p:spPr>
          <a:xfrm>
            <a:off x="5377098" y="4785140"/>
            <a:ext cx="298282" cy="106824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xmlns="" id="{7CC14631-DA1D-4C2E-BE53-255E2B6FB85D}"/>
              </a:ext>
            </a:extLst>
          </p:cNvPr>
          <p:cNvSpPr txBox="1"/>
          <p:nvPr/>
        </p:nvSpPr>
        <p:spPr>
          <a:xfrm>
            <a:off x="7094488" y="1824470"/>
            <a:ext cx="2300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its condition</a:t>
            </a:r>
            <a:endParaRPr lang="zh-CN" altLang="en-US" sz="3200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 animBg="1"/>
      <p:bldP spid="163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4720" y="217916"/>
            <a:ext cx="4902835" cy="756285"/>
            <a:chOff x="1275" y="469"/>
            <a:chExt cx="7721" cy="1191"/>
          </a:xfrm>
        </p:grpSpPr>
        <p:pic>
          <p:nvPicPr>
            <p:cNvPr id="19" name="图片 18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3081" y="642"/>
              <a:ext cx="5915" cy="10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Read the letter</a:t>
              </a:r>
              <a:endParaRPr lang="zh-CN" altLang="en-US" sz="3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03091" y="2357337"/>
            <a:ext cx="962452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Task 2: </a:t>
            </a:r>
            <a:r>
              <a:rPr lang="en-US" altLang="zh-CN" sz="3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Find out some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useful expressions </a:t>
            </a:r>
            <a:r>
              <a:rPr lang="en-US" altLang="zh-CN" sz="3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 this letter of complaint. </a:t>
            </a:r>
          </a:p>
        </p:txBody>
      </p:sp>
    </p:spTree>
    <p:extLst>
      <p:ext uri="{BB962C8B-B14F-4D97-AF65-F5344CB8AC3E}">
        <p14:creationId xmlns:p14="http://schemas.microsoft.com/office/powerpoint/2010/main" val="2942216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09625" y="297815"/>
            <a:ext cx="9491345" cy="1076960"/>
            <a:chOff x="1275" y="469"/>
            <a:chExt cx="14947" cy="1696"/>
          </a:xfrm>
        </p:grpSpPr>
        <p:pic>
          <p:nvPicPr>
            <p:cNvPr id="4" name="图片 3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2207" y="469"/>
              <a:ext cx="14015" cy="16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Conclusion 2: </a:t>
              </a:r>
            </a:p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Useful expressions in a letter of complaint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1375" y="1771554"/>
            <a:ext cx="10722428" cy="43935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写作目的：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am writing to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you about the imported Tour de France exercise bike which ...</a:t>
            </a:r>
          </a:p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补充：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3200" b="1" dirty="0">
                <a:latin typeface="Times New Roman" pitchFamily="18" charset="0"/>
                <a:ea typeface="黑体" charset="-122"/>
                <a:cs typeface="Times New Roman" pitchFamily="18" charset="0"/>
              </a:rPr>
              <a:t>1.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I am writing to make a complaint about</a:t>
            </a:r>
            <a:r>
              <a:rPr lang="en-US" altLang="en-US" sz="3200" b="1" dirty="0">
                <a:latin typeface="Times New Roman" pitchFamily="18" charset="0"/>
                <a:ea typeface="黑体" charset="-122"/>
                <a:cs typeface="Times New Roman" pitchFamily="18" charset="0"/>
              </a:rPr>
              <a:t>…</a:t>
            </a:r>
          </a:p>
          <a:p>
            <a:r>
              <a:rPr lang="en-US" altLang="en-US" sz="3200" b="1" dirty="0">
                <a:latin typeface="Times New Roman" pitchFamily="18" charset="0"/>
                <a:ea typeface="黑体" charset="-122"/>
                <a:cs typeface="Times New Roman" pitchFamily="18" charset="0"/>
              </a:rPr>
              <a:t>2. I would like to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draw your attention to the problem/fault</a:t>
            </a:r>
            <a:r>
              <a:rPr lang="en-US" altLang="en-US" sz="3200" b="1" dirty="0">
                <a:latin typeface="Times New Roman" pitchFamily="18" charset="0"/>
                <a:ea typeface="黑体" charset="-122"/>
                <a:cs typeface="Times New Roman" pitchFamily="18" charset="0"/>
              </a:rPr>
              <a:t>…</a:t>
            </a:r>
          </a:p>
          <a:p>
            <a:pPr>
              <a:lnSpc>
                <a:spcPts val="3500"/>
              </a:lnSpc>
            </a:pPr>
            <a:r>
              <a:rPr lang="en-US" altLang="en-US" sz="3200" b="1" dirty="0">
                <a:latin typeface="Times New Roman" pitchFamily="18" charset="0"/>
                <a:ea typeface="黑体" charset="-122"/>
                <a:cs typeface="Times New Roman" pitchFamily="18" charset="0"/>
              </a:rPr>
              <a:t>3. I am writing to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inform </a:t>
            </a:r>
            <a:r>
              <a:rPr lang="en-US" altLang="en-US" sz="3200" b="1" dirty="0">
                <a:latin typeface="Times New Roman" pitchFamily="18" charset="0"/>
                <a:ea typeface="黑体" charset="-122"/>
                <a:cs typeface="Times New Roman" pitchFamily="18" charset="0"/>
              </a:rPr>
              <a:t>you that I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find…unsatisfactory.</a:t>
            </a:r>
          </a:p>
          <a:p>
            <a:pPr>
              <a:lnSpc>
                <a:spcPts val="3500"/>
              </a:lnSpc>
            </a:pPr>
            <a:r>
              <a:rPr lang="en-US" altLang="en-US" sz="3200" b="1" dirty="0">
                <a:latin typeface="Times New Roman" pitchFamily="18" charset="0"/>
                <a:ea typeface="黑体" charset="-122"/>
                <a:cs typeface="Times New Roman" pitchFamily="18" charset="0"/>
              </a:rPr>
              <a:t>4. I wish to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itchFamily="18" charset="0"/>
                <a:ea typeface="黑体" charset="-122"/>
                <a:cs typeface="Times New Roman" pitchFamily="18" charset="0"/>
              </a:rPr>
              <a:t>express my dissatisfaction/disappointment about</a:t>
            </a:r>
            <a:r>
              <a:rPr lang="en-US" altLang="en-US" sz="3200" b="1" dirty="0">
                <a:latin typeface="Times New Roman" pitchFamily="18" charset="0"/>
                <a:ea typeface="黑体" charset="-122"/>
                <a:cs typeface="Times New Roman" pitchFamily="18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68880" y="1479166"/>
            <a:ext cx="512832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找出</a:t>
            </a:r>
            <a:r>
              <a:rPr lang="zh-CN" altLang="en-US" sz="3200" b="1" dirty="0">
                <a:solidFill>
                  <a:srgbClr val="FF0000"/>
                </a:solidFill>
              </a:rPr>
              <a:t>表达写作目的</a:t>
            </a:r>
            <a:r>
              <a:rPr lang="zh-CN" altLang="en-US" sz="3200" b="1" dirty="0"/>
              <a:t>的句子。</a:t>
            </a:r>
          </a:p>
        </p:txBody>
      </p:sp>
    </p:spTree>
    <p:extLst>
      <p:ext uri="{BB962C8B-B14F-4D97-AF65-F5344CB8AC3E}">
        <p14:creationId xmlns:p14="http://schemas.microsoft.com/office/powerpoint/2010/main" val="229763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1537</Words>
  <Application>Microsoft Office PowerPoint</Application>
  <PresentationFormat>自定义</PresentationFormat>
  <Paragraphs>206</Paragraphs>
  <Slides>26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淡雅卡通</dc:title>
  <dc:creator>第一PPT</dc:creator>
  <cp:keywords>www.1ppt.com</cp:keywords>
  <dc:description>www.1ppt.com</dc:description>
  <cp:lastModifiedBy>SEEWO</cp:lastModifiedBy>
  <cp:revision>90</cp:revision>
  <dcterms:created xsi:type="dcterms:W3CDTF">2017-04-09T04:45:00Z</dcterms:created>
  <dcterms:modified xsi:type="dcterms:W3CDTF">2019-08-27T02:02:27Z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