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7" r:id="rId2"/>
    <p:sldId id="261" r:id="rId3"/>
    <p:sldId id="262" r:id="rId4"/>
    <p:sldId id="368" r:id="rId5"/>
    <p:sldId id="263" r:id="rId6"/>
    <p:sldId id="381" r:id="rId7"/>
    <p:sldId id="382" r:id="rId8"/>
    <p:sldId id="264" r:id="rId9"/>
    <p:sldId id="369" r:id="rId10"/>
    <p:sldId id="353" r:id="rId11"/>
    <p:sldId id="348" r:id="rId12"/>
    <p:sldId id="270" r:id="rId13"/>
    <p:sldId id="271" r:id="rId14"/>
    <p:sldId id="273" r:id="rId15"/>
    <p:sldId id="370" r:id="rId16"/>
    <p:sldId id="371" r:id="rId17"/>
    <p:sldId id="372" r:id="rId18"/>
    <p:sldId id="350" r:id="rId19"/>
    <p:sldId id="351" r:id="rId20"/>
    <p:sldId id="290" r:id="rId21"/>
    <p:sldId id="287" r:id="rId22"/>
    <p:sldId id="288" r:id="rId23"/>
    <p:sldId id="291" r:id="rId24"/>
    <p:sldId id="373" r:id="rId25"/>
    <p:sldId id="374" r:id="rId26"/>
    <p:sldId id="298" r:id="rId27"/>
    <p:sldId id="299" r:id="rId28"/>
    <p:sldId id="300" r:id="rId29"/>
    <p:sldId id="301" r:id="rId30"/>
    <p:sldId id="302" r:id="rId31"/>
    <p:sldId id="303" r:id="rId32"/>
    <p:sldId id="375" r:id="rId33"/>
    <p:sldId id="380" r:id="rId34"/>
    <p:sldId id="376" r:id="rId35"/>
    <p:sldId id="311" r:id="rId36"/>
    <p:sldId id="312" r:id="rId37"/>
    <p:sldId id="313" r:id="rId38"/>
    <p:sldId id="315" r:id="rId39"/>
    <p:sldId id="377" r:id="rId40"/>
    <p:sldId id="378" r:id="rId41"/>
    <p:sldId id="383" r:id="rId42"/>
    <p:sldId id="323" r:id="rId43"/>
    <p:sldId id="324" r:id="rId44"/>
    <p:sldId id="325" r:id="rId45"/>
    <p:sldId id="363" r:id="rId46"/>
    <p:sldId id="364" r:id="rId47"/>
    <p:sldId id="365" r:id="rId48"/>
    <p:sldId id="366" r:id="rId49"/>
    <p:sldId id="367" r:id="rId50"/>
    <p:sldId id="329" r:id="rId51"/>
    <p:sldId id="349" r:id="rId52"/>
    <p:sldId id="354" r:id="rId53"/>
    <p:sldId id="330" r:id="rId54"/>
    <p:sldId id="356" r:id="rId55"/>
    <p:sldId id="334" r:id="rId56"/>
    <p:sldId id="357" r:id="rId57"/>
    <p:sldId id="361" r:id="rId58"/>
    <p:sldId id="360" r:id="rId59"/>
    <p:sldId id="362" r:id="rId60"/>
    <p:sldId id="358" r:id="rId61"/>
    <p:sldId id="359" r:id="rId62"/>
    <p:sldId id="345" r:id="rId6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0000FF"/>
    <a:srgbClr val="CCFFFF"/>
    <a:srgbClr val="990099"/>
    <a:srgbClr val="CCECFF"/>
    <a:srgbClr val="FFCCFF"/>
    <a:srgbClr val="CC00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5" autoAdjust="0"/>
    <p:restoredTop sz="99142" autoAdjust="0"/>
  </p:normalViewPr>
  <p:slideViewPr>
    <p:cSldViewPr>
      <p:cViewPr varScale="1">
        <p:scale>
          <a:sx n="89" d="100"/>
          <a:sy n="89" d="100"/>
        </p:scale>
        <p:origin x="-144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C0AC5D6-4F9F-4FAB-A4EE-4DFBEDFE255A}" type="slidenum">
              <a:rPr lang="en-US" altLang="zh-CN"/>
              <a:pPr>
                <a:defRPr/>
              </a:pPr>
              <a:t>‹#›</a:t>
            </a:fld>
            <a:endParaRPr lang="en-US" altLang="zh-CN"/>
          </a:p>
        </p:txBody>
      </p:sp>
    </p:spTree>
    <p:extLst>
      <p:ext uri="{BB962C8B-B14F-4D97-AF65-F5344CB8AC3E}">
        <p14:creationId xmlns:p14="http://schemas.microsoft.com/office/powerpoint/2010/main" val="3339232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0BECF0E-86A1-48AC-A6CE-0D986AE8BA1D}" type="slidenum">
              <a:rPr lang="en-US" altLang="zh-CN"/>
              <a:pPr>
                <a:defRPr/>
              </a:pPr>
              <a:t>‹#›</a:t>
            </a:fld>
            <a:endParaRPr lang="en-US" altLang="zh-CN"/>
          </a:p>
        </p:txBody>
      </p:sp>
    </p:spTree>
    <p:extLst>
      <p:ext uri="{BB962C8B-B14F-4D97-AF65-F5344CB8AC3E}">
        <p14:creationId xmlns:p14="http://schemas.microsoft.com/office/powerpoint/2010/main" val="997624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8D88EFD-5EC8-42DC-9553-BBBC2B0A4A68}" type="slidenum">
              <a:rPr lang="en-US" altLang="zh-CN"/>
              <a:pPr>
                <a:defRPr/>
              </a:pPr>
              <a:t>‹#›</a:t>
            </a:fld>
            <a:endParaRPr lang="en-US" altLang="zh-CN"/>
          </a:p>
        </p:txBody>
      </p:sp>
    </p:spTree>
    <p:extLst>
      <p:ext uri="{BB962C8B-B14F-4D97-AF65-F5344CB8AC3E}">
        <p14:creationId xmlns:p14="http://schemas.microsoft.com/office/powerpoint/2010/main" val="264403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1D377AF-0975-46BD-B3FF-A063BF26677E}" type="slidenum">
              <a:rPr lang="en-US" altLang="zh-CN"/>
              <a:pPr>
                <a:defRPr/>
              </a:pPr>
              <a:t>‹#›</a:t>
            </a:fld>
            <a:endParaRPr lang="en-US" altLang="zh-CN"/>
          </a:p>
        </p:txBody>
      </p:sp>
    </p:spTree>
    <p:extLst>
      <p:ext uri="{BB962C8B-B14F-4D97-AF65-F5344CB8AC3E}">
        <p14:creationId xmlns:p14="http://schemas.microsoft.com/office/powerpoint/2010/main" val="1862019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FF6C6FC-3731-41EB-86E8-81214BA78435}" type="slidenum">
              <a:rPr lang="en-US" altLang="zh-CN"/>
              <a:pPr>
                <a:defRPr/>
              </a:pPr>
              <a:t>‹#›</a:t>
            </a:fld>
            <a:endParaRPr lang="en-US" altLang="zh-CN"/>
          </a:p>
        </p:txBody>
      </p:sp>
    </p:spTree>
    <p:extLst>
      <p:ext uri="{BB962C8B-B14F-4D97-AF65-F5344CB8AC3E}">
        <p14:creationId xmlns:p14="http://schemas.microsoft.com/office/powerpoint/2010/main" val="3221906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350FB07-EBEC-47B2-BC66-04389530600B}" type="slidenum">
              <a:rPr lang="en-US" altLang="zh-CN"/>
              <a:pPr>
                <a:defRPr/>
              </a:pPr>
              <a:t>‹#›</a:t>
            </a:fld>
            <a:endParaRPr lang="en-US" altLang="zh-CN"/>
          </a:p>
        </p:txBody>
      </p:sp>
    </p:spTree>
    <p:extLst>
      <p:ext uri="{BB962C8B-B14F-4D97-AF65-F5344CB8AC3E}">
        <p14:creationId xmlns:p14="http://schemas.microsoft.com/office/powerpoint/2010/main" val="3549673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C935E45-6E66-4EBE-80FB-343A58929453}" type="slidenum">
              <a:rPr lang="en-US" altLang="zh-CN"/>
              <a:pPr>
                <a:defRPr/>
              </a:pPr>
              <a:t>‹#›</a:t>
            </a:fld>
            <a:endParaRPr lang="en-US" altLang="zh-CN"/>
          </a:p>
        </p:txBody>
      </p:sp>
    </p:spTree>
    <p:extLst>
      <p:ext uri="{BB962C8B-B14F-4D97-AF65-F5344CB8AC3E}">
        <p14:creationId xmlns:p14="http://schemas.microsoft.com/office/powerpoint/2010/main" val="749667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120C98F-94BD-4BEC-A120-2A2C0288F45E}" type="slidenum">
              <a:rPr lang="en-US" altLang="zh-CN"/>
              <a:pPr>
                <a:defRPr/>
              </a:pPr>
              <a:t>‹#›</a:t>
            </a:fld>
            <a:endParaRPr lang="en-US" altLang="zh-CN"/>
          </a:p>
        </p:txBody>
      </p:sp>
    </p:spTree>
    <p:extLst>
      <p:ext uri="{BB962C8B-B14F-4D97-AF65-F5344CB8AC3E}">
        <p14:creationId xmlns:p14="http://schemas.microsoft.com/office/powerpoint/2010/main" val="271521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8C0CFB8-DDA0-457D-9EB0-25E6B120F78A}" type="slidenum">
              <a:rPr lang="en-US" altLang="zh-CN"/>
              <a:pPr>
                <a:defRPr/>
              </a:pPr>
              <a:t>‹#›</a:t>
            </a:fld>
            <a:endParaRPr lang="en-US" altLang="zh-CN"/>
          </a:p>
        </p:txBody>
      </p:sp>
    </p:spTree>
    <p:extLst>
      <p:ext uri="{BB962C8B-B14F-4D97-AF65-F5344CB8AC3E}">
        <p14:creationId xmlns:p14="http://schemas.microsoft.com/office/powerpoint/2010/main" val="3767722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0902E80-C5BC-422E-A29F-694FEBD95768}" type="slidenum">
              <a:rPr lang="en-US" altLang="zh-CN"/>
              <a:pPr>
                <a:defRPr/>
              </a:pPr>
              <a:t>‹#›</a:t>
            </a:fld>
            <a:endParaRPr lang="en-US" altLang="zh-CN"/>
          </a:p>
        </p:txBody>
      </p:sp>
    </p:spTree>
    <p:extLst>
      <p:ext uri="{BB962C8B-B14F-4D97-AF65-F5344CB8AC3E}">
        <p14:creationId xmlns:p14="http://schemas.microsoft.com/office/powerpoint/2010/main" val="177941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BBEC78F-72F8-4DB3-9A55-6D9418739909}" type="slidenum">
              <a:rPr lang="en-US" altLang="zh-CN"/>
              <a:pPr>
                <a:defRPr/>
              </a:pPr>
              <a:t>‹#›</a:t>
            </a:fld>
            <a:endParaRPr lang="en-US" altLang="zh-CN"/>
          </a:p>
        </p:txBody>
      </p:sp>
    </p:spTree>
    <p:extLst>
      <p:ext uri="{BB962C8B-B14F-4D97-AF65-F5344CB8AC3E}">
        <p14:creationId xmlns:p14="http://schemas.microsoft.com/office/powerpoint/2010/main" val="4255246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888DBDB-E80A-4CA5-8070-CAC45763860C}" type="slidenum">
              <a:rPr lang="en-US" altLang="zh-CN"/>
              <a:pPr>
                <a:defRPr/>
              </a:pPr>
              <a:t>‹#›</a:t>
            </a:fld>
            <a:endParaRPr lang="en-US" altLang="zh-CN"/>
          </a:p>
        </p:txBody>
      </p:sp>
    </p:spTree>
    <p:extLst>
      <p:ext uri="{BB962C8B-B14F-4D97-AF65-F5344CB8AC3E}">
        <p14:creationId xmlns:p14="http://schemas.microsoft.com/office/powerpoint/2010/main" val="4020977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7764"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17765"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17766"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4298F473-A8CD-4464-ADB3-5B1C2872044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685800" y="2438400"/>
            <a:ext cx="2971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5400">
                <a:solidFill>
                  <a:srgbClr val="FF9933"/>
                </a:solidFill>
                <a:latin typeface="Times New Roman" pitchFamily="18" charset="0"/>
                <a:ea typeface="隶书" pitchFamily="49" charset="-122"/>
              </a:rPr>
              <a:t>  </a:t>
            </a:r>
          </a:p>
        </p:txBody>
      </p:sp>
      <p:sp>
        <p:nvSpPr>
          <p:cNvPr id="2051" name="WordArt 10"/>
          <p:cNvSpPr>
            <a:spLocks noChangeArrowheads="1" noChangeShapeType="1" noTextEdit="1"/>
          </p:cNvSpPr>
          <p:nvPr/>
        </p:nvSpPr>
        <p:spPr bwMode="auto">
          <a:xfrm>
            <a:off x="4876800" y="914400"/>
            <a:ext cx="3429000" cy="1905000"/>
          </a:xfrm>
          <a:prstGeom prst="rect">
            <a:avLst/>
          </a:prstGeom>
        </p:spPr>
        <p:txBody>
          <a:bodyPr wrap="none" fromWordArt="1">
            <a:prstTxWarp prst="textDoubleWave1">
              <a:avLst>
                <a:gd name="adj1" fmla="val 6500"/>
                <a:gd name="adj2" fmla="val 0"/>
              </a:avLst>
            </a:prstTxWarp>
          </a:bodyPr>
          <a:lstStyle/>
          <a:p>
            <a:pPr algn="ctr"/>
            <a:r>
              <a:rPr lang="zh-CN" altLang="en-US" sz="4800" b="1" kern="10" spc="-480">
                <a:ln w="12700" cap="sq">
                  <a:solidFill>
                    <a:srgbClr val="CC9900"/>
                  </a:solidFill>
                  <a:round/>
                  <a:headEnd type="none" w="sm" len="sm"/>
                  <a:tailEnd type="none" w="sm" len="sm"/>
                </a:ln>
                <a:solidFill>
                  <a:srgbClr val="CC0000"/>
                </a:solidFill>
                <a:effectLst>
                  <a:outerShdw dist="125724" dir="18900000" algn="ctr" rotWithShape="0">
                    <a:srgbClr val="000099"/>
                  </a:outerShdw>
                </a:effectLst>
                <a:latin typeface="隶书"/>
                <a:ea typeface="隶书"/>
              </a:rPr>
              <a:t>鸿门宴</a:t>
            </a:r>
          </a:p>
        </p:txBody>
      </p:sp>
      <p:sp>
        <p:nvSpPr>
          <p:cNvPr id="2052" name="WordArt 12"/>
          <p:cNvSpPr>
            <a:spLocks noChangeArrowheads="1" noChangeShapeType="1" noTextEdit="1"/>
          </p:cNvSpPr>
          <p:nvPr/>
        </p:nvSpPr>
        <p:spPr bwMode="auto">
          <a:xfrm>
            <a:off x="5410200" y="3962400"/>
            <a:ext cx="2819400" cy="1447800"/>
          </a:xfrm>
          <a:prstGeom prst="rect">
            <a:avLst/>
          </a:prstGeom>
        </p:spPr>
        <p:txBody>
          <a:bodyPr wrap="none" fromWordArt="1">
            <a:prstTxWarp prst="textPlain">
              <a:avLst>
                <a:gd name="adj" fmla="val 50000"/>
              </a:avLst>
            </a:prstTxWarp>
          </a:bodyPr>
          <a:lstStyle/>
          <a:p>
            <a:pPr algn="ctr"/>
            <a:r>
              <a:rPr lang="zh-CN" altLang="en-US" sz="3600" kern="10">
                <a:ln w="9525" cap="sq">
                  <a:solidFill>
                    <a:srgbClr val="000000"/>
                  </a:solidFill>
                  <a:round/>
                  <a:headEnd type="none" w="sm" len="sm"/>
                  <a:tailEnd type="none" w="sm" len="sm"/>
                </a:ln>
                <a:solidFill>
                  <a:srgbClr val="3366FF"/>
                </a:solidFill>
                <a:latin typeface="宋体"/>
                <a:ea typeface="宋体"/>
              </a:rPr>
              <a:t>司马迁</a:t>
            </a:r>
          </a:p>
        </p:txBody>
      </p:sp>
      <p:pic>
        <p:nvPicPr>
          <p:cNvPr id="2053" name="Picture 13" descr="hm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343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Text Box 4"/>
          <p:cNvSpPr txBox="1">
            <a:spLocks noChangeArrowheads="1"/>
          </p:cNvSpPr>
          <p:nvPr/>
        </p:nvSpPr>
        <p:spPr bwMode="auto">
          <a:xfrm>
            <a:off x="250825" y="674688"/>
            <a:ext cx="8588375" cy="520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latin typeface="Times New Roman" pitchFamily="18" charset="0"/>
              </a:rPr>
              <a:t>①</a:t>
            </a:r>
            <a:r>
              <a:rPr kumimoji="1" lang="zh-CN" altLang="en-US" sz="3200" b="1">
                <a:latin typeface="黑体" pitchFamily="49" charset="-122"/>
                <a:ea typeface="黑体" pitchFamily="49" charset="-122"/>
              </a:rPr>
              <a:t>旦日</a:t>
            </a:r>
            <a:r>
              <a:rPr kumimoji="1" lang="zh-CN" altLang="en-US" sz="3200" b="1" u="sng">
                <a:latin typeface="黑体" pitchFamily="49" charset="-122"/>
                <a:ea typeface="黑体" pitchFamily="49" charset="-122"/>
              </a:rPr>
              <a:t>飨</a:t>
            </a:r>
            <a:r>
              <a:rPr kumimoji="1" lang="zh-CN" altLang="en-US" sz="3200" b="1">
                <a:latin typeface="黑体" pitchFamily="49" charset="-122"/>
                <a:ea typeface="黑体" pitchFamily="49" charset="-122"/>
              </a:rPr>
              <a:t>士卒</a:t>
            </a:r>
            <a:r>
              <a:rPr kumimoji="1" lang="en-US" altLang="zh-CN" sz="3200" b="1">
                <a:latin typeface="黑体" pitchFamily="49" charset="-122"/>
                <a:ea typeface="黑体" pitchFamily="49" charset="-122"/>
              </a:rPr>
              <a:t>,</a:t>
            </a:r>
            <a:r>
              <a:rPr kumimoji="1" lang="zh-CN" altLang="en-US" sz="3200" b="1" u="sng">
                <a:latin typeface="黑体" pitchFamily="49" charset="-122"/>
                <a:ea typeface="黑体" pitchFamily="49" charset="-122"/>
              </a:rPr>
              <a:t>为</a:t>
            </a:r>
            <a:r>
              <a:rPr kumimoji="1" lang="en-US" altLang="zh-CN" sz="3200" b="1">
                <a:latin typeface="黑体" pitchFamily="49" charset="-122"/>
                <a:ea typeface="黑体" pitchFamily="49" charset="-122"/>
              </a:rPr>
              <a:t>(</a:t>
            </a:r>
            <a:r>
              <a:rPr kumimoji="1" lang="zh-CN" altLang="en-US" sz="3200" b="1">
                <a:latin typeface="黑体" pitchFamily="49" charset="-122"/>
                <a:ea typeface="黑体" pitchFamily="49" charset="-122"/>
              </a:rPr>
              <a:t>吾</a:t>
            </a:r>
            <a:r>
              <a:rPr kumimoji="1" lang="en-US" altLang="zh-CN" sz="3200" b="1">
                <a:latin typeface="黑体" pitchFamily="49" charset="-122"/>
                <a:ea typeface="黑体" pitchFamily="49" charset="-122"/>
              </a:rPr>
              <a:t>)</a:t>
            </a:r>
            <a:r>
              <a:rPr kumimoji="1" lang="zh-CN" altLang="en-US" sz="3200" b="1" u="sng">
                <a:latin typeface="黑体" pitchFamily="49" charset="-122"/>
                <a:ea typeface="黑体" pitchFamily="49" charset="-122"/>
              </a:rPr>
              <a:t>击破</a:t>
            </a:r>
            <a:r>
              <a:rPr kumimoji="1" lang="zh-CN" altLang="en-US" sz="3200" b="1">
                <a:latin typeface="黑体" pitchFamily="49" charset="-122"/>
                <a:ea typeface="黑体" pitchFamily="49" charset="-122"/>
              </a:rPr>
              <a:t>沛公军</a:t>
            </a:r>
          </a:p>
          <a:p>
            <a:pPr eaLnBrk="1" hangingPunct="1"/>
            <a:r>
              <a:rPr kumimoji="1" lang="zh-CN" altLang="en-US" sz="3200" b="1">
                <a:solidFill>
                  <a:srgbClr val="3333FF"/>
                </a:solidFill>
                <a:latin typeface="黑体" pitchFamily="49" charset="-122"/>
                <a:ea typeface="黑体" pitchFamily="49" charset="-122"/>
              </a:rPr>
              <a:t>译：明天犒劳士兵们，替我</a:t>
            </a:r>
            <a:r>
              <a:rPr kumimoji="1" lang="zh-CN" altLang="en-US" sz="3200" b="1">
                <a:solidFill>
                  <a:srgbClr val="FF0000"/>
                </a:solidFill>
                <a:latin typeface="黑体" pitchFamily="49" charset="-122"/>
                <a:ea typeface="黑体" pitchFamily="49" charset="-122"/>
              </a:rPr>
              <a:t>打败</a:t>
            </a:r>
            <a:r>
              <a:rPr kumimoji="1" lang="zh-CN" altLang="en-US" sz="3200" b="1">
                <a:solidFill>
                  <a:srgbClr val="3333FF"/>
                </a:solidFill>
                <a:latin typeface="黑体" pitchFamily="49" charset="-122"/>
                <a:ea typeface="黑体" pitchFamily="49" charset="-122"/>
              </a:rPr>
              <a:t>沛公的军队。</a:t>
            </a:r>
          </a:p>
          <a:p>
            <a:pPr eaLnBrk="1" hangingPunct="1"/>
            <a:endParaRPr kumimoji="1" lang="zh-CN" altLang="en-US" sz="2400" b="1">
              <a:latin typeface="Times New Roman" pitchFamily="18" charset="0"/>
            </a:endParaRPr>
          </a:p>
          <a:p>
            <a:pPr eaLnBrk="1" hangingPunct="1"/>
            <a:r>
              <a:rPr kumimoji="1" lang="zh-CN" altLang="en-US" sz="2400" b="1">
                <a:latin typeface="Times New Roman" pitchFamily="18" charset="0"/>
              </a:rPr>
              <a:t>②</a:t>
            </a:r>
            <a:r>
              <a:rPr kumimoji="1" lang="zh-CN" altLang="en-US" sz="3200" b="1">
                <a:latin typeface="黑体" pitchFamily="49" charset="-122"/>
                <a:ea typeface="黑体" pitchFamily="49" charset="-122"/>
              </a:rPr>
              <a:t>沛公左司马曹无伤使人</a:t>
            </a:r>
            <a:r>
              <a:rPr kumimoji="1" lang="zh-CN" altLang="en-US" sz="3200" b="1" u="sng">
                <a:solidFill>
                  <a:srgbClr val="FF0000"/>
                </a:solidFill>
                <a:latin typeface="黑体" pitchFamily="49" charset="-122"/>
                <a:ea typeface="黑体" pitchFamily="49" charset="-122"/>
              </a:rPr>
              <a:t>言</a:t>
            </a:r>
            <a:r>
              <a:rPr kumimoji="1" lang="zh-CN" altLang="en-US" sz="3200" b="1" u="sng">
                <a:latin typeface="黑体" pitchFamily="49" charset="-122"/>
                <a:ea typeface="黑体" pitchFamily="49" charset="-122"/>
              </a:rPr>
              <a:t>于</a:t>
            </a:r>
            <a:r>
              <a:rPr kumimoji="1" lang="zh-CN" altLang="en-US" sz="3200" b="1">
                <a:latin typeface="黑体" pitchFamily="49" charset="-122"/>
                <a:ea typeface="黑体" pitchFamily="49" charset="-122"/>
              </a:rPr>
              <a:t>项羽曰</a:t>
            </a:r>
          </a:p>
          <a:p>
            <a:pPr eaLnBrk="1" hangingPunct="1"/>
            <a:r>
              <a:rPr kumimoji="1" lang="zh-CN" altLang="en-US" sz="3200" b="1">
                <a:solidFill>
                  <a:srgbClr val="3333FF"/>
                </a:solidFill>
                <a:latin typeface="黑体" pitchFamily="49" charset="-122"/>
                <a:ea typeface="黑体" pitchFamily="49" charset="-122"/>
              </a:rPr>
              <a:t>译：沛公左司马曹无伤派人向项羽</a:t>
            </a:r>
            <a:r>
              <a:rPr kumimoji="1" lang="zh-CN" altLang="en-US" sz="3200" b="1">
                <a:solidFill>
                  <a:srgbClr val="FF0000"/>
                </a:solidFill>
                <a:latin typeface="黑体" pitchFamily="49" charset="-122"/>
                <a:ea typeface="黑体" pitchFamily="49" charset="-122"/>
              </a:rPr>
              <a:t>报告</a:t>
            </a:r>
            <a:r>
              <a:rPr kumimoji="1" lang="zh-CN" altLang="en-US" sz="3200" b="1">
                <a:solidFill>
                  <a:srgbClr val="3333FF"/>
                </a:solidFill>
                <a:latin typeface="黑体" pitchFamily="49" charset="-122"/>
                <a:ea typeface="黑体" pitchFamily="49" charset="-122"/>
              </a:rPr>
              <a:t>说</a:t>
            </a:r>
          </a:p>
          <a:p>
            <a:pPr eaLnBrk="1" hangingPunct="1"/>
            <a:endParaRPr kumimoji="1" lang="zh-CN" altLang="en-US" sz="2400" b="1">
              <a:latin typeface="Times New Roman" pitchFamily="18" charset="0"/>
            </a:endParaRPr>
          </a:p>
          <a:p>
            <a:pPr eaLnBrk="1" hangingPunct="1"/>
            <a:r>
              <a:rPr kumimoji="1" lang="zh-CN" altLang="en-US" sz="2400" b="1">
                <a:latin typeface="Times New Roman" pitchFamily="18" charset="0"/>
              </a:rPr>
              <a:t>③</a:t>
            </a:r>
            <a:r>
              <a:rPr kumimoji="1" lang="zh-CN" altLang="en-US" sz="3200" b="1">
                <a:latin typeface="黑体" pitchFamily="49" charset="-122"/>
                <a:ea typeface="黑体" pitchFamily="49" charset="-122"/>
              </a:rPr>
              <a:t>今入关，</a:t>
            </a:r>
            <a:r>
              <a:rPr kumimoji="1" lang="zh-CN" altLang="en-US" sz="3200" b="1" u="sng">
                <a:latin typeface="黑体" pitchFamily="49" charset="-122"/>
                <a:ea typeface="黑体" pitchFamily="49" charset="-122"/>
              </a:rPr>
              <a:t>财物</a:t>
            </a:r>
            <a:r>
              <a:rPr kumimoji="1" lang="zh-CN" altLang="en-US" sz="3200" b="1">
                <a:latin typeface="黑体" pitchFamily="49" charset="-122"/>
                <a:ea typeface="黑体" pitchFamily="49" charset="-122"/>
              </a:rPr>
              <a:t>无所</a:t>
            </a:r>
            <a:r>
              <a:rPr kumimoji="1" lang="zh-CN" altLang="en-US" sz="3200" b="1" u="sng">
                <a:latin typeface="黑体" pitchFamily="49" charset="-122"/>
                <a:ea typeface="黑体" pitchFamily="49" charset="-122"/>
              </a:rPr>
              <a:t>取</a:t>
            </a:r>
            <a:r>
              <a:rPr kumimoji="1" lang="zh-CN" altLang="en-US" sz="3200" b="1">
                <a:latin typeface="黑体" pitchFamily="49" charset="-122"/>
                <a:ea typeface="黑体" pitchFamily="49" charset="-122"/>
              </a:rPr>
              <a:t>，妇女无所</a:t>
            </a:r>
            <a:r>
              <a:rPr kumimoji="1" lang="zh-CN" altLang="en-US" sz="3200" b="1" u="sng">
                <a:latin typeface="黑体" pitchFamily="49" charset="-122"/>
                <a:ea typeface="黑体" pitchFamily="49" charset="-122"/>
              </a:rPr>
              <a:t>幸</a:t>
            </a:r>
            <a:r>
              <a:rPr kumimoji="1" lang="zh-CN" altLang="en-US" sz="3200" b="1">
                <a:latin typeface="黑体" pitchFamily="49" charset="-122"/>
                <a:ea typeface="黑体" pitchFamily="49" charset="-122"/>
              </a:rPr>
              <a:t>，此其志不在小</a:t>
            </a:r>
          </a:p>
          <a:p>
            <a:pPr eaLnBrk="1" hangingPunct="1"/>
            <a:r>
              <a:rPr kumimoji="1" lang="zh-CN" altLang="en-US" sz="3200" b="1">
                <a:solidFill>
                  <a:srgbClr val="3333FF"/>
                </a:solidFill>
                <a:latin typeface="黑体" pitchFamily="49" charset="-122"/>
                <a:ea typeface="黑体" pitchFamily="49" charset="-122"/>
              </a:rPr>
              <a:t>译：现在进了函谷关，</a:t>
            </a:r>
            <a:r>
              <a:rPr kumimoji="1" lang="en-US" altLang="zh-CN" sz="3200" b="1">
                <a:solidFill>
                  <a:srgbClr val="3333FF"/>
                </a:solidFill>
                <a:latin typeface="黑体" pitchFamily="49" charset="-122"/>
                <a:ea typeface="黑体" pitchFamily="49" charset="-122"/>
              </a:rPr>
              <a:t>(</a:t>
            </a:r>
            <a:r>
              <a:rPr kumimoji="1" lang="zh-CN" altLang="en-US" sz="3200" b="1">
                <a:solidFill>
                  <a:srgbClr val="3333FF"/>
                </a:solidFill>
                <a:latin typeface="黑体" pitchFamily="49" charset="-122"/>
                <a:ea typeface="黑体" pitchFamily="49" charset="-122"/>
              </a:rPr>
              <a:t>竟然</a:t>
            </a:r>
            <a:r>
              <a:rPr kumimoji="1" lang="en-US" altLang="zh-CN" sz="3200" b="1">
                <a:solidFill>
                  <a:srgbClr val="3333FF"/>
                </a:solidFill>
                <a:latin typeface="黑体" pitchFamily="49" charset="-122"/>
                <a:ea typeface="黑体" pitchFamily="49" charset="-122"/>
              </a:rPr>
              <a:t>)</a:t>
            </a:r>
            <a:r>
              <a:rPr kumimoji="1" lang="zh-CN" altLang="en-US" sz="3200" b="1">
                <a:solidFill>
                  <a:srgbClr val="FF0000"/>
                </a:solidFill>
                <a:latin typeface="黑体" pitchFamily="49" charset="-122"/>
                <a:ea typeface="黑体" pitchFamily="49" charset="-122"/>
              </a:rPr>
              <a:t>对财物丝毫不取用，对妇女一概不宠幸</a:t>
            </a:r>
            <a:r>
              <a:rPr kumimoji="1" lang="zh-CN" altLang="en-US" sz="3200" b="1">
                <a:solidFill>
                  <a:srgbClr val="3333FF"/>
                </a:solidFill>
                <a:latin typeface="黑体" pitchFamily="49" charset="-122"/>
                <a:ea typeface="黑体" pitchFamily="49" charset="-122"/>
              </a:rPr>
              <a:t>，这说明他的志向不在小的方面 </a:t>
            </a:r>
            <a:r>
              <a:rPr kumimoji="1" lang="zh-CN" altLang="en-US" sz="2400" b="1">
                <a:latin typeface="Times New Roman" pitchFamily="18" charset="0"/>
              </a:rPr>
              <a:t>                                              </a:t>
            </a:r>
            <a:endParaRPr kumimoji="1" lang="zh-CN" altLang="en-US" sz="3200" b="1">
              <a:solidFill>
                <a:srgbClr val="FF00FF"/>
              </a:solidFill>
              <a:latin typeface="黑体" pitchFamily="49" charset="-122"/>
              <a:ea typeface="黑体" pitchFamily="49" charset="-122"/>
            </a:endParaRPr>
          </a:p>
        </p:txBody>
      </p:sp>
      <p:sp>
        <p:nvSpPr>
          <p:cNvPr id="11267" name="Text Box 5"/>
          <p:cNvSpPr txBox="1">
            <a:spLocks noChangeArrowheads="1"/>
          </p:cNvSpPr>
          <p:nvPr/>
        </p:nvSpPr>
        <p:spPr bwMode="auto">
          <a:xfrm>
            <a:off x="250825" y="0"/>
            <a:ext cx="7797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200" b="1">
                <a:latin typeface="Times New Roman" pitchFamily="18" charset="0"/>
                <a:ea typeface="华文彩云" pitchFamily="2" charset="-122"/>
              </a:rPr>
              <a:t>重点句子翻译：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1380">
                                            <p:txEl>
                                              <p:pRg st="1" end="1"/>
                                            </p:txEl>
                                          </p:spTgt>
                                        </p:tgtEl>
                                        <p:attrNameLst>
                                          <p:attrName>style.visibility</p:attrName>
                                        </p:attrNameLst>
                                      </p:cBhvr>
                                      <p:to>
                                        <p:strVal val="visible"/>
                                      </p:to>
                                    </p:set>
                                    <p:animEffect transition="in" filter="dissolve">
                                      <p:cBhvr>
                                        <p:cTn id="7" dur="500"/>
                                        <p:tgtEl>
                                          <p:spTgt spid="10138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1380">
                                            <p:txEl>
                                              <p:pRg st="4" end="4"/>
                                            </p:txEl>
                                          </p:spTgt>
                                        </p:tgtEl>
                                        <p:attrNameLst>
                                          <p:attrName>style.visibility</p:attrName>
                                        </p:attrNameLst>
                                      </p:cBhvr>
                                      <p:to>
                                        <p:strVal val="visible"/>
                                      </p:to>
                                    </p:set>
                                    <p:animEffect transition="in" filter="dissolve">
                                      <p:cBhvr>
                                        <p:cTn id="12" dur="500"/>
                                        <p:tgtEl>
                                          <p:spTgt spid="101380">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1380">
                                            <p:txEl>
                                              <p:pRg st="7" end="7"/>
                                            </p:txEl>
                                          </p:spTgt>
                                        </p:tgtEl>
                                        <p:attrNameLst>
                                          <p:attrName>style.visibility</p:attrName>
                                        </p:attrNameLst>
                                      </p:cBhvr>
                                      <p:to>
                                        <p:strVal val="visible"/>
                                      </p:to>
                                    </p:set>
                                    <p:animEffect transition="in" filter="dissolve">
                                      <p:cBhvr>
                                        <p:cTn id="17" dur="500"/>
                                        <p:tgtEl>
                                          <p:spTgt spid="10138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684213" y="333375"/>
            <a:ext cx="8208962" cy="1063625"/>
          </a:xfrm>
          <a:prstGeom prst="rect">
            <a:avLst/>
          </a:prstGeom>
          <a:noFill/>
          <a:ln w="57150">
            <a:solidFill>
              <a:srgbClr val="00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6000" b="1">
                <a:latin typeface="Times New Roman" pitchFamily="18" charset="0"/>
              </a:rPr>
              <a:t>  </a:t>
            </a:r>
            <a:r>
              <a:rPr kumimoji="1" lang="zh-CN" altLang="en-US" sz="4800" b="1">
                <a:solidFill>
                  <a:srgbClr val="0033CC"/>
                </a:solidFill>
                <a:latin typeface="黑体" pitchFamily="49" charset="-122"/>
                <a:ea typeface="黑体" pitchFamily="49" charset="-122"/>
              </a:rPr>
              <a:t>第一段主要描写了什么事？</a:t>
            </a:r>
          </a:p>
        </p:txBody>
      </p:sp>
      <p:sp>
        <p:nvSpPr>
          <p:cNvPr id="96260" name="Text Box 4"/>
          <p:cNvSpPr txBox="1">
            <a:spLocks noChangeArrowheads="1"/>
          </p:cNvSpPr>
          <p:nvPr/>
        </p:nvSpPr>
        <p:spPr bwMode="auto">
          <a:xfrm>
            <a:off x="395288" y="1628775"/>
            <a:ext cx="8569325"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latin typeface="Times New Roman" pitchFamily="18" charset="0"/>
              </a:rPr>
              <a:t>     </a:t>
            </a:r>
            <a:r>
              <a:rPr kumimoji="1" lang="zh-CN" altLang="en-US" sz="3600" b="1">
                <a:latin typeface="黑体" pitchFamily="49" charset="-122"/>
                <a:ea typeface="黑体" pitchFamily="49" charset="-122"/>
              </a:rPr>
              <a:t>本段文字交待了刘、项双方</a:t>
            </a:r>
            <a:r>
              <a:rPr kumimoji="1" lang="zh-CN" altLang="en-US" sz="3600" b="1" u="sng">
                <a:latin typeface="黑体" pitchFamily="49" charset="-122"/>
                <a:ea typeface="黑体" pitchFamily="49" charset="-122"/>
              </a:rPr>
              <a:t>             </a:t>
            </a:r>
            <a:r>
              <a:rPr kumimoji="1" lang="zh-CN" altLang="en-US" sz="3600" b="1">
                <a:latin typeface="黑体" pitchFamily="49" charset="-122"/>
                <a:ea typeface="黑体" pitchFamily="49" charset="-122"/>
              </a:rPr>
              <a:t>的对比，表明</a:t>
            </a:r>
            <a:r>
              <a:rPr kumimoji="1" lang="zh-CN" altLang="en-US" sz="3600" b="1" u="sng">
                <a:latin typeface="黑体" pitchFamily="49" charset="-122"/>
                <a:ea typeface="黑体" pitchFamily="49" charset="-122"/>
              </a:rPr>
              <a:t>             </a:t>
            </a:r>
            <a:r>
              <a:rPr kumimoji="1" lang="zh-CN" altLang="en-US" sz="3600" b="1">
                <a:latin typeface="黑体" pitchFamily="49" charset="-122"/>
                <a:ea typeface="黑体" pitchFamily="49" charset="-122"/>
              </a:rPr>
              <a:t>占有绝对优势，掌握着战争的主动权。但此时双方</a:t>
            </a:r>
          </a:p>
          <a:p>
            <a:pPr eaLnBrk="1" hangingPunct="1"/>
            <a:r>
              <a:rPr kumimoji="1" lang="zh-CN" altLang="en-US" sz="3600" b="1">
                <a:latin typeface="黑体" pitchFamily="49" charset="-122"/>
                <a:ea typeface="黑体" pitchFamily="49" charset="-122"/>
              </a:rPr>
              <a:t>本应</a:t>
            </a:r>
            <a:r>
              <a:rPr kumimoji="1" lang="zh-CN" altLang="en-US" sz="3600" b="1">
                <a:latin typeface="Times New Roman" pitchFamily="18" charset="0"/>
                <a:ea typeface="黑体" pitchFamily="49" charset="-122"/>
              </a:rPr>
              <a:t>“</a:t>
            </a:r>
            <a:r>
              <a:rPr kumimoji="1" lang="zh-CN" altLang="en-US" sz="3600" b="1">
                <a:latin typeface="黑体" pitchFamily="49" charset="-122"/>
                <a:ea typeface="黑体" pitchFamily="49" charset="-122"/>
              </a:rPr>
              <a:t>戮力攻秦</a:t>
            </a:r>
            <a:r>
              <a:rPr kumimoji="1" lang="zh-CN" altLang="en-US" sz="3600" b="1">
                <a:latin typeface="Times New Roman" pitchFamily="18" charset="0"/>
                <a:ea typeface="黑体" pitchFamily="49" charset="-122"/>
              </a:rPr>
              <a:t>”</a:t>
            </a:r>
            <a:r>
              <a:rPr kumimoji="1" lang="zh-CN" altLang="en-US" sz="3600" b="1">
                <a:latin typeface="黑体" pitchFamily="49" charset="-122"/>
                <a:ea typeface="黑体" pitchFamily="49" charset="-122"/>
              </a:rPr>
              <a:t>而</a:t>
            </a:r>
            <a:r>
              <a:rPr kumimoji="1" lang="zh-CN" altLang="en-US" sz="3600" b="1" u="sng">
                <a:latin typeface="黑体" pitchFamily="49" charset="-122"/>
                <a:ea typeface="黑体" pitchFamily="49" charset="-122"/>
              </a:rPr>
              <a:t>               </a:t>
            </a:r>
            <a:r>
              <a:rPr kumimoji="1" lang="zh-CN" altLang="en-US" sz="3600" b="1">
                <a:latin typeface="黑体" pitchFamily="49" charset="-122"/>
                <a:ea typeface="黑体" pitchFamily="49" charset="-122"/>
              </a:rPr>
              <a:t>，拉开了刘、项斗争的序幕。 </a:t>
            </a:r>
          </a:p>
        </p:txBody>
      </p:sp>
      <p:sp>
        <p:nvSpPr>
          <p:cNvPr id="96261" name="Text Box 5"/>
          <p:cNvSpPr txBox="1">
            <a:spLocks noChangeArrowheads="1"/>
          </p:cNvSpPr>
          <p:nvPr/>
        </p:nvSpPr>
        <p:spPr bwMode="auto">
          <a:xfrm>
            <a:off x="6372225" y="1628775"/>
            <a:ext cx="2540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FF0000"/>
                </a:solidFill>
                <a:latin typeface="Times New Roman" pitchFamily="18" charset="0"/>
                <a:ea typeface="黑体" pitchFamily="49" charset="-122"/>
              </a:rPr>
              <a:t>  </a:t>
            </a:r>
            <a:r>
              <a:rPr kumimoji="1" lang="zh-CN" altLang="en-US" sz="3600" b="1">
                <a:solidFill>
                  <a:srgbClr val="FF0000"/>
                </a:solidFill>
                <a:latin typeface="Times New Roman" pitchFamily="18" charset="0"/>
                <a:ea typeface="黑体" pitchFamily="49" charset="-122"/>
              </a:rPr>
              <a:t>军事力量</a:t>
            </a:r>
          </a:p>
        </p:txBody>
      </p:sp>
      <p:sp>
        <p:nvSpPr>
          <p:cNvPr id="96262" name="Text Box 6"/>
          <p:cNvSpPr txBox="1">
            <a:spLocks noChangeArrowheads="1"/>
          </p:cNvSpPr>
          <p:nvPr/>
        </p:nvSpPr>
        <p:spPr bwMode="auto">
          <a:xfrm>
            <a:off x="3348038" y="2133600"/>
            <a:ext cx="30241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FF0000"/>
                </a:solidFill>
                <a:latin typeface="Times New Roman" pitchFamily="18" charset="0"/>
                <a:ea typeface="黑体" pitchFamily="49" charset="-122"/>
              </a:rPr>
              <a:t>   </a:t>
            </a:r>
            <a:r>
              <a:rPr kumimoji="1" lang="zh-CN" altLang="en-US" sz="3600" b="1">
                <a:solidFill>
                  <a:srgbClr val="FF0000"/>
                </a:solidFill>
                <a:latin typeface="Times New Roman" pitchFamily="18" charset="0"/>
                <a:ea typeface="黑体" pitchFamily="49" charset="-122"/>
              </a:rPr>
              <a:t>项羽一方</a:t>
            </a:r>
          </a:p>
        </p:txBody>
      </p:sp>
      <p:sp>
        <p:nvSpPr>
          <p:cNvPr id="96263" name="Text Box 7"/>
          <p:cNvSpPr txBox="1">
            <a:spLocks noChangeArrowheads="1"/>
          </p:cNvSpPr>
          <p:nvPr/>
        </p:nvSpPr>
        <p:spPr bwMode="auto">
          <a:xfrm>
            <a:off x="4211638" y="3284538"/>
            <a:ext cx="34559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600" b="1">
                <a:solidFill>
                  <a:srgbClr val="FF0000"/>
                </a:solidFill>
                <a:latin typeface="Times New Roman" pitchFamily="18" charset="0"/>
                <a:ea typeface="黑体" pitchFamily="49" charset="-122"/>
              </a:rPr>
              <a:t>曹无伤告密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6260"/>
                                        </p:tgtEl>
                                        <p:attrNameLst>
                                          <p:attrName>style.visibility</p:attrName>
                                        </p:attrNameLst>
                                      </p:cBhvr>
                                      <p:to>
                                        <p:strVal val="visible"/>
                                      </p:to>
                                    </p:set>
                                    <p:animEffect transition="in" filter="dissolve">
                                      <p:cBhvr>
                                        <p:cTn id="7" dur="500"/>
                                        <p:tgtEl>
                                          <p:spTgt spid="96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6261"/>
                                        </p:tgtEl>
                                        <p:attrNameLst>
                                          <p:attrName>style.visibility</p:attrName>
                                        </p:attrNameLst>
                                      </p:cBhvr>
                                      <p:to>
                                        <p:strVal val="visible"/>
                                      </p:to>
                                    </p:set>
                                    <p:animEffect transition="in" filter="dissolve">
                                      <p:cBhvr>
                                        <p:cTn id="12" dur="500"/>
                                        <p:tgtEl>
                                          <p:spTgt spid="962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6262"/>
                                        </p:tgtEl>
                                        <p:attrNameLst>
                                          <p:attrName>style.visibility</p:attrName>
                                        </p:attrNameLst>
                                      </p:cBhvr>
                                      <p:to>
                                        <p:strVal val="visible"/>
                                      </p:to>
                                    </p:set>
                                    <p:animEffect transition="in" filter="dissolve">
                                      <p:cBhvr>
                                        <p:cTn id="17" dur="500"/>
                                        <p:tgtEl>
                                          <p:spTgt spid="962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6263"/>
                                        </p:tgtEl>
                                        <p:attrNameLst>
                                          <p:attrName>style.visibility</p:attrName>
                                        </p:attrNameLst>
                                      </p:cBhvr>
                                      <p:to>
                                        <p:strVal val="visible"/>
                                      </p:to>
                                    </p:set>
                                    <p:animEffect transition="in" filter="dissolve">
                                      <p:cBhvr>
                                        <p:cTn id="22" dur="500"/>
                                        <p:tgtEl>
                                          <p:spTgt spid="96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p:bldP spid="96261" grpId="0"/>
      <p:bldP spid="96262" grpId="0"/>
      <p:bldP spid="9626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my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0"/>
            <a:ext cx="8763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4"/>
          <p:cNvSpPr txBox="1">
            <a:spLocks noChangeArrowheads="1"/>
          </p:cNvSpPr>
          <p:nvPr/>
        </p:nvSpPr>
        <p:spPr bwMode="auto">
          <a:xfrm>
            <a:off x="7812088" y="260350"/>
            <a:ext cx="1098550" cy="613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6000" b="1">
                <a:solidFill>
                  <a:schemeClr val="accent2"/>
                </a:solidFill>
                <a:latin typeface="黑体" pitchFamily="49" charset="-122"/>
                <a:ea typeface="黑体" pitchFamily="49" charset="-122"/>
              </a:rPr>
              <a:t>   </a:t>
            </a:r>
            <a:r>
              <a:rPr kumimoji="1" lang="zh-CN" altLang="en-US" sz="6000" b="1">
                <a:solidFill>
                  <a:schemeClr val="accent2"/>
                </a:solidFill>
                <a:latin typeface="黑体" pitchFamily="49" charset="-122"/>
                <a:ea typeface="黑体" pitchFamily="49" charset="-122"/>
              </a:rPr>
              <a:t>曹无伤告密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Effect transition="in" filter="dissolve">
                                      <p:cBhvr>
                                        <p:cTn id="7" dur="500"/>
                                        <p:tgtEl>
                                          <p:spTgt spid="163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my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0"/>
            <a:ext cx="7543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4"/>
          <p:cNvSpPr txBox="1">
            <a:spLocks noChangeArrowheads="1"/>
          </p:cNvSpPr>
          <p:nvPr/>
        </p:nvSpPr>
        <p:spPr bwMode="auto">
          <a:xfrm>
            <a:off x="179388" y="981075"/>
            <a:ext cx="109855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6000" b="1">
                <a:solidFill>
                  <a:srgbClr val="0000CC"/>
                </a:solidFill>
                <a:latin typeface="黑体" pitchFamily="49" charset="-122"/>
                <a:ea typeface="黑体" pitchFamily="49" charset="-122"/>
              </a:rPr>
              <a:t>亚 父 劝 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dissolve">
                                      <p:cBhvr>
                                        <p:cTn id="7" dur="500"/>
                                        <p:tgtEl>
                                          <p:spTgt spid="174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2" descr="hm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0"/>
            <a:ext cx="69850" cy="700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ext Box 3"/>
          <p:cNvSpPr txBox="1">
            <a:spLocks noChangeArrowheads="1"/>
          </p:cNvSpPr>
          <p:nvPr/>
        </p:nvSpPr>
        <p:spPr bwMode="auto">
          <a:xfrm>
            <a:off x="2438400" y="1143000"/>
            <a:ext cx="6021388"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7200" b="1">
                <a:latin typeface="Times New Roman" pitchFamily="18" charset="0"/>
                <a:ea typeface="黑体" pitchFamily="49" charset="-122"/>
              </a:rPr>
              <a:t>讲解翻译课文</a:t>
            </a:r>
            <a:endParaRPr kumimoji="1" lang="zh-CN" altLang="en-US" sz="7200" b="1">
              <a:latin typeface="Times New Roman" pitchFamily="18" charset="0"/>
              <a:ea typeface="华文隶书" pitchFamily="2" charset="-122"/>
            </a:endParaRPr>
          </a:p>
        </p:txBody>
      </p:sp>
      <p:sp>
        <p:nvSpPr>
          <p:cNvPr id="19460" name="Rectangle 4"/>
          <p:cNvSpPr>
            <a:spLocks noChangeArrowheads="1"/>
          </p:cNvSpPr>
          <p:nvPr/>
        </p:nvSpPr>
        <p:spPr bwMode="auto">
          <a:xfrm>
            <a:off x="3203575" y="2852738"/>
            <a:ext cx="4648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4400" b="1">
                <a:latin typeface="Times New Roman" pitchFamily="18" charset="0"/>
                <a:ea typeface="楷体_GB2312" pitchFamily="1" charset="-122"/>
              </a:rPr>
              <a:t>    </a:t>
            </a:r>
            <a:r>
              <a:rPr kumimoji="1" lang="zh-CN" altLang="en-US" sz="6000" b="1">
                <a:latin typeface="Times New Roman" pitchFamily="18" charset="0"/>
                <a:ea typeface="楷体_GB2312" pitchFamily="1" charset="-122"/>
              </a:rPr>
              <a:t>第</a:t>
            </a:r>
            <a:r>
              <a:rPr kumimoji="1" lang="en-US" altLang="zh-CN" sz="6000" b="1">
                <a:latin typeface="Times New Roman" pitchFamily="18" charset="0"/>
                <a:ea typeface="楷体_GB2312" pitchFamily="1" charset="-122"/>
              </a:rPr>
              <a:t>2</a:t>
            </a:r>
            <a:r>
              <a:rPr kumimoji="1" lang="zh-CN" altLang="en-US" sz="6000" b="1">
                <a:latin typeface="Times New Roman" pitchFamily="18" charset="0"/>
                <a:ea typeface="楷体_GB2312" pitchFamily="1" charset="-122"/>
              </a:rPr>
              <a:t>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barn(inHorizontal)">
                                      <p:cBhvr>
                                        <p:cTn id="7" dur="500"/>
                                        <p:tgtEl>
                                          <p:spTgt spid="19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460"/>
                                        </p:tgtEl>
                                        <p:attrNameLst>
                                          <p:attrName>style.visibility</p:attrName>
                                        </p:attrNameLst>
                                      </p:cBhvr>
                                      <p:to>
                                        <p:strVal val="visible"/>
                                      </p:to>
                                    </p:set>
                                    <p:animEffect transition="in" filter="dissolve">
                                      <p:cBhvr>
                                        <p:cTn id="12"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utoUpdateAnimBg="0"/>
      <p:bldP spid="1946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358775" y="-98425"/>
            <a:ext cx="8785225" cy="673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kumimoji="1" lang="en-US" altLang="zh-CN" sz="3600" b="1" dirty="0">
                <a:ea typeface="黑体" pitchFamily="49" charset="-122"/>
              </a:rPr>
              <a:t>       </a:t>
            </a:r>
            <a:r>
              <a:rPr kumimoji="1" lang="zh-CN" altLang="en-US" sz="3600" b="1" dirty="0">
                <a:ea typeface="黑体" pitchFamily="49" charset="-122"/>
              </a:rPr>
              <a:t>楚左尹项伯</a:t>
            </a:r>
            <a:r>
              <a:rPr kumimoji="1" lang="zh-CN" altLang="en-US" sz="3600" b="1" dirty="0">
                <a:solidFill>
                  <a:srgbClr val="C00000"/>
                </a:solidFill>
                <a:ea typeface="黑体" pitchFamily="49" charset="-122"/>
              </a:rPr>
              <a:t>者</a:t>
            </a:r>
            <a:r>
              <a:rPr kumimoji="1" lang="zh-CN" altLang="en-US" sz="3600" b="1" dirty="0">
                <a:ea typeface="黑体" pitchFamily="49" charset="-122"/>
              </a:rPr>
              <a:t>，项羽季父</a:t>
            </a:r>
            <a:r>
              <a:rPr kumimoji="1" lang="zh-CN" altLang="en-US" sz="3600" b="1" dirty="0">
                <a:solidFill>
                  <a:srgbClr val="C00000"/>
                </a:solidFill>
                <a:ea typeface="黑体" pitchFamily="49" charset="-122"/>
              </a:rPr>
              <a:t>也</a:t>
            </a:r>
            <a:r>
              <a:rPr kumimoji="1" lang="zh-CN" altLang="en-US" sz="3600" b="1" dirty="0">
                <a:ea typeface="黑体" pitchFamily="49" charset="-122"/>
              </a:rPr>
              <a:t>，</a:t>
            </a:r>
            <a:r>
              <a:rPr kumimoji="1" lang="zh-CN" altLang="en-US" sz="3600" b="1" dirty="0">
                <a:solidFill>
                  <a:srgbClr val="C00000"/>
                </a:solidFill>
                <a:ea typeface="黑体" pitchFamily="49" charset="-122"/>
              </a:rPr>
              <a:t>素善</a:t>
            </a:r>
            <a:r>
              <a:rPr kumimoji="1" lang="zh-CN" altLang="en-US" sz="3600" b="1" dirty="0">
                <a:ea typeface="黑体" pitchFamily="49" charset="-122"/>
              </a:rPr>
              <a:t>留侯张良。张良</a:t>
            </a:r>
            <a:r>
              <a:rPr kumimoji="1" lang="zh-CN" altLang="en-US" sz="3600" b="1" dirty="0">
                <a:solidFill>
                  <a:srgbClr val="C00000"/>
                </a:solidFill>
                <a:ea typeface="黑体" pitchFamily="49" charset="-122"/>
              </a:rPr>
              <a:t>是时</a:t>
            </a:r>
            <a:r>
              <a:rPr kumimoji="1" lang="zh-CN" altLang="en-US" sz="3600" b="1" dirty="0">
                <a:ea typeface="黑体" pitchFamily="49" charset="-122"/>
              </a:rPr>
              <a:t>从沛公，项伯乃夜</a:t>
            </a:r>
            <a:r>
              <a:rPr kumimoji="1" lang="zh-CN" altLang="en-US" sz="3600" b="1" dirty="0">
                <a:solidFill>
                  <a:srgbClr val="C00000"/>
                </a:solidFill>
                <a:ea typeface="黑体" pitchFamily="49" charset="-122"/>
              </a:rPr>
              <a:t>驰之</a:t>
            </a:r>
            <a:r>
              <a:rPr kumimoji="1" lang="zh-CN" altLang="en-US" sz="3600" b="1" dirty="0">
                <a:ea typeface="黑体" pitchFamily="49" charset="-122"/>
              </a:rPr>
              <a:t>沛公军，私见张良，</a:t>
            </a:r>
            <a:r>
              <a:rPr kumimoji="1" lang="zh-CN" altLang="en-US" sz="3600" b="1" dirty="0">
                <a:solidFill>
                  <a:srgbClr val="C00000"/>
                </a:solidFill>
                <a:ea typeface="黑体" pitchFamily="49" charset="-122"/>
              </a:rPr>
              <a:t>具</a:t>
            </a:r>
            <a:r>
              <a:rPr kumimoji="1" lang="zh-CN" altLang="en-US" sz="3600" b="1" dirty="0">
                <a:solidFill>
                  <a:srgbClr val="002060"/>
                </a:solidFill>
                <a:ea typeface="黑体" pitchFamily="49" charset="-122"/>
              </a:rPr>
              <a:t>告以事</a:t>
            </a:r>
            <a:r>
              <a:rPr kumimoji="1" lang="zh-CN" altLang="en-US" sz="3600" b="1" dirty="0">
                <a:ea typeface="黑体" pitchFamily="49" charset="-122"/>
              </a:rPr>
              <a:t>，欲呼张良与</a:t>
            </a:r>
            <a:r>
              <a:rPr kumimoji="1" lang="zh-CN" altLang="en-US" sz="3600" b="1" dirty="0">
                <a:solidFill>
                  <a:srgbClr val="C00000"/>
                </a:solidFill>
                <a:ea typeface="黑体" pitchFamily="49" charset="-122"/>
              </a:rPr>
              <a:t>俱</a:t>
            </a:r>
            <a:r>
              <a:rPr kumimoji="1" lang="zh-CN" altLang="en-US" sz="3600" b="1" dirty="0">
                <a:ea typeface="黑体" pitchFamily="49" charset="-122"/>
              </a:rPr>
              <a:t>去，曰：“毋从俱死也。”张良曰：“臣为韩王送沛公，沛公今事有急，亡去不义，不可不语。”良乃入，</a:t>
            </a:r>
            <a:r>
              <a:rPr kumimoji="1" lang="zh-CN" altLang="en-US" sz="3600" b="1" dirty="0">
                <a:solidFill>
                  <a:srgbClr val="FF0000"/>
                </a:solidFill>
                <a:ea typeface="黑体" pitchFamily="49" charset="-122"/>
              </a:rPr>
              <a:t>具</a:t>
            </a:r>
            <a:r>
              <a:rPr kumimoji="1" lang="zh-CN" altLang="en-US" sz="3600" b="1" dirty="0">
                <a:ea typeface="黑体" pitchFamily="49" charset="-122"/>
              </a:rPr>
              <a:t>告沛公。沛公大惊，曰：“</a:t>
            </a:r>
            <a:r>
              <a:rPr kumimoji="1" lang="zh-CN" altLang="en-US" sz="3600" b="1" dirty="0">
                <a:solidFill>
                  <a:srgbClr val="C00000"/>
                </a:solidFill>
                <a:ea typeface="黑体" pitchFamily="49" charset="-122"/>
              </a:rPr>
              <a:t>为之奈何</a:t>
            </a:r>
            <a:r>
              <a:rPr kumimoji="1" lang="zh-CN" altLang="en-US" sz="3600" b="1" dirty="0">
                <a:ea typeface="黑体" pitchFamily="49" charset="-122"/>
              </a:rPr>
              <a:t>？”张良曰：“</a:t>
            </a:r>
            <a:r>
              <a:rPr kumimoji="1" lang="zh-CN" altLang="en-US" sz="3600" b="1" dirty="0">
                <a:solidFill>
                  <a:srgbClr val="C00000"/>
                </a:solidFill>
                <a:ea typeface="黑体" pitchFamily="49" charset="-122"/>
              </a:rPr>
              <a:t>谁为大王为此计者</a:t>
            </a:r>
            <a:r>
              <a:rPr kumimoji="1" lang="zh-CN" altLang="en-US" sz="3600" b="1" dirty="0">
                <a:ea typeface="黑体" pitchFamily="49" charset="-122"/>
              </a:rPr>
              <a:t>？”曰：“鲰生说我曰：‘</a:t>
            </a:r>
            <a:r>
              <a:rPr kumimoji="1" lang="zh-CN" altLang="en-US" sz="3600" b="1" dirty="0">
                <a:solidFill>
                  <a:srgbClr val="FF0000"/>
                </a:solidFill>
                <a:ea typeface="黑体" pitchFamily="49" charset="-122"/>
              </a:rPr>
              <a:t>距</a:t>
            </a:r>
            <a:r>
              <a:rPr kumimoji="1" lang="zh-CN" altLang="en-US" sz="3600" b="1" dirty="0">
                <a:ea typeface="黑体" pitchFamily="49" charset="-122"/>
              </a:rPr>
              <a:t>关，毋</a:t>
            </a:r>
            <a:r>
              <a:rPr kumimoji="1" lang="zh-CN" altLang="en-US" sz="3600" b="1" dirty="0">
                <a:solidFill>
                  <a:srgbClr val="C00000"/>
                </a:solidFill>
                <a:ea typeface="黑体" pitchFamily="49" charset="-122"/>
              </a:rPr>
              <a:t>内</a:t>
            </a:r>
            <a:r>
              <a:rPr kumimoji="1" lang="zh-CN" altLang="en-US" sz="3600" b="1" dirty="0">
                <a:ea typeface="黑体" pitchFamily="49" charset="-122"/>
              </a:rPr>
              <a:t>诸侯，秦地可尽王也。’故听之。”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250825" y="330200"/>
            <a:ext cx="8642350" cy="602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kumimoji="1" lang="zh-CN" altLang="en-US" sz="3600" b="1" dirty="0">
                <a:ea typeface="黑体" pitchFamily="49" charset="-122"/>
              </a:rPr>
              <a:t>良曰：“</a:t>
            </a:r>
            <a:r>
              <a:rPr kumimoji="1" lang="zh-CN" altLang="en-US" sz="3600" b="1" dirty="0">
                <a:solidFill>
                  <a:srgbClr val="FF0000"/>
                </a:solidFill>
                <a:ea typeface="黑体" pitchFamily="49" charset="-122"/>
              </a:rPr>
              <a:t>料</a:t>
            </a:r>
            <a:r>
              <a:rPr kumimoji="1" lang="zh-CN" altLang="en-US" sz="3600" b="1" dirty="0">
                <a:ea typeface="黑体" pitchFamily="49" charset="-122"/>
              </a:rPr>
              <a:t>大王士卒</a:t>
            </a:r>
            <a:r>
              <a:rPr kumimoji="1" lang="zh-CN" altLang="en-US" sz="3600" b="1" dirty="0">
                <a:solidFill>
                  <a:srgbClr val="C00000"/>
                </a:solidFill>
                <a:ea typeface="黑体" pitchFamily="49" charset="-122"/>
              </a:rPr>
              <a:t>足以</a:t>
            </a:r>
            <a:r>
              <a:rPr kumimoji="1" lang="zh-CN" altLang="en-US" sz="3600" b="1" dirty="0">
                <a:ea typeface="黑体" pitchFamily="49" charset="-122"/>
              </a:rPr>
              <a:t>当项王乎？”沛公默然，曰：“</a:t>
            </a:r>
            <a:r>
              <a:rPr kumimoji="1" lang="zh-CN" altLang="en-US" sz="3600" b="1" dirty="0">
                <a:solidFill>
                  <a:srgbClr val="C00000"/>
                </a:solidFill>
                <a:ea typeface="黑体" pitchFamily="49" charset="-122"/>
              </a:rPr>
              <a:t>固</a:t>
            </a:r>
            <a:r>
              <a:rPr kumimoji="1" lang="zh-CN" altLang="en-US" sz="3600" b="1" dirty="0">
                <a:ea typeface="黑体" pitchFamily="49" charset="-122"/>
              </a:rPr>
              <a:t>不如也。且为之奈何？”张良曰：“</a:t>
            </a:r>
            <a:r>
              <a:rPr kumimoji="1" lang="zh-CN" altLang="en-US" sz="3600" b="1" dirty="0">
                <a:solidFill>
                  <a:srgbClr val="C00000"/>
                </a:solidFill>
                <a:ea typeface="黑体" pitchFamily="49" charset="-122"/>
              </a:rPr>
              <a:t>请</a:t>
            </a:r>
            <a:r>
              <a:rPr kumimoji="1" lang="zh-CN" altLang="en-US" sz="3600" b="1" dirty="0">
                <a:ea typeface="黑体" pitchFamily="49" charset="-122"/>
              </a:rPr>
              <a:t>往谓项伯，言沛公不敢背项王也。”沛公曰：“君安与项伯有</a:t>
            </a:r>
            <a:r>
              <a:rPr kumimoji="1" lang="zh-CN" altLang="en-US" sz="3600" b="1" dirty="0">
                <a:solidFill>
                  <a:srgbClr val="C00000"/>
                </a:solidFill>
                <a:ea typeface="黑体" pitchFamily="49" charset="-122"/>
              </a:rPr>
              <a:t>故</a:t>
            </a:r>
            <a:r>
              <a:rPr kumimoji="1" lang="zh-CN" altLang="en-US" sz="3600" b="1" dirty="0">
                <a:ea typeface="黑体" pitchFamily="49" charset="-122"/>
              </a:rPr>
              <a:t>？”张良曰：“秦时与臣</a:t>
            </a:r>
            <a:r>
              <a:rPr kumimoji="1" lang="zh-CN" altLang="en-US" sz="3600" b="1" dirty="0">
                <a:solidFill>
                  <a:srgbClr val="C00000"/>
                </a:solidFill>
                <a:ea typeface="黑体" pitchFamily="49" charset="-122"/>
              </a:rPr>
              <a:t>游</a:t>
            </a:r>
            <a:r>
              <a:rPr kumimoji="1" lang="zh-CN" altLang="en-US" sz="3600" b="1" dirty="0">
                <a:ea typeface="黑体" pitchFamily="49" charset="-122"/>
              </a:rPr>
              <a:t>，项伯杀人，臣</a:t>
            </a:r>
            <a:r>
              <a:rPr kumimoji="1" lang="zh-CN" altLang="en-US" sz="3600" b="1" dirty="0">
                <a:solidFill>
                  <a:srgbClr val="C00000"/>
                </a:solidFill>
                <a:ea typeface="黑体" pitchFamily="49" charset="-122"/>
              </a:rPr>
              <a:t>活</a:t>
            </a:r>
            <a:r>
              <a:rPr kumimoji="1" lang="zh-CN" altLang="en-US" sz="3600" b="1" dirty="0">
                <a:ea typeface="黑体" pitchFamily="49" charset="-122"/>
              </a:rPr>
              <a:t>之；今事有急，故</a:t>
            </a:r>
            <a:r>
              <a:rPr kumimoji="1" lang="zh-CN" altLang="en-US" sz="3600" b="1" dirty="0">
                <a:solidFill>
                  <a:srgbClr val="C00000"/>
                </a:solidFill>
                <a:ea typeface="黑体" pitchFamily="49" charset="-122"/>
              </a:rPr>
              <a:t>幸</a:t>
            </a:r>
            <a:r>
              <a:rPr kumimoji="1" lang="zh-CN" altLang="en-US" sz="3600" b="1" dirty="0">
                <a:ea typeface="黑体" pitchFamily="49" charset="-122"/>
              </a:rPr>
              <a:t>来告良。”沛公曰：“</a:t>
            </a:r>
            <a:r>
              <a:rPr kumimoji="1" lang="zh-CN" altLang="en-US" sz="3600" b="1" dirty="0">
                <a:solidFill>
                  <a:srgbClr val="C00000"/>
                </a:solidFill>
                <a:ea typeface="黑体" pitchFamily="49" charset="-122"/>
              </a:rPr>
              <a:t>孰与君少长</a:t>
            </a:r>
            <a:r>
              <a:rPr kumimoji="1" lang="zh-CN" altLang="en-US" sz="3600" b="1" dirty="0">
                <a:ea typeface="黑体" pitchFamily="49" charset="-122"/>
              </a:rPr>
              <a:t>？”良曰：“长于臣。”沛公曰：“君为我呼入，吾得</a:t>
            </a:r>
            <a:r>
              <a:rPr kumimoji="1" lang="zh-CN" altLang="en-US" sz="3600" b="1" dirty="0">
                <a:solidFill>
                  <a:srgbClr val="C00000"/>
                </a:solidFill>
                <a:ea typeface="黑体" pitchFamily="49" charset="-122"/>
              </a:rPr>
              <a:t>兄</a:t>
            </a:r>
            <a:r>
              <a:rPr kumimoji="1" lang="zh-CN" altLang="en-US" sz="3600" b="1" dirty="0">
                <a:ea typeface="黑体" pitchFamily="49" charset="-122"/>
              </a:rPr>
              <a:t>事之。”张良出，</a:t>
            </a:r>
            <a:r>
              <a:rPr kumimoji="1" lang="zh-CN" altLang="en-US" sz="3600" b="1" dirty="0">
                <a:solidFill>
                  <a:srgbClr val="FF0000"/>
                </a:solidFill>
                <a:ea typeface="黑体" pitchFamily="49" charset="-122"/>
              </a:rPr>
              <a:t>要</a:t>
            </a:r>
            <a:r>
              <a:rPr kumimoji="1" lang="zh-CN" altLang="en-US" sz="3600" b="1" dirty="0">
                <a:ea typeface="黑体" pitchFamily="49" charset="-122"/>
              </a:rPr>
              <a:t>项伯。项伯即入见沛公。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0" y="134938"/>
            <a:ext cx="9144000" cy="641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5000"/>
              </a:lnSpc>
            </a:pPr>
            <a:r>
              <a:rPr kumimoji="1" lang="zh-CN" altLang="en-US" sz="3600" b="1" dirty="0">
                <a:ea typeface="黑体" pitchFamily="49" charset="-122"/>
              </a:rPr>
              <a:t>沛公奉卮酒</a:t>
            </a:r>
            <a:r>
              <a:rPr kumimoji="1" lang="zh-CN" altLang="en-US" sz="3600" b="1" dirty="0">
                <a:solidFill>
                  <a:srgbClr val="FF0000"/>
                </a:solidFill>
                <a:ea typeface="黑体" pitchFamily="49" charset="-122"/>
              </a:rPr>
              <a:t>为寿</a:t>
            </a:r>
            <a:r>
              <a:rPr kumimoji="1" lang="zh-CN" altLang="en-US" sz="3600" b="1" dirty="0">
                <a:ea typeface="黑体" pitchFamily="49" charset="-122"/>
              </a:rPr>
              <a:t>，约为</a:t>
            </a:r>
            <a:r>
              <a:rPr kumimoji="1" lang="zh-CN" altLang="en-US" sz="3600" b="1" dirty="0">
                <a:solidFill>
                  <a:srgbClr val="FF0000"/>
                </a:solidFill>
                <a:ea typeface="黑体" pitchFamily="49" charset="-122"/>
              </a:rPr>
              <a:t>婚姻</a:t>
            </a:r>
            <a:r>
              <a:rPr kumimoji="1" lang="zh-CN" altLang="en-US" sz="3600" b="1" dirty="0">
                <a:ea typeface="黑体" pitchFamily="49" charset="-122"/>
              </a:rPr>
              <a:t>，曰：“吾入关，秋毫不敢</a:t>
            </a:r>
            <a:r>
              <a:rPr kumimoji="1" lang="zh-CN" altLang="en-US" sz="3600" b="1" dirty="0">
                <a:solidFill>
                  <a:srgbClr val="FF0000"/>
                </a:solidFill>
                <a:ea typeface="黑体" pitchFamily="49" charset="-122"/>
              </a:rPr>
              <a:t>有所近</a:t>
            </a:r>
            <a:r>
              <a:rPr kumimoji="1" lang="zh-CN" altLang="en-US" sz="3600" b="1" dirty="0">
                <a:ea typeface="黑体" pitchFamily="49" charset="-122"/>
              </a:rPr>
              <a:t>，</a:t>
            </a:r>
            <a:r>
              <a:rPr kumimoji="1" lang="zh-CN" altLang="en-US" sz="3600" b="1" dirty="0">
                <a:solidFill>
                  <a:srgbClr val="FF0000"/>
                </a:solidFill>
                <a:ea typeface="黑体" pitchFamily="49" charset="-122"/>
              </a:rPr>
              <a:t>籍</a:t>
            </a:r>
            <a:r>
              <a:rPr kumimoji="1" lang="zh-CN" altLang="en-US" sz="3600" b="1" dirty="0">
                <a:ea typeface="黑体" pitchFamily="49" charset="-122"/>
              </a:rPr>
              <a:t>吏民，封府库，而待将军。</a:t>
            </a:r>
            <a:r>
              <a:rPr kumimoji="1" lang="zh-CN" altLang="en-US" sz="3600" b="1" dirty="0">
                <a:solidFill>
                  <a:srgbClr val="FF0000"/>
                </a:solidFill>
                <a:ea typeface="黑体" pitchFamily="49" charset="-122"/>
              </a:rPr>
              <a:t>所以遣将守关者，备他盗之出入与非常也</a:t>
            </a:r>
            <a:r>
              <a:rPr kumimoji="1" lang="zh-CN" altLang="en-US" sz="3600" b="1" dirty="0">
                <a:ea typeface="黑体" pitchFamily="49" charset="-122"/>
              </a:rPr>
              <a:t>。日夜望将军至，岂敢反乎！</a:t>
            </a:r>
            <a:r>
              <a:rPr kumimoji="1" lang="zh-CN" altLang="en-US" sz="3600" b="1" dirty="0">
                <a:solidFill>
                  <a:srgbClr val="FF0000"/>
                </a:solidFill>
                <a:ea typeface="黑体" pitchFamily="49" charset="-122"/>
              </a:rPr>
              <a:t>愿伯具言臣之不敢倍德也。</a:t>
            </a:r>
            <a:r>
              <a:rPr kumimoji="1" lang="zh-CN" altLang="en-US" sz="3600" b="1" dirty="0">
                <a:ea typeface="黑体" pitchFamily="49" charset="-122"/>
              </a:rPr>
              <a:t>”项伯许诺，谓沛公曰：“</a:t>
            </a:r>
            <a:r>
              <a:rPr kumimoji="1" lang="zh-CN" altLang="en-US" sz="3600" b="1" dirty="0">
                <a:solidFill>
                  <a:srgbClr val="FF0000"/>
                </a:solidFill>
                <a:ea typeface="黑体" pitchFamily="49" charset="-122"/>
              </a:rPr>
              <a:t>旦日</a:t>
            </a:r>
            <a:r>
              <a:rPr kumimoji="1" lang="zh-CN" altLang="en-US" sz="3600" b="1" dirty="0">
                <a:ea typeface="黑体" pitchFamily="49" charset="-122"/>
              </a:rPr>
              <a:t>不可不蚤自来</a:t>
            </a:r>
            <a:r>
              <a:rPr kumimoji="1" lang="zh-CN" altLang="en-US" sz="3600" b="1" dirty="0">
                <a:solidFill>
                  <a:srgbClr val="FF0000"/>
                </a:solidFill>
                <a:ea typeface="黑体" pitchFamily="49" charset="-122"/>
              </a:rPr>
              <a:t>谢</a:t>
            </a:r>
            <a:r>
              <a:rPr kumimoji="1" lang="zh-CN" altLang="en-US" sz="3600" b="1" dirty="0">
                <a:ea typeface="黑体" pitchFamily="49" charset="-122"/>
              </a:rPr>
              <a:t>项王。”沛公曰：“诺。”于是项伯复夜去，至军中，具以沛公言</a:t>
            </a:r>
            <a:r>
              <a:rPr kumimoji="1" lang="zh-CN" altLang="en-US" sz="3600" b="1" dirty="0">
                <a:solidFill>
                  <a:srgbClr val="FF0000"/>
                </a:solidFill>
                <a:ea typeface="黑体" pitchFamily="49" charset="-122"/>
              </a:rPr>
              <a:t>报</a:t>
            </a:r>
            <a:r>
              <a:rPr kumimoji="1" lang="zh-CN" altLang="en-US" sz="3600" b="1" dirty="0">
                <a:ea typeface="黑体" pitchFamily="49" charset="-122"/>
              </a:rPr>
              <a:t>项王，因言曰：“沛公不先破关中，公岂敢入乎？今人有大功而击之，不义也。不如</a:t>
            </a:r>
            <a:r>
              <a:rPr kumimoji="1" lang="zh-CN" altLang="en-US" sz="3600" b="1" dirty="0">
                <a:solidFill>
                  <a:srgbClr val="0000FF"/>
                </a:solidFill>
                <a:ea typeface="黑体" pitchFamily="49" charset="-122"/>
              </a:rPr>
              <a:t>因</a:t>
            </a:r>
            <a:r>
              <a:rPr kumimoji="1" lang="zh-CN" altLang="en-US" sz="3600" b="1" dirty="0">
                <a:solidFill>
                  <a:srgbClr val="FF0000"/>
                </a:solidFill>
                <a:ea typeface="黑体" pitchFamily="49" charset="-122"/>
              </a:rPr>
              <a:t>善遇</a:t>
            </a:r>
            <a:r>
              <a:rPr kumimoji="1" lang="zh-CN" altLang="en-US" sz="3600" b="1" dirty="0">
                <a:ea typeface="黑体" pitchFamily="49" charset="-122"/>
              </a:rPr>
              <a:t>之。”项王许诺。</a:t>
            </a:r>
            <a:r>
              <a:rPr kumimoji="1" lang="zh-CN" altLang="en-US"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88925" y="249238"/>
            <a:ext cx="8474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1" lang="zh-CN" altLang="zh-CN" sz="2400">
              <a:latin typeface="Times New Roman" pitchFamily="18" charset="0"/>
            </a:endParaRPr>
          </a:p>
        </p:txBody>
      </p:sp>
      <p:sp>
        <p:nvSpPr>
          <p:cNvPr id="98307" name="Text Box 3"/>
          <p:cNvSpPr txBox="1">
            <a:spLocks noChangeArrowheads="1"/>
          </p:cNvSpPr>
          <p:nvPr/>
        </p:nvSpPr>
        <p:spPr bwMode="auto">
          <a:xfrm>
            <a:off x="152400" y="173038"/>
            <a:ext cx="8991600" cy="594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latin typeface="黑体" pitchFamily="49" charset="-122"/>
                <a:ea typeface="黑体" pitchFamily="49" charset="-122"/>
              </a:rPr>
              <a:t>1</a:t>
            </a:r>
            <a:r>
              <a:rPr kumimoji="1" lang="zh-CN" altLang="en-US" sz="3200" b="1">
                <a:latin typeface="黑体" pitchFamily="49" charset="-122"/>
                <a:ea typeface="黑体" pitchFamily="49" charset="-122"/>
              </a:rPr>
              <a:t>、项伯</a:t>
            </a:r>
            <a:r>
              <a:rPr kumimoji="1" lang="zh-CN" altLang="en-US" sz="3200" b="1" u="sng">
                <a:latin typeface="黑体" pitchFamily="49" charset="-122"/>
                <a:ea typeface="黑体" pitchFamily="49" charset="-122"/>
              </a:rPr>
              <a:t>乃</a:t>
            </a:r>
            <a:r>
              <a:rPr kumimoji="1" lang="zh-CN" altLang="en-US" sz="3200" b="1">
                <a:latin typeface="黑体" pitchFamily="49" charset="-122"/>
                <a:ea typeface="黑体" pitchFamily="49" charset="-122"/>
              </a:rPr>
              <a:t>夜驰之沛公军，私见张良，具告</a:t>
            </a:r>
            <a:r>
              <a:rPr kumimoji="1" lang="en-US" altLang="zh-CN" sz="3200" b="1">
                <a:latin typeface="黑体" pitchFamily="49" charset="-122"/>
                <a:ea typeface="黑体" pitchFamily="49" charset="-122"/>
              </a:rPr>
              <a:t>(</a:t>
            </a:r>
            <a:r>
              <a:rPr kumimoji="1" lang="zh-CN" altLang="en-US" sz="3200" b="1">
                <a:latin typeface="黑体" pitchFamily="49" charset="-122"/>
                <a:ea typeface="黑体" pitchFamily="49" charset="-122"/>
              </a:rPr>
              <a:t>之</a:t>
            </a:r>
            <a:r>
              <a:rPr kumimoji="1" lang="en-US" altLang="zh-CN" sz="3200" b="1">
                <a:latin typeface="黑体" pitchFamily="49" charset="-122"/>
                <a:ea typeface="黑体" pitchFamily="49" charset="-122"/>
              </a:rPr>
              <a:t>)</a:t>
            </a:r>
            <a:r>
              <a:rPr kumimoji="1" lang="zh-CN" altLang="en-US" sz="3200" b="1">
                <a:latin typeface="黑体" pitchFamily="49" charset="-122"/>
                <a:ea typeface="黑体" pitchFamily="49" charset="-122"/>
              </a:rPr>
              <a:t>以事</a:t>
            </a:r>
          </a:p>
          <a:p>
            <a:pPr eaLnBrk="1" hangingPunct="1"/>
            <a:r>
              <a:rPr kumimoji="1" lang="zh-CN" altLang="en-US" sz="3200" b="1">
                <a:solidFill>
                  <a:srgbClr val="3333FF"/>
                </a:solidFill>
                <a:latin typeface="黑体" pitchFamily="49" charset="-122"/>
                <a:ea typeface="黑体" pitchFamily="49" charset="-122"/>
              </a:rPr>
              <a:t>   项伯</a:t>
            </a:r>
            <a:r>
              <a:rPr kumimoji="1" lang="zh-CN" altLang="en-US" sz="3200" b="1" u="sng">
                <a:solidFill>
                  <a:srgbClr val="FF0000"/>
                </a:solidFill>
                <a:latin typeface="黑体" pitchFamily="49" charset="-122"/>
                <a:ea typeface="黑体" pitchFamily="49" charset="-122"/>
              </a:rPr>
              <a:t>于是</a:t>
            </a:r>
            <a:r>
              <a:rPr kumimoji="1" lang="zh-CN" altLang="en-US" sz="3200" b="1">
                <a:solidFill>
                  <a:srgbClr val="FF00FF"/>
                </a:solidFill>
                <a:latin typeface="黑体" pitchFamily="49" charset="-122"/>
                <a:ea typeface="黑体" pitchFamily="49" charset="-122"/>
              </a:rPr>
              <a:t>连夜</a:t>
            </a:r>
            <a:r>
              <a:rPr kumimoji="1" lang="zh-CN" altLang="en-US" sz="3200" b="1">
                <a:solidFill>
                  <a:srgbClr val="3333FF"/>
                </a:solidFill>
                <a:latin typeface="黑体" pitchFamily="49" charset="-122"/>
                <a:ea typeface="黑体" pitchFamily="49" charset="-122"/>
              </a:rPr>
              <a:t>骑马赶到刘邦的军营中，私下拜见张良，</a:t>
            </a:r>
            <a:r>
              <a:rPr kumimoji="1" lang="zh-CN" altLang="en-US" sz="3200" b="1" u="sng">
                <a:solidFill>
                  <a:srgbClr val="FF0000"/>
                </a:solidFill>
                <a:latin typeface="黑体" pitchFamily="49" charset="-122"/>
                <a:ea typeface="黑体" pitchFamily="49" charset="-122"/>
              </a:rPr>
              <a:t>把情况</a:t>
            </a:r>
            <a:r>
              <a:rPr kumimoji="1" lang="zh-CN" altLang="en-US" sz="3200" b="1">
                <a:solidFill>
                  <a:srgbClr val="3333FF"/>
                </a:solidFill>
                <a:latin typeface="黑体" pitchFamily="49" charset="-122"/>
                <a:ea typeface="黑体" pitchFamily="49" charset="-122"/>
              </a:rPr>
              <a:t>详细地告诉了</a:t>
            </a:r>
            <a:r>
              <a:rPr kumimoji="1" lang="zh-CN" altLang="en-US" sz="3200" b="1">
                <a:solidFill>
                  <a:srgbClr val="FF0000"/>
                </a:solidFill>
                <a:latin typeface="黑体" pitchFamily="49" charset="-122"/>
                <a:ea typeface="黑体" pitchFamily="49" charset="-122"/>
              </a:rPr>
              <a:t>他</a:t>
            </a:r>
            <a:r>
              <a:rPr kumimoji="1" lang="zh-CN" altLang="en-US" sz="3200" b="1">
                <a:solidFill>
                  <a:srgbClr val="3333FF"/>
                </a:solidFill>
                <a:latin typeface="黑体" pitchFamily="49" charset="-122"/>
                <a:ea typeface="黑体" pitchFamily="49" charset="-122"/>
              </a:rPr>
              <a:t>。</a:t>
            </a:r>
          </a:p>
          <a:p>
            <a:pPr eaLnBrk="1" hangingPunct="1"/>
            <a:endParaRPr kumimoji="1" lang="zh-CN" altLang="en-US" sz="3200" b="1">
              <a:latin typeface="黑体" pitchFamily="49" charset="-122"/>
              <a:ea typeface="黑体" pitchFamily="49" charset="-122"/>
            </a:endParaRPr>
          </a:p>
          <a:p>
            <a:pPr eaLnBrk="1" hangingPunct="1"/>
            <a:r>
              <a:rPr kumimoji="1" lang="en-US" altLang="zh-CN" sz="3200" b="1">
                <a:latin typeface="黑体" pitchFamily="49" charset="-122"/>
                <a:ea typeface="黑体" pitchFamily="49" charset="-122"/>
              </a:rPr>
              <a:t>2</a:t>
            </a:r>
            <a:r>
              <a:rPr kumimoji="1" lang="zh-CN" altLang="en-US" sz="3200" b="1">
                <a:latin typeface="黑体" pitchFamily="49" charset="-122"/>
                <a:ea typeface="黑体" pitchFamily="49" charset="-122"/>
              </a:rPr>
              <a:t>、</a:t>
            </a:r>
            <a:r>
              <a:rPr kumimoji="1" lang="zh-CN" altLang="en-US" sz="3200" b="1" u="sng">
                <a:latin typeface="黑体" pitchFamily="49" charset="-122"/>
                <a:ea typeface="黑体" pitchFamily="49" charset="-122"/>
              </a:rPr>
              <a:t>距</a:t>
            </a:r>
            <a:r>
              <a:rPr kumimoji="1" lang="zh-CN" altLang="en-US" sz="3200" b="1">
                <a:latin typeface="黑体" pitchFamily="49" charset="-122"/>
                <a:ea typeface="黑体" pitchFamily="49" charset="-122"/>
              </a:rPr>
              <a:t>关，毋</a:t>
            </a:r>
            <a:r>
              <a:rPr kumimoji="1" lang="zh-CN" altLang="en-US" sz="3200" b="1" u="sng">
                <a:latin typeface="黑体" pitchFamily="49" charset="-122"/>
                <a:ea typeface="黑体" pitchFamily="49" charset="-122"/>
              </a:rPr>
              <a:t>内</a:t>
            </a:r>
            <a:r>
              <a:rPr kumimoji="1" lang="zh-CN" altLang="en-US" sz="3200" b="1">
                <a:latin typeface="黑体" pitchFamily="49" charset="-122"/>
                <a:ea typeface="黑体" pitchFamily="49" charset="-122"/>
              </a:rPr>
              <a:t>诸侯，</a:t>
            </a:r>
            <a:r>
              <a:rPr kumimoji="1" lang="zh-CN" altLang="en-US" sz="3200" b="1" u="sng">
                <a:latin typeface="黑体" pitchFamily="49" charset="-122"/>
                <a:ea typeface="黑体" pitchFamily="49" charset="-122"/>
              </a:rPr>
              <a:t>秦地</a:t>
            </a:r>
            <a:r>
              <a:rPr kumimoji="1" lang="zh-CN" altLang="en-US" sz="3200" b="1">
                <a:latin typeface="黑体" pitchFamily="49" charset="-122"/>
                <a:ea typeface="黑体" pitchFamily="49" charset="-122"/>
              </a:rPr>
              <a:t>可</a:t>
            </a:r>
            <a:r>
              <a:rPr kumimoji="1" lang="zh-CN" altLang="en-US" sz="3200" b="1">
                <a:latin typeface="Times New Roman" pitchFamily="18" charset="0"/>
                <a:ea typeface="黑体" pitchFamily="49" charset="-122"/>
              </a:rPr>
              <a:t>尽王也</a:t>
            </a:r>
          </a:p>
          <a:p>
            <a:pPr eaLnBrk="1" hangingPunct="1"/>
            <a:r>
              <a:rPr kumimoji="1" lang="zh-CN" altLang="en-US" sz="3200" b="1">
                <a:solidFill>
                  <a:srgbClr val="FF00FF"/>
                </a:solidFill>
                <a:latin typeface="Times New Roman" pitchFamily="18" charset="0"/>
                <a:ea typeface="黑体" pitchFamily="49" charset="-122"/>
              </a:rPr>
              <a:t>     据守</a:t>
            </a:r>
            <a:r>
              <a:rPr kumimoji="1" lang="zh-CN" altLang="en-US" sz="3200" b="1">
                <a:solidFill>
                  <a:srgbClr val="3333FF"/>
                </a:solidFill>
                <a:latin typeface="Times New Roman" pitchFamily="18" charset="0"/>
                <a:ea typeface="黑体" pitchFamily="49" charset="-122"/>
              </a:rPr>
              <a:t>函谷关，不要</a:t>
            </a:r>
            <a:r>
              <a:rPr kumimoji="1" lang="zh-CN" altLang="en-US" sz="3200" b="1">
                <a:solidFill>
                  <a:srgbClr val="FF00FF"/>
                </a:solidFill>
                <a:latin typeface="Times New Roman" pitchFamily="18" charset="0"/>
                <a:ea typeface="黑体" pitchFamily="49" charset="-122"/>
              </a:rPr>
              <a:t>让</a:t>
            </a:r>
            <a:r>
              <a:rPr kumimoji="1" lang="zh-CN" altLang="en-US" sz="3200" b="1">
                <a:solidFill>
                  <a:srgbClr val="3333FF"/>
                </a:solidFill>
                <a:latin typeface="Times New Roman" pitchFamily="18" charset="0"/>
                <a:ea typeface="黑体" pitchFamily="49" charset="-122"/>
              </a:rPr>
              <a:t>诸侯</a:t>
            </a:r>
            <a:r>
              <a:rPr kumimoji="1" lang="zh-CN" altLang="en-US" sz="3200" b="1">
                <a:solidFill>
                  <a:srgbClr val="FF00FF"/>
                </a:solidFill>
                <a:latin typeface="Times New Roman" pitchFamily="18" charset="0"/>
                <a:ea typeface="黑体" pitchFamily="49" charset="-122"/>
              </a:rPr>
              <a:t>进来</a:t>
            </a:r>
            <a:r>
              <a:rPr kumimoji="1" lang="zh-CN" altLang="en-US" sz="3200" b="1">
                <a:solidFill>
                  <a:srgbClr val="3333FF"/>
                </a:solidFill>
                <a:latin typeface="Times New Roman" pitchFamily="18" charset="0"/>
                <a:ea typeface="黑体" pitchFamily="49" charset="-122"/>
              </a:rPr>
              <a:t>，秦国的土地能全部称王。</a:t>
            </a:r>
          </a:p>
          <a:p>
            <a:pPr eaLnBrk="1" hangingPunct="1"/>
            <a:endParaRPr kumimoji="1" lang="zh-CN" altLang="en-US" sz="3200" b="1">
              <a:solidFill>
                <a:srgbClr val="3333FF"/>
              </a:solidFill>
              <a:latin typeface="Times New Roman" pitchFamily="18" charset="0"/>
              <a:ea typeface="黑体" pitchFamily="49" charset="-122"/>
            </a:endParaRPr>
          </a:p>
          <a:p>
            <a:pPr eaLnBrk="1" hangingPunct="1"/>
            <a:r>
              <a:rPr kumimoji="1" lang="en-US" altLang="zh-CN" sz="3200" b="1">
                <a:solidFill>
                  <a:srgbClr val="3333FF"/>
                </a:solidFill>
                <a:latin typeface="Times New Roman" pitchFamily="18" charset="0"/>
                <a:ea typeface="黑体" pitchFamily="49" charset="-122"/>
              </a:rPr>
              <a:t>3</a:t>
            </a:r>
            <a:r>
              <a:rPr kumimoji="1" lang="zh-CN" altLang="en-US" sz="3200" b="1">
                <a:solidFill>
                  <a:srgbClr val="3333FF"/>
                </a:solidFill>
                <a:latin typeface="Times New Roman" pitchFamily="18" charset="0"/>
                <a:ea typeface="黑体" pitchFamily="49" charset="-122"/>
              </a:rPr>
              <a:t>、</a:t>
            </a:r>
            <a:r>
              <a:rPr kumimoji="1" lang="zh-CN" altLang="en-US" sz="3200" b="1">
                <a:latin typeface="Times New Roman" pitchFamily="18" charset="0"/>
                <a:ea typeface="黑体" pitchFamily="49" charset="-122"/>
              </a:rPr>
              <a:t>沛公</a:t>
            </a:r>
            <a:r>
              <a:rPr kumimoji="1" lang="zh-CN" altLang="en-US" sz="3200" b="1">
                <a:solidFill>
                  <a:srgbClr val="3333FF"/>
                </a:solidFill>
                <a:latin typeface="Times New Roman" pitchFamily="18" charset="0"/>
                <a:ea typeface="黑体" pitchFamily="49" charset="-122"/>
              </a:rPr>
              <a:t> </a:t>
            </a:r>
            <a:r>
              <a:rPr kumimoji="1" lang="zh-CN" altLang="en-US" sz="3200" b="1">
                <a:latin typeface="Times New Roman" pitchFamily="18" charset="0"/>
                <a:ea typeface="黑体" pitchFamily="49" charset="-122"/>
              </a:rPr>
              <a:t>曰“</a:t>
            </a:r>
            <a:r>
              <a:rPr kumimoji="1" lang="zh-CN" altLang="en-US" sz="3200" b="1">
                <a:latin typeface="黑体" pitchFamily="49" charset="-122"/>
                <a:ea typeface="黑体" pitchFamily="49" charset="-122"/>
              </a:rPr>
              <a:t>孰与君少长</a:t>
            </a:r>
            <a:r>
              <a:rPr kumimoji="1" lang="en-US" altLang="zh-CN" sz="3200" b="1">
                <a:latin typeface="黑体" pitchFamily="49" charset="-122"/>
                <a:ea typeface="黑体" pitchFamily="49" charset="-122"/>
              </a:rPr>
              <a:t>?</a:t>
            </a:r>
            <a:r>
              <a:rPr kumimoji="1" lang="en-US" altLang="zh-CN" sz="3200" b="1">
                <a:latin typeface="Times New Roman" pitchFamily="18" charset="0"/>
                <a:ea typeface="黑体" pitchFamily="49" charset="-122"/>
              </a:rPr>
              <a:t>”</a:t>
            </a:r>
            <a:r>
              <a:rPr kumimoji="1" lang="zh-CN" altLang="en-US" sz="3200" b="1">
                <a:latin typeface="黑体" pitchFamily="49" charset="-122"/>
                <a:ea typeface="黑体" pitchFamily="49" charset="-122"/>
              </a:rPr>
              <a:t>良曰</a:t>
            </a:r>
            <a:r>
              <a:rPr kumimoji="1" lang="en-US" altLang="zh-CN" sz="3200" b="1">
                <a:latin typeface="黑体" pitchFamily="49" charset="-122"/>
                <a:ea typeface="黑体" pitchFamily="49" charset="-122"/>
              </a:rPr>
              <a:t>:</a:t>
            </a:r>
            <a:r>
              <a:rPr kumimoji="1" lang="en-US" altLang="zh-CN" sz="3200" b="1">
                <a:latin typeface="Times New Roman" pitchFamily="18" charset="0"/>
                <a:ea typeface="黑体" pitchFamily="49" charset="-122"/>
              </a:rPr>
              <a:t>“</a:t>
            </a:r>
            <a:r>
              <a:rPr kumimoji="1" lang="zh-CN" altLang="en-US" sz="3200" b="1">
                <a:latin typeface="黑体" pitchFamily="49" charset="-122"/>
                <a:ea typeface="黑体" pitchFamily="49" charset="-122"/>
              </a:rPr>
              <a:t>长于臣。</a:t>
            </a:r>
            <a:r>
              <a:rPr kumimoji="1" lang="zh-CN" altLang="en-US" sz="3200" b="1">
                <a:latin typeface="Times New Roman" pitchFamily="18" charset="0"/>
                <a:ea typeface="黑体" pitchFamily="49" charset="-122"/>
              </a:rPr>
              <a:t>”</a:t>
            </a:r>
            <a:endParaRPr kumimoji="1" lang="zh-CN" altLang="en-US" sz="3200" b="1">
              <a:latin typeface="黑体" pitchFamily="49" charset="-122"/>
              <a:ea typeface="黑体" pitchFamily="49" charset="-122"/>
            </a:endParaRPr>
          </a:p>
          <a:p>
            <a:pPr eaLnBrk="1" hangingPunct="1"/>
            <a:r>
              <a:rPr kumimoji="1" lang="zh-CN" altLang="en-US" sz="3200" b="1">
                <a:solidFill>
                  <a:srgbClr val="0033CC"/>
                </a:solidFill>
                <a:latin typeface="黑体" pitchFamily="49" charset="-122"/>
                <a:ea typeface="黑体" pitchFamily="49" charset="-122"/>
              </a:rPr>
              <a:t>译：沛公问：</a:t>
            </a:r>
            <a:r>
              <a:rPr kumimoji="1" lang="zh-CN" altLang="en-US" sz="3200" b="1">
                <a:solidFill>
                  <a:srgbClr val="0033CC"/>
                </a:solidFill>
                <a:latin typeface="Times New Roman" pitchFamily="18" charset="0"/>
                <a:ea typeface="黑体" pitchFamily="49" charset="-122"/>
              </a:rPr>
              <a:t>“</a:t>
            </a:r>
            <a:r>
              <a:rPr kumimoji="1" lang="zh-CN" altLang="en-US" sz="3200" b="1">
                <a:solidFill>
                  <a:srgbClr val="0033CC"/>
                </a:solidFill>
                <a:latin typeface="黑体" pitchFamily="49" charset="-122"/>
                <a:ea typeface="黑体" pitchFamily="49" charset="-122"/>
              </a:rPr>
              <a:t>跟您相比，谁年岁大？</a:t>
            </a:r>
            <a:r>
              <a:rPr kumimoji="1" lang="zh-CN" altLang="en-US" sz="3200" b="1">
                <a:solidFill>
                  <a:srgbClr val="0033CC"/>
                </a:solidFill>
                <a:latin typeface="Times New Roman" pitchFamily="18" charset="0"/>
                <a:ea typeface="黑体" pitchFamily="49" charset="-122"/>
              </a:rPr>
              <a:t>”</a:t>
            </a:r>
            <a:r>
              <a:rPr kumimoji="1" lang="zh-CN" altLang="en-US" sz="3200" b="1">
                <a:solidFill>
                  <a:srgbClr val="0033CC"/>
                </a:solidFill>
                <a:latin typeface="黑体" pitchFamily="49" charset="-122"/>
                <a:ea typeface="黑体" pitchFamily="49" charset="-122"/>
              </a:rPr>
              <a:t>张良说：</a:t>
            </a:r>
            <a:r>
              <a:rPr kumimoji="1" lang="zh-CN" altLang="en-US" sz="3200" b="1">
                <a:solidFill>
                  <a:srgbClr val="0033CC"/>
                </a:solidFill>
                <a:latin typeface="Times New Roman" pitchFamily="18" charset="0"/>
                <a:ea typeface="黑体" pitchFamily="49" charset="-122"/>
              </a:rPr>
              <a:t>“</a:t>
            </a:r>
            <a:r>
              <a:rPr kumimoji="1" lang="zh-CN" altLang="en-US" sz="3200" b="1">
                <a:solidFill>
                  <a:srgbClr val="0033CC"/>
                </a:solidFill>
                <a:latin typeface="黑体" pitchFamily="49" charset="-122"/>
                <a:ea typeface="黑体" pitchFamily="49" charset="-122"/>
              </a:rPr>
              <a:t>他比我大。</a:t>
            </a:r>
            <a:r>
              <a:rPr kumimoji="1" lang="zh-CN" altLang="en-US" sz="3200" b="1">
                <a:solidFill>
                  <a:srgbClr val="0033CC"/>
                </a:solidFill>
                <a:latin typeface="Times New Roman" pitchFamily="18" charset="0"/>
                <a:ea typeface="黑体" pitchFamily="49" charset="-122"/>
              </a:rPr>
              <a:t>”</a:t>
            </a:r>
            <a:endParaRPr kumimoji="1" lang="zh-CN" altLang="en-US" sz="3200" b="1">
              <a:solidFill>
                <a:srgbClr val="0033CC"/>
              </a:solidFill>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dissolve">
                                      <p:cBhvr>
                                        <p:cTn id="7" dur="500"/>
                                        <p:tgtEl>
                                          <p:spTgt spid="983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8307">
                                            <p:txEl>
                                              <p:pRg st="1" end="1"/>
                                            </p:txEl>
                                          </p:spTgt>
                                        </p:tgtEl>
                                        <p:attrNameLst>
                                          <p:attrName>style.visibility</p:attrName>
                                        </p:attrNameLst>
                                      </p:cBhvr>
                                      <p:to>
                                        <p:strVal val="visible"/>
                                      </p:to>
                                    </p:set>
                                    <p:animEffect transition="in" filter="dissolve">
                                      <p:cBhvr>
                                        <p:cTn id="12" dur="500"/>
                                        <p:tgtEl>
                                          <p:spTgt spid="983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8307">
                                            <p:txEl>
                                              <p:pRg st="3" end="3"/>
                                            </p:txEl>
                                          </p:spTgt>
                                        </p:tgtEl>
                                        <p:attrNameLst>
                                          <p:attrName>style.visibility</p:attrName>
                                        </p:attrNameLst>
                                      </p:cBhvr>
                                      <p:to>
                                        <p:strVal val="visible"/>
                                      </p:to>
                                    </p:set>
                                    <p:animEffect transition="in" filter="dissolve">
                                      <p:cBhvr>
                                        <p:cTn id="17" dur="500"/>
                                        <p:tgtEl>
                                          <p:spTgt spid="9830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8307">
                                            <p:txEl>
                                              <p:pRg st="4" end="4"/>
                                            </p:txEl>
                                          </p:spTgt>
                                        </p:tgtEl>
                                        <p:attrNameLst>
                                          <p:attrName>style.visibility</p:attrName>
                                        </p:attrNameLst>
                                      </p:cBhvr>
                                      <p:to>
                                        <p:strVal val="visible"/>
                                      </p:to>
                                    </p:set>
                                    <p:animEffect transition="in" filter="dissolve">
                                      <p:cBhvr>
                                        <p:cTn id="22" dur="500"/>
                                        <p:tgtEl>
                                          <p:spTgt spid="9830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8307">
                                            <p:txEl>
                                              <p:pRg st="6" end="6"/>
                                            </p:txEl>
                                          </p:spTgt>
                                        </p:tgtEl>
                                        <p:attrNameLst>
                                          <p:attrName>style.visibility</p:attrName>
                                        </p:attrNameLst>
                                      </p:cBhvr>
                                      <p:to>
                                        <p:strVal val="visible"/>
                                      </p:to>
                                    </p:set>
                                    <p:animEffect transition="in" filter="dissolve">
                                      <p:cBhvr>
                                        <p:cTn id="27" dur="500"/>
                                        <p:tgtEl>
                                          <p:spTgt spid="9830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8307">
                                            <p:txEl>
                                              <p:pRg st="7" end="7"/>
                                            </p:txEl>
                                          </p:spTgt>
                                        </p:tgtEl>
                                        <p:attrNameLst>
                                          <p:attrName>style.visibility</p:attrName>
                                        </p:attrNameLst>
                                      </p:cBhvr>
                                      <p:to>
                                        <p:strVal val="visible"/>
                                      </p:to>
                                    </p:set>
                                    <p:animEffect transition="in" filter="dissolve">
                                      <p:cBhvr>
                                        <p:cTn id="32" dur="500"/>
                                        <p:tgtEl>
                                          <p:spTgt spid="983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228600" y="152400"/>
            <a:ext cx="8763000"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latin typeface="黑体" pitchFamily="49" charset="-122"/>
                <a:ea typeface="黑体" pitchFamily="49" charset="-122"/>
              </a:rPr>
              <a:t>4</a:t>
            </a:r>
            <a:r>
              <a:rPr kumimoji="1" lang="zh-CN" altLang="en-US" sz="3200" b="1">
                <a:latin typeface="黑体" pitchFamily="49" charset="-122"/>
                <a:ea typeface="黑体" pitchFamily="49" charset="-122"/>
              </a:rPr>
              <a:t>、君</a:t>
            </a:r>
            <a:r>
              <a:rPr kumimoji="1" lang="zh-CN" altLang="en-US" sz="3200" b="1" u="sng">
                <a:solidFill>
                  <a:srgbClr val="FF0000"/>
                </a:solidFill>
                <a:latin typeface="黑体" pitchFamily="49" charset="-122"/>
                <a:ea typeface="黑体" pitchFamily="49" charset="-122"/>
              </a:rPr>
              <a:t>为</a:t>
            </a:r>
            <a:r>
              <a:rPr kumimoji="1" lang="zh-CN" altLang="en-US" sz="3200" b="1">
                <a:latin typeface="黑体" pitchFamily="49" charset="-122"/>
                <a:ea typeface="黑体" pitchFamily="49" charset="-122"/>
              </a:rPr>
              <a:t>我呼入，吾得</a:t>
            </a:r>
            <a:r>
              <a:rPr kumimoji="1" lang="zh-CN" altLang="en-US" sz="3200" b="1">
                <a:solidFill>
                  <a:srgbClr val="FF0000"/>
                </a:solidFill>
                <a:latin typeface="黑体" pitchFamily="49" charset="-122"/>
                <a:ea typeface="黑体" pitchFamily="49" charset="-122"/>
              </a:rPr>
              <a:t>兄</a:t>
            </a:r>
            <a:r>
              <a:rPr kumimoji="1" lang="zh-CN" altLang="en-US" sz="3200" b="1">
                <a:latin typeface="黑体" pitchFamily="49" charset="-122"/>
                <a:ea typeface="黑体" pitchFamily="49" charset="-122"/>
              </a:rPr>
              <a:t>事之。</a:t>
            </a:r>
          </a:p>
          <a:p>
            <a:pPr eaLnBrk="1" hangingPunct="1"/>
            <a:r>
              <a:rPr kumimoji="1" lang="zh-CN" altLang="en-US" sz="3200" b="1">
                <a:solidFill>
                  <a:srgbClr val="3333FF"/>
                </a:solidFill>
                <a:latin typeface="黑体" pitchFamily="49" charset="-122"/>
                <a:ea typeface="黑体" pitchFamily="49" charset="-122"/>
              </a:rPr>
              <a:t>   您</a:t>
            </a:r>
            <a:r>
              <a:rPr kumimoji="1" lang="zh-CN" altLang="en-US" sz="3200" b="1">
                <a:solidFill>
                  <a:srgbClr val="FF00FF"/>
                </a:solidFill>
                <a:latin typeface="黑体" pitchFamily="49" charset="-122"/>
                <a:ea typeface="黑体" pitchFamily="49" charset="-122"/>
              </a:rPr>
              <a:t>替</a:t>
            </a:r>
            <a:r>
              <a:rPr kumimoji="1" lang="zh-CN" altLang="en-US" sz="3200" b="1">
                <a:solidFill>
                  <a:srgbClr val="3333FF"/>
                </a:solidFill>
                <a:latin typeface="黑体" pitchFamily="49" charset="-122"/>
                <a:ea typeface="黑体" pitchFamily="49" charset="-122"/>
              </a:rPr>
              <a:t>我叫进来，我应当</a:t>
            </a:r>
            <a:r>
              <a:rPr kumimoji="1" lang="zh-CN" altLang="en-US" sz="3200" b="1">
                <a:solidFill>
                  <a:srgbClr val="FF00FF"/>
                </a:solidFill>
                <a:latin typeface="黑体" pitchFamily="49" charset="-122"/>
                <a:ea typeface="黑体" pitchFamily="49" charset="-122"/>
              </a:rPr>
              <a:t>像对待兄长一样</a:t>
            </a:r>
            <a:r>
              <a:rPr kumimoji="1" lang="zh-CN" altLang="en-US" sz="3200" b="1">
                <a:solidFill>
                  <a:srgbClr val="3333FF"/>
                </a:solidFill>
                <a:latin typeface="黑体" pitchFamily="49" charset="-122"/>
                <a:ea typeface="黑体" pitchFamily="49" charset="-122"/>
              </a:rPr>
              <a:t>侍奉他。</a:t>
            </a:r>
          </a:p>
          <a:p>
            <a:pPr eaLnBrk="1" hangingPunct="1"/>
            <a:endParaRPr kumimoji="1" lang="zh-CN" altLang="en-US" sz="2800" b="1">
              <a:solidFill>
                <a:srgbClr val="3333FF"/>
              </a:solidFill>
              <a:latin typeface="黑体" pitchFamily="49" charset="-122"/>
              <a:ea typeface="黑体" pitchFamily="49" charset="-122"/>
            </a:endParaRPr>
          </a:p>
          <a:p>
            <a:pPr eaLnBrk="1" hangingPunct="1"/>
            <a:r>
              <a:rPr kumimoji="1" lang="en-US" altLang="zh-CN" sz="3200" b="1">
                <a:latin typeface="黑体" pitchFamily="49" charset="-122"/>
                <a:ea typeface="黑体" pitchFamily="49" charset="-122"/>
              </a:rPr>
              <a:t>5</a:t>
            </a:r>
            <a:r>
              <a:rPr kumimoji="1" lang="zh-CN" altLang="en-US" sz="3200" b="1">
                <a:latin typeface="黑体" pitchFamily="49" charset="-122"/>
                <a:ea typeface="黑体" pitchFamily="49" charset="-122"/>
              </a:rPr>
              <a:t>、</a:t>
            </a:r>
            <a:r>
              <a:rPr kumimoji="1" lang="zh-CN" altLang="en-US" sz="3200" b="1">
                <a:solidFill>
                  <a:srgbClr val="FF0000"/>
                </a:solidFill>
                <a:latin typeface="方正楷体简体" pitchFamily="2" charset="-122"/>
                <a:ea typeface="黑体" pitchFamily="49" charset="-122"/>
              </a:rPr>
              <a:t>所以</a:t>
            </a:r>
            <a:r>
              <a:rPr kumimoji="1" lang="zh-CN" altLang="en-US" sz="3200" b="1">
                <a:latin typeface="方正楷体简体" pitchFamily="2" charset="-122"/>
                <a:ea typeface="黑体" pitchFamily="49" charset="-122"/>
              </a:rPr>
              <a:t>遣将守关者，备他盗之</a:t>
            </a:r>
            <a:r>
              <a:rPr kumimoji="1" lang="zh-CN" altLang="en-US" sz="3200" b="1">
                <a:solidFill>
                  <a:srgbClr val="FF0000"/>
                </a:solidFill>
                <a:latin typeface="方正楷体简体" pitchFamily="2" charset="-122"/>
                <a:ea typeface="黑体" pitchFamily="49" charset="-122"/>
              </a:rPr>
              <a:t>出入</a:t>
            </a:r>
            <a:r>
              <a:rPr kumimoji="1" lang="zh-CN" altLang="en-US" sz="3200" b="1">
                <a:latin typeface="方正楷体简体" pitchFamily="2" charset="-122"/>
                <a:ea typeface="黑体" pitchFamily="49" charset="-122"/>
              </a:rPr>
              <a:t>与</a:t>
            </a:r>
            <a:r>
              <a:rPr kumimoji="1" lang="zh-CN" altLang="en-US" sz="3200" b="1">
                <a:solidFill>
                  <a:srgbClr val="FF0000"/>
                </a:solidFill>
                <a:latin typeface="方正楷体简体" pitchFamily="2" charset="-122"/>
                <a:ea typeface="黑体" pitchFamily="49" charset="-122"/>
              </a:rPr>
              <a:t>非常</a:t>
            </a:r>
            <a:r>
              <a:rPr kumimoji="1" lang="zh-CN" altLang="en-US" sz="3200" b="1">
                <a:latin typeface="方正楷体简体" pitchFamily="2" charset="-122"/>
                <a:ea typeface="黑体" pitchFamily="49" charset="-122"/>
              </a:rPr>
              <a:t>也</a:t>
            </a:r>
          </a:p>
          <a:p>
            <a:pPr eaLnBrk="1" hangingPunct="1"/>
            <a:r>
              <a:rPr kumimoji="1" lang="zh-CN" altLang="en-US" sz="3200" b="1">
                <a:latin typeface="方正楷体简体" pitchFamily="2" charset="-122"/>
                <a:ea typeface="黑体" pitchFamily="49" charset="-122"/>
              </a:rPr>
              <a:t>   </a:t>
            </a:r>
            <a:r>
              <a:rPr kumimoji="1" lang="zh-CN" altLang="en-US" sz="3200" b="1">
                <a:solidFill>
                  <a:srgbClr val="3333FF"/>
                </a:solidFill>
                <a:latin typeface="方正楷体简体" pitchFamily="2" charset="-122"/>
                <a:ea typeface="黑体" pitchFamily="49" charset="-122"/>
              </a:rPr>
              <a:t>派兵遣将把守函谷关</a:t>
            </a:r>
            <a:r>
              <a:rPr kumimoji="1" lang="zh-CN" altLang="en-US" sz="3200" b="1">
                <a:solidFill>
                  <a:srgbClr val="FF0000"/>
                </a:solidFill>
                <a:latin typeface="方正楷体简体" pitchFamily="2" charset="-122"/>
                <a:ea typeface="黑体" pitchFamily="49" charset="-122"/>
              </a:rPr>
              <a:t>的原因</a:t>
            </a:r>
            <a:r>
              <a:rPr kumimoji="1" lang="zh-CN" altLang="en-US" sz="3200" b="1">
                <a:solidFill>
                  <a:srgbClr val="3333FF"/>
                </a:solidFill>
                <a:latin typeface="方正楷体简体" pitchFamily="2" charset="-122"/>
                <a:ea typeface="黑体" pitchFamily="49" charset="-122"/>
              </a:rPr>
              <a:t>，是为了防备其他盗贼</a:t>
            </a:r>
            <a:r>
              <a:rPr kumimoji="1" lang="zh-CN" altLang="en-US" sz="3200" b="1">
                <a:solidFill>
                  <a:srgbClr val="FF0000"/>
                </a:solidFill>
                <a:latin typeface="方正楷体简体" pitchFamily="2" charset="-122"/>
                <a:ea typeface="黑体" pitchFamily="49" charset="-122"/>
              </a:rPr>
              <a:t>进入</a:t>
            </a:r>
            <a:r>
              <a:rPr kumimoji="1" lang="zh-CN" altLang="en-US" sz="3200" b="1">
                <a:solidFill>
                  <a:srgbClr val="3333FF"/>
                </a:solidFill>
                <a:latin typeface="方正楷体简体" pitchFamily="2" charset="-122"/>
                <a:ea typeface="黑体" pitchFamily="49" charset="-122"/>
              </a:rPr>
              <a:t>和发生</a:t>
            </a:r>
            <a:r>
              <a:rPr kumimoji="1" lang="zh-CN" altLang="en-US" sz="3200" b="1">
                <a:solidFill>
                  <a:srgbClr val="FF0000"/>
                </a:solidFill>
                <a:latin typeface="方正楷体简体" pitchFamily="2" charset="-122"/>
                <a:ea typeface="黑体" pitchFamily="49" charset="-122"/>
              </a:rPr>
              <a:t>意外的变故</a:t>
            </a:r>
            <a:r>
              <a:rPr kumimoji="1" lang="zh-CN" altLang="en-US" sz="3200" b="1">
                <a:solidFill>
                  <a:srgbClr val="3333FF"/>
                </a:solidFill>
                <a:latin typeface="方正楷体简体" pitchFamily="2" charset="-122"/>
                <a:ea typeface="黑体" pitchFamily="49" charset="-122"/>
              </a:rPr>
              <a:t>。</a:t>
            </a:r>
          </a:p>
          <a:p>
            <a:pPr eaLnBrk="1" hangingPunct="1"/>
            <a:endParaRPr kumimoji="1" lang="zh-CN" altLang="en-US" sz="3200" b="1">
              <a:solidFill>
                <a:srgbClr val="3333FF"/>
              </a:solidFill>
              <a:latin typeface="方正楷体简体" pitchFamily="2" charset="-122"/>
              <a:ea typeface="黑体" pitchFamily="49" charset="-122"/>
            </a:endParaRPr>
          </a:p>
          <a:p>
            <a:pPr eaLnBrk="1" hangingPunct="1"/>
            <a:r>
              <a:rPr kumimoji="1" lang="en-US" altLang="zh-CN" sz="3200" b="1">
                <a:latin typeface="方正楷体简体" pitchFamily="2" charset="-122"/>
                <a:ea typeface="黑体" pitchFamily="49" charset="-122"/>
              </a:rPr>
              <a:t>6</a:t>
            </a:r>
            <a:r>
              <a:rPr kumimoji="1" lang="zh-CN" altLang="en-US" sz="3200" b="1">
                <a:latin typeface="方正楷体简体" pitchFamily="2" charset="-122"/>
                <a:ea typeface="黑体" pitchFamily="49" charset="-122"/>
              </a:rPr>
              <a:t>、</a:t>
            </a:r>
            <a:r>
              <a:rPr kumimoji="1" lang="zh-CN" altLang="en-US" sz="2800" b="1" u="sng">
                <a:latin typeface="方正楷体简体" pitchFamily="2" charset="-122"/>
                <a:ea typeface="黑体" pitchFamily="49" charset="-122"/>
              </a:rPr>
              <a:t>旦日</a:t>
            </a:r>
            <a:r>
              <a:rPr kumimoji="1" lang="zh-CN" altLang="en-US" sz="2800" b="1">
                <a:latin typeface="方正楷体简体" pitchFamily="2" charset="-122"/>
                <a:ea typeface="黑体" pitchFamily="49" charset="-122"/>
              </a:rPr>
              <a:t>不</a:t>
            </a:r>
            <a:r>
              <a:rPr kumimoji="1" lang="zh-CN" altLang="en-US" sz="2800" b="1" u="sng">
                <a:latin typeface="方正楷体简体" pitchFamily="2" charset="-122"/>
                <a:ea typeface="黑体" pitchFamily="49" charset="-122"/>
              </a:rPr>
              <a:t>可</a:t>
            </a:r>
            <a:r>
              <a:rPr kumimoji="1" lang="zh-CN" altLang="en-US" sz="2800" b="1">
                <a:latin typeface="方正楷体简体" pitchFamily="2" charset="-122"/>
                <a:ea typeface="黑体" pitchFamily="49" charset="-122"/>
              </a:rPr>
              <a:t>不</a:t>
            </a:r>
            <a:r>
              <a:rPr kumimoji="1" lang="zh-CN" altLang="en-US" sz="2800" b="1" u="sng">
                <a:solidFill>
                  <a:srgbClr val="FF0000"/>
                </a:solidFill>
                <a:latin typeface="方正楷体简体" pitchFamily="2" charset="-122"/>
                <a:ea typeface="黑体" pitchFamily="49" charset="-122"/>
              </a:rPr>
              <a:t>蚤</a:t>
            </a:r>
            <a:r>
              <a:rPr kumimoji="1" lang="zh-CN" altLang="en-US" sz="2800" b="1" u="sng">
                <a:latin typeface="方正楷体简体" pitchFamily="2" charset="-122"/>
                <a:ea typeface="黑体" pitchFamily="49" charset="-122"/>
              </a:rPr>
              <a:t>自</a:t>
            </a:r>
            <a:r>
              <a:rPr kumimoji="1" lang="zh-CN" altLang="en-US" sz="2800" b="1">
                <a:latin typeface="方正楷体简体" pitchFamily="2" charset="-122"/>
                <a:ea typeface="黑体" pitchFamily="49" charset="-122"/>
              </a:rPr>
              <a:t>来</a:t>
            </a:r>
            <a:r>
              <a:rPr kumimoji="1" lang="zh-CN" altLang="en-US" sz="2800" b="1" u="sng">
                <a:solidFill>
                  <a:srgbClr val="FF0000"/>
                </a:solidFill>
                <a:latin typeface="方正楷体简体" pitchFamily="2" charset="-122"/>
                <a:ea typeface="黑体" pitchFamily="49" charset="-122"/>
              </a:rPr>
              <a:t>谢</a:t>
            </a:r>
            <a:r>
              <a:rPr kumimoji="1" lang="zh-CN" altLang="en-US" sz="2800" b="1">
                <a:latin typeface="方正楷体简体" pitchFamily="2" charset="-122"/>
                <a:ea typeface="黑体" pitchFamily="49" charset="-122"/>
              </a:rPr>
              <a:t>项王</a:t>
            </a:r>
            <a:endParaRPr kumimoji="1" lang="zh-CN" altLang="en-US" sz="3200" b="1">
              <a:latin typeface="黑体" pitchFamily="49" charset="-122"/>
            </a:endParaRPr>
          </a:p>
          <a:p>
            <a:pPr eaLnBrk="1" hangingPunct="1"/>
            <a:r>
              <a:rPr kumimoji="1" lang="zh-CN" altLang="en-US" sz="3200" b="1">
                <a:solidFill>
                  <a:srgbClr val="3333FF"/>
                </a:solidFill>
                <a:latin typeface="黑体" pitchFamily="49" charset="-122"/>
                <a:ea typeface="黑体" pitchFamily="49" charset="-122"/>
              </a:rPr>
              <a:t>   第二天不能不</a:t>
            </a:r>
            <a:r>
              <a:rPr kumimoji="1" lang="zh-CN" altLang="en-US" sz="3200" b="1">
                <a:solidFill>
                  <a:srgbClr val="FF0000"/>
                </a:solidFill>
                <a:latin typeface="黑体" pitchFamily="49" charset="-122"/>
                <a:ea typeface="黑体" pitchFamily="49" charset="-122"/>
              </a:rPr>
              <a:t>早</a:t>
            </a:r>
            <a:r>
              <a:rPr kumimoji="1" lang="zh-CN" altLang="en-US" sz="3200" b="1">
                <a:solidFill>
                  <a:srgbClr val="3333FF"/>
                </a:solidFill>
                <a:latin typeface="黑体" pitchFamily="49" charset="-122"/>
                <a:ea typeface="黑体" pitchFamily="49" charset="-122"/>
              </a:rPr>
              <a:t>些亲自来向项王</a:t>
            </a:r>
            <a:r>
              <a:rPr kumimoji="1" lang="zh-CN" altLang="en-US" sz="3200" b="1">
                <a:solidFill>
                  <a:srgbClr val="FF0000"/>
                </a:solidFill>
                <a:latin typeface="黑体" pitchFamily="49" charset="-122"/>
                <a:ea typeface="黑体" pitchFamily="49" charset="-122"/>
              </a:rPr>
              <a:t>道歉</a:t>
            </a:r>
            <a:r>
              <a:rPr kumimoji="1" lang="zh-CN" altLang="en-US" sz="3200" b="1">
                <a:solidFill>
                  <a:srgbClr val="3333FF"/>
                </a:solidFill>
                <a:latin typeface="黑体" pitchFamily="49" charset="-122"/>
                <a:ea typeface="黑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9330">
                                            <p:txEl>
                                              <p:pRg st="0" end="0"/>
                                            </p:txEl>
                                          </p:spTgt>
                                        </p:tgtEl>
                                        <p:attrNameLst>
                                          <p:attrName>style.visibility</p:attrName>
                                        </p:attrNameLst>
                                      </p:cBhvr>
                                      <p:to>
                                        <p:strVal val="visible"/>
                                      </p:to>
                                    </p:set>
                                    <p:animEffect transition="in" filter="dissolve">
                                      <p:cBhvr>
                                        <p:cTn id="7" dur="500"/>
                                        <p:tgtEl>
                                          <p:spTgt spid="993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9330">
                                            <p:txEl>
                                              <p:pRg st="1" end="1"/>
                                            </p:txEl>
                                          </p:spTgt>
                                        </p:tgtEl>
                                        <p:attrNameLst>
                                          <p:attrName>style.visibility</p:attrName>
                                        </p:attrNameLst>
                                      </p:cBhvr>
                                      <p:to>
                                        <p:strVal val="visible"/>
                                      </p:to>
                                    </p:set>
                                    <p:animEffect transition="in" filter="dissolve">
                                      <p:cBhvr>
                                        <p:cTn id="12" dur="500"/>
                                        <p:tgtEl>
                                          <p:spTgt spid="993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9330">
                                            <p:txEl>
                                              <p:pRg st="3" end="3"/>
                                            </p:txEl>
                                          </p:spTgt>
                                        </p:tgtEl>
                                        <p:attrNameLst>
                                          <p:attrName>style.visibility</p:attrName>
                                        </p:attrNameLst>
                                      </p:cBhvr>
                                      <p:to>
                                        <p:strVal val="visible"/>
                                      </p:to>
                                    </p:set>
                                    <p:animEffect transition="in" filter="dissolve">
                                      <p:cBhvr>
                                        <p:cTn id="17" dur="500"/>
                                        <p:tgtEl>
                                          <p:spTgt spid="9933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9330">
                                            <p:txEl>
                                              <p:pRg st="4" end="4"/>
                                            </p:txEl>
                                          </p:spTgt>
                                        </p:tgtEl>
                                        <p:attrNameLst>
                                          <p:attrName>style.visibility</p:attrName>
                                        </p:attrNameLst>
                                      </p:cBhvr>
                                      <p:to>
                                        <p:strVal val="visible"/>
                                      </p:to>
                                    </p:set>
                                    <p:animEffect transition="in" filter="dissolve">
                                      <p:cBhvr>
                                        <p:cTn id="22" dur="500"/>
                                        <p:tgtEl>
                                          <p:spTgt spid="99330">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9330">
                                            <p:txEl>
                                              <p:pRg st="6" end="6"/>
                                            </p:txEl>
                                          </p:spTgt>
                                        </p:tgtEl>
                                        <p:attrNameLst>
                                          <p:attrName>style.visibility</p:attrName>
                                        </p:attrNameLst>
                                      </p:cBhvr>
                                      <p:to>
                                        <p:strVal val="visible"/>
                                      </p:to>
                                    </p:set>
                                    <p:animEffect transition="in" filter="dissolve">
                                      <p:cBhvr>
                                        <p:cTn id="27" dur="500"/>
                                        <p:tgtEl>
                                          <p:spTgt spid="99330">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9330">
                                            <p:txEl>
                                              <p:pRg st="7" end="7"/>
                                            </p:txEl>
                                          </p:spTgt>
                                        </p:tgtEl>
                                        <p:attrNameLst>
                                          <p:attrName>style.visibility</p:attrName>
                                        </p:attrNameLst>
                                      </p:cBhvr>
                                      <p:to>
                                        <p:strVal val="visible"/>
                                      </p:to>
                                    </p:set>
                                    <p:animEffect transition="in" filter="dissolve">
                                      <p:cBhvr>
                                        <p:cTn id="32" dur="500"/>
                                        <p:tgtEl>
                                          <p:spTgt spid="993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28600" y="990600"/>
            <a:ext cx="861060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3600" b="1">
                <a:latin typeface="黑体" pitchFamily="49" charset="-122"/>
                <a:ea typeface="黑体" pitchFamily="49" charset="-122"/>
              </a:rPr>
              <a:t>《</a:t>
            </a:r>
            <a:r>
              <a:rPr kumimoji="1" lang="zh-CN" altLang="en-US" sz="3600" b="1">
                <a:latin typeface="黑体" pitchFamily="49" charset="-122"/>
                <a:ea typeface="黑体" pitchFamily="49" charset="-122"/>
              </a:rPr>
              <a:t>史记</a:t>
            </a:r>
            <a:r>
              <a:rPr kumimoji="1" lang="en-US" altLang="zh-CN" sz="3600" b="1">
                <a:latin typeface="黑体" pitchFamily="49" charset="-122"/>
                <a:ea typeface="黑体" pitchFamily="49" charset="-122"/>
              </a:rPr>
              <a:t>》</a:t>
            </a:r>
            <a:r>
              <a:rPr kumimoji="1" lang="zh-CN" altLang="en-US" sz="3600" b="1">
                <a:latin typeface="黑体" pitchFamily="49" charset="-122"/>
                <a:ea typeface="黑体" pitchFamily="49" charset="-122"/>
              </a:rPr>
              <a:t>二十四史中的第一部</a:t>
            </a:r>
            <a:r>
              <a:rPr kumimoji="1" lang="en-US" altLang="zh-CN" sz="3600" b="1">
                <a:latin typeface="黑体" pitchFamily="49" charset="-122"/>
                <a:ea typeface="黑体" pitchFamily="49" charset="-122"/>
              </a:rPr>
              <a:t>,</a:t>
            </a:r>
            <a:r>
              <a:rPr kumimoji="1" lang="zh-CN" altLang="en-US" sz="3600" b="1">
                <a:latin typeface="黑体" pitchFamily="49" charset="-122"/>
                <a:ea typeface="黑体" pitchFamily="49" charset="-122"/>
              </a:rPr>
              <a:t>全书一百三十篇，包括</a:t>
            </a:r>
            <a:r>
              <a:rPr kumimoji="1" lang="zh-CN" altLang="en-US" sz="3600" b="1" u="sng">
                <a:latin typeface="黑体" pitchFamily="49" charset="-122"/>
                <a:ea typeface="黑体" pitchFamily="49" charset="-122"/>
              </a:rPr>
              <a:t>           </a:t>
            </a:r>
            <a:r>
              <a:rPr kumimoji="1" lang="zh-CN" altLang="en-US" sz="3600" b="1">
                <a:latin typeface="黑体" pitchFamily="49" charset="-122"/>
                <a:ea typeface="黑体" pitchFamily="49" charset="-122"/>
              </a:rPr>
              <a:t>、</a:t>
            </a:r>
            <a:r>
              <a:rPr kumimoji="1" lang="zh-CN" altLang="en-US" sz="3600" b="1" u="sng">
                <a:latin typeface="黑体" pitchFamily="49" charset="-122"/>
                <a:ea typeface="黑体" pitchFamily="49" charset="-122"/>
              </a:rPr>
              <a:t>           </a:t>
            </a:r>
            <a:r>
              <a:rPr kumimoji="1" lang="zh-CN" altLang="en-US" sz="3600" b="1">
                <a:latin typeface="黑体" pitchFamily="49" charset="-122"/>
                <a:ea typeface="黑体" pitchFamily="49" charset="-122"/>
              </a:rPr>
              <a:t>、</a:t>
            </a:r>
            <a:r>
              <a:rPr kumimoji="1" lang="zh-CN" altLang="en-US" sz="3600" b="1" u="sng">
                <a:latin typeface="黑体" pitchFamily="49" charset="-122"/>
                <a:ea typeface="黑体" pitchFamily="49" charset="-122"/>
              </a:rPr>
              <a:t>　　　　           </a:t>
            </a:r>
            <a:r>
              <a:rPr kumimoji="1" lang="zh-CN" altLang="en-US" sz="3600" b="1">
                <a:latin typeface="黑体" pitchFamily="49" charset="-122"/>
                <a:ea typeface="黑体" pitchFamily="49" charset="-122"/>
              </a:rPr>
              <a:t>、</a:t>
            </a:r>
            <a:r>
              <a:rPr kumimoji="1" lang="zh-CN" altLang="en-US" sz="3600" b="1" u="sng">
                <a:latin typeface="黑体" pitchFamily="49" charset="-122"/>
                <a:ea typeface="黑体" pitchFamily="49" charset="-122"/>
              </a:rPr>
              <a:t>　　　</a:t>
            </a:r>
            <a:r>
              <a:rPr kumimoji="1" lang="zh-CN" altLang="en-US" sz="3600" b="1">
                <a:latin typeface="黑体" pitchFamily="49" charset="-122"/>
                <a:ea typeface="黑体" pitchFamily="49" charset="-122"/>
              </a:rPr>
              <a:t>、</a:t>
            </a:r>
            <a:r>
              <a:rPr kumimoji="1" lang="zh-CN" altLang="en-US" sz="3600" b="1" u="sng">
                <a:latin typeface="黑体" pitchFamily="49" charset="-122"/>
                <a:ea typeface="黑体" pitchFamily="49" charset="-122"/>
              </a:rPr>
              <a:t>　　   </a:t>
            </a:r>
            <a:r>
              <a:rPr kumimoji="1" lang="en-US" altLang="zh-CN" sz="3600" b="1">
                <a:latin typeface="黑体" pitchFamily="49" charset="-122"/>
                <a:ea typeface="黑体" pitchFamily="49" charset="-122"/>
              </a:rPr>
              <a:t>,</a:t>
            </a:r>
            <a:r>
              <a:rPr kumimoji="1" lang="zh-CN" altLang="en-US" sz="3600" b="1">
                <a:latin typeface="黑体" pitchFamily="49" charset="-122"/>
                <a:ea typeface="黑体" pitchFamily="49" charset="-122"/>
              </a:rPr>
              <a:t>共五十二万六千五百字，叙述了上起黄帝，下到汉武帝太初四年约３</a:t>
            </a:r>
            <a:r>
              <a:rPr kumimoji="1" lang="en-US" altLang="zh-CN" sz="3600" b="1">
                <a:latin typeface="黑体" pitchFamily="49" charset="-122"/>
                <a:ea typeface="黑体" pitchFamily="49" charset="-122"/>
              </a:rPr>
              <a:t>000</a:t>
            </a:r>
            <a:r>
              <a:rPr kumimoji="1" lang="zh-CN" altLang="en-US" sz="3600" b="1">
                <a:latin typeface="黑体" pitchFamily="49" charset="-122"/>
                <a:ea typeface="黑体" pitchFamily="49" charset="-122"/>
              </a:rPr>
              <a:t>年的历史；是我国第一部纪传体通史。鲁迅赞誉它为</a:t>
            </a:r>
            <a:r>
              <a:rPr kumimoji="1" lang="zh-CN" altLang="en-US" sz="3600" b="1">
                <a:latin typeface="Times New Roman" pitchFamily="18" charset="0"/>
                <a:ea typeface="黑体" pitchFamily="49" charset="-122"/>
              </a:rPr>
              <a:t>“</a:t>
            </a:r>
            <a:r>
              <a:rPr kumimoji="1" lang="zh-CN" altLang="en-US" sz="3600" b="1">
                <a:solidFill>
                  <a:srgbClr val="FF0000"/>
                </a:solidFill>
                <a:latin typeface="黑体" pitchFamily="49" charset="-122"/>
                <a:ea typeface="黑体" pitchFamily="49" charset="-122"/>
              </a:rPr>
              <a:t>史家之绝唱，无韵之离骚</a:t>
            </a:r>
            <a:r>
              <a:rPr kumimoji="1" lang="zh-CN" altLang="en-US" sz="3600" b="1">
                <a:latin typeface="Times New Roman" pitchFamily="18" charset="0"/>
                <a:ea typeface="黑体" pitchFamily="49" charset="-122"/>
              </a:rPr>
              <a:t>”</a:t>
            </a:r>
            <a:r>
              <a:rPr kumimoji="1" lang="zh-CN" altLang="en-US" sz="3600" b="1">
                <a:latin typeface="黑体" pitchFamily="49" charset="-122"/>
                <a:ea typeface="黑体" pitchFamily="49" charset="-122"/>
              </a:rPr>
              <a:t>，意即它既是史学巨著，又是文学巨著</a:t>
            </a:r>
            <a:r>
              <a:rPr kumimoji="1" lang="zh-CN" altLang="en-US" sz="6000" b="1">
                <a:latin typeface="黑体" pitchFamily="49" charset="-122"/>
                <a:ea typeface="黑体" pitchFamily="49" charset="-122"/>
              </a:rPr>
              <a:t>。</a:t>
            </a:r>
          </a:p>
        </p:txBody>
      </p:sp>
      <p:sp>
        <p:nvSpPr>
          <p:cNvPr id="7173" name="Text Box 5"/>
          <p:cNvSpPr txBox="1">
            <a:spLocks noChangeArrowheads="1"/>
          </p:cNvSpPr>
          <p:nvPr/>
        </p:nvSpPr>
        <p:spPr bwMode="auto">
          <a:xfrm>
            <a:off x="1116013" y="1989138"/>
            <a:ext cx="2438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600" b="1">
                <a:solidFill>
                  <a:srgbClr val="FF0000"/>
                </a:solidFill>
                <a:latin typeface="Times New Roman" pitchFamily="18" charset="0"/>
                <a:ea typeface="黑体" pitchFamily="49" charset="-122"/>
              </a:rPr>
              <a:t>十二本纪</a:t>
            </a:r>
          </a:p>
        </p:txBody>
      </p:sp>
      <p:sp>
        <p:nvSpPr>
          <p:cNvPr id="7174" name="Text Box 6"/>
          <p:cNvSpPr txBox="1">
            <a:spLocks noChangeArrowheads="1"/>
          </p:cNvSpPr>
          <p:nvPr/>
        </p:nvSpPr>
        <p:spPr bwMode="auto">
          <a:xfrm>
            <a:off x="3276600" y="2636838"/>
            <a:ext cx="1752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600" b="1">
                <a:solidFill>
                  <a:srgbClr val="FF0000"/>
                </a:solidFill>
                <a:latin typeface="Times New Roman" pitchFamily="18" charset="0"/>
                <a:ea typeface="黑体" pitchFamily="49" charset="-122"/>
              </a:rPr>
              <a:t>十表</a:t>
            </a:r>
          </a:p>
        </p:txBody>
      </p:sp>
      <p:sp>
        <p:nvSpPr>
          <p:cNvPr id="7175" name="Text Box 7"/>
          <p:cNvSpPr txBox="1">
            <a:spLocks noChangeArrowheads="1"/>
          </p:cNvSpPr>
          <p:nvPr/>
        </p:nvSpPr>
        <p:spPr bwMode="auto">
          <a:xfrm>
            <a:off x="5292725" y="2636838"/>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600" b="1">
                <a:solidFill>
                  <a:srgbClr val="FF0000"/>
                </a:solidFill>
                <a:latin typeface="Times New Roman" pitchFamily="18" charset="0"/>
                <a:ea typeface="黑体" pitchFamily="49" charset="-122"/>
              </a:rPr>
              <a:t>八书</a:t>
            </a:r>
          </a:p>
        </p:txBody>
      </p:sp>
      <p:sp>
        <p:nvSpPr>
          <p:cNvPr id="7176" name="Text Box 8"/>
          <p:cNvSpPr txBox="1">
            <a:spLocks noChangeArrowheads="1"/>
          </p:cNvSpPr>
          <p:nvPr/>
        </p:nvSpPr>
        <p:spPr bwMode="auto">
          <a:xfrm>
            <a:off x="3995738" y="1916113"/>
            <a:ext cx="2286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600" b="1">
                <a:solidFill>
                  <a:srgbClr val="FF0000"/>
                </a:solidFill>
                <a:latin typeface="Times New Roman" pitchFamily="18" charset="0"/>
                <a:ea typeface="黑体" pitchFamily="49" charset="-122"/>
              </a:rPr>
              <a:t>三十世家</a:t>
            </a:r>
          </a:p>
        </p:txBody>
      </p:sp>
      <p:sp>
        <p:nvSpPr>
          <p:cNvPr id="7177" name="Text Box 9"/>
          <p:cNvSpPr txBox="1">
            <a:spLocks noChangeArrowheads="1"/>
          </p:cNvSpPr>
          <p:nvPr/>
        </p:nvSpPr>
        <p:spPr bwMode="auto">
          <a:xfrm>
            <a:off x="468313" y="2636838"/>
            <a:ext cx="2286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600" b="1">
                <a:solidFill>
                  <a:srgbClr val="FF0000"/>
                </a:solidFill>
                <a:latin typeface="Times New Roman" pitchFamily="18" charset="0"/>
                <a:ea typeface="黑体" pitchFamily="49" charset="-122"/>
              </a:rPr>
              <a:t>七十列传</a:t>
            </a:r>
          </a:p>
        </p:txBody>
      </p:sp>
      <p:sp>
        <p:nvSpPr>
          <p:cNvPr id="3080" name="WordArt 13"/>
          <p:cNvSpPr>
            <a:spLocks noChangeArrowheads="1" noChangeShapeType="1" noTextEdit="1"/>
          </p:cNvSpPr>
          <p:nvPr/>
        </p:nvSpPr>
        <p:spPr bwMode="auto">
          <a:xfrm>
            <a:off x="3048000" y="457200"/>
            <a:ext cx="27432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b="1" kern="10">
                <a:solidFill>
                  <a:srgbClr val="0033CC"/>
                </a:solidFill>
                <a:effectLst>
                  <a:outerShdw dist="45791" dir="2021404" algn="ctr" rotWithShape="0">
                    <a:srgbClr val="C0C0C0"/>
                  </a:outerShdw>
                </a:effectLst>
                <a:latin typeface="黑体"/>
                <a:ea typeface="黑体"/>
              </a:rPr>
              <a:t>相关知识介绍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arn(outHorizontal)">
                                      <p:cBhvr>
                                        <p:cTn id="7" dur="500"/>
                                        <p:tgtEl>
                                          <p:spTgt spid="7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3"/>
                                        </p:tgtEl>
                                        <p:attrNameLst>
                                          <p:attrName>style.visibility</p:attrName>
                                        </p:attrNameLst>
                                      </p:cBhvr>
                                      <p:to>
                                        <p:strVal val="visible"/>
                                      </p:to>
                                    </p:set>
                                    <p:animEffect transition="in" filter="wipe(left)">
                                      <p:cBhvr>
                                        <p:cTn id="12" dur="500"/>
                                        <p:tgtEl>
                                          <p:spTgt spid="71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76"/>
                                        </p:tgtEl>
                                        <p:attrNameLst>
                                          <p:attrName>style.visibility</p:attrName>
                                        </p:attrNameLst>
                                      </p:cBhvr>
                                      <p:to>
                                        <p:strVal val="visible"/>
                                      </p:to>
                                    </p:set>
                                    <p:animEffect transition="in" filter="wipe(left)">
                                      <p:cBhvr>
                                        <p:cTn id="17" dur="500"/>
                                        <p:tgtEl>
                                          <p:spTgt spid="71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77"/>
                                        </p:tgtEl>
                                        <p:attrNameLst>
                                          <p:attrName>style.visibility</p:attrName>
                                        </p:attrNameLst>
                                      </p:cBhvr>
                                      <p:to>
                                        <p:strVal val="visible"/>
                                      </p:to>
                                    </p:set>
                                    <p:animEffect transition="in" filter="wipe(left)">
                                      <p:cBhvr>
                                        <p:cTn id="22" dur="500"/>
                                        <p:tgtEl>
                                          <p:spTgt spid="71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174"/>
                                        </p:tgtEl>
                                        <p:attrNameLst>
                                          <p:attrName>style.visibility</p:attrName>
                                        </p:attrNameLst>
                                      </p:cBhvr>
                                      <p:to>
                                        <p:strVal val="visible"/>
                                      </p:to>
                                    </p:set>
                                    <p:animEffect transition="in" filter="wipe(left)">
                                      <p:cBhvr>
                                        <p:cTn id="27" dur="500"/>
                                        <p:tgtEl>
                                          <p:spTgt spid="717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175"/>
                                        </p:tgtEl>
                                        <p:attrNameLst>
                                          <p:attrName>style.visibility</p:attrName>
                                        </p:attrNameLst>
                                      </p:cBhvr>
                                      <p:to>
                                        <p:strVal val="visible"/>
                                      </p:to>
                                    </p:set>
                                    <p:animEffect transition="in" filter="wipe(left)">
                                      <p:cBhvr>
                                        <p:cTn id="32" dur="500"/>
                                        <p:tgtEl>
                                          <p:spTgt spid="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3" grpId="0" autoUpdateAnimBg="0"/>
      <p:bldP spid="7174" grpId="0" autoUpdateAnimBg="0"/>
      <p:bldP spid="7175" grpId="0" autoUpdateAnimBg="0"/>
      <p:bldP spid="7176" grpId="0" autoUpdateAnimBg="0"/>
      <p:bldP spid="717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2"/>
          <p:cNvSpPr>
            <a:spLocks noChangeArrowheads="1"/>
          </p:cNvSpPr>
          <p:nvPr/>
        </p:nvSpPr>
        <p:spPr bwMode="auto">
          <a:xfrm>
            <a:off x="1258888" y="1125538"/>
            <a:ext cx="713105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en-US" altLang="zh-CN" sz="6000" b="1">
                <a:latin typeface="黑体" pitchFamily="49" charset="-122"/>
                <a:ea typeface="黑体" pitchFamily="49" charset="-122"/>
              </a:rPr>
              <a:t> </a:t>
            </a:r>
            <a:r>
              <a:rPr kumimoji="1" lang="zh-CN" altLang="en-US" sz="8000" b="1">
                <a:latin typeface="黑体" pitchFamily="49" charset="-122"/>
                <a:ea typeface="黑体" pitchFamily="49" charset="-122"/>
              </a:rPr>
              <a:t>这部分主要讲的是哪方的事？</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hm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8486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 Box 4"/>
          <p:cNvSpPr txBox="1">
            <a:spLocks noChangeArrowheads="1"/>
          </p:cNvSpPr>
          <p:nvPr/>
        </p:nvSpPr>
        <p:spPr bwMode="auto">
          <a:xfrm>
            <a:off x="7893050" y="981075"/>
            <a:ext cx="109855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6000" b="1">
                <a:latin typeface="黑体" pitchFamily="49" charset="-122"/>
                <a:ea typeface="黑体" pitchFamily="49" charset="-122"/>
              </a:rPr>
              <a:t>项 伯 访 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animEffect transition="in" filter="dissolve">
                                      <p:cBhvr>
                                        <p:cTn id="7" dur="500"/>
                                        <p:tgtEl>
                                          <p:spTgt spid="337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my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0"/>
            <a:ext cx="78486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ext Box 4"/>
          <p:cNvSpPr txBox="1">
            <a:spLocks noChangeArrowheads="1"/>
          </p:cNvSpPr>
          <p:nvPr/>
        </p:nvSpPr>
        <p:spPr bwMode="auto">
          <a:xfrm>
            <a:off x="466725" y="411163"/>
            <a:ext cx="549275" cy="598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1" lang="zh-CN" altLang="zh-CN" sz="2400">
              <a:latin typeface="Times New Roman" pitchFamily="18" charset="0"/>
            </a:endParaRPr>
          </a:p>
        </p:txBody>
      </p:sp>
      <p:sp>
        <p:nvSpPr>
          <p:cNvPr id="34821" name="Text Box 5"/>
          <p:cNvSpPr txBox="1">
            <a:spLocks noChangeArrowheads="1"/>
          </p:cNvSpPr>
          <p:nvPr/>
        </p:nvSpPr>
        <p:spPr bwMode="auto">
          <a:xfrm>
            <a:off x="-168275" y="914400"/>
            <a:ext cx="14636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6000" b="1">
                <a:latin typeface="黑体" pitchFamily="49" charset="-122"/>
                <a:ea typeface="黑体" pitchFamily="49" charset="-122"/>
              </a:rPr>
              <a:t>张 良 献 策</a:t>
            </a:r>
          </a:p>
          <a:p>
            <a:pPr eaLnBrk="1" hangingPunct="1"/>
            <a:endParaRPr kumimoji="1" lang="en-US" altLang="zh-CN" sz="24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821">
                                            <p:txEl>
                                              <p:pRg st="0" end="0"/>
                                            </p:txEl>
                                          </p:spTgt>
                                        </p:tgtEl>
                                        <p:attrNameLst>
                                          <p:attrName>style.visibility</p:attrName>
                                        </p:attrNameLst>
                                      </p:cBhvr>
                                      <p:to>
                                        <p:strVal val="visible"/>
                                      </p:to>
                                    </p:set>
                                    <p:animEffect transition="in" filter="dissolve">
                                      <p:cBhvr>
                                        <p:cTn id="7" dur="500"/>
                                        <p:tgtEl>
                                          <p:spTgt spid="348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2" descr="hm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9850" cy="700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 Box 3"/>
          <p:cNvSpPr txBox="1">
            <a:spLocks noChangeArrowheads="1"/>
          </p:cNvSpPr>
          <p:nvPr/>
        </p:nvSpPr>
        <p:spPr bwMode="auto">
          <a:xfrm>
            <a:off x="1835150" y="1143000"/>
            <a:ext cx="63373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8000" b="1">
                <a:latin typeface="Times New Roman" pitchFamily="18" charset="0"/>
                <a:ea typeface="黑体" pitchFamily="49" charset="-122"/>
              </a:rPr>
              <a:t>讲解翻译课文</a:t>
            </a:r>
          </a:p>
        </p:txBody>
      </p:sp>
      <p:sp>
        <p:nvSpPr>
          <p:cNvPr id="37892" name="Rectangle 4"/>
          <p:cNvSpPr>
            <a:spLocks noChangeArrowheads="1"/>
          </p:cNvSpPr>
          <p:nvPr/>
        </p:nvSpPr>
        <p:spPr bwMode="auto">
          <a:xfrm>
            <a:off x="2700338" y="2924175"/>
            <a:ext cx="56880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4400" b="1">
                <a:latin typeface="Times New Roman" pitchFamily="18" charset="0"/>
                <a:ea typeface="楷体_GB2312" pitchFamily="1" charset="-122"/>
              </a:rPr>
              <a:t>     </a:t>
            </a:r>
            <a:r>
              <a:rPr kumimoji="1" lang="zh-CN" altLang="en-US" sz="6000" b="1">
                <a:latin typeface="黑体" pitchFamily="49" charset="-122"/>
                <a:ea typeface="黑体" pitchFamily="49" charset="-122"/>
              </a:rPr>
              <a:t>第</a:t>
            </a:r>
            <a:r>
              <a:rPr kumimoji="1" lang="en-US" altLang="zh-CN" sz="6000" b="1">
                <a:latin typeface="黑体" pitchFamily="49" charset="-122"/>
                <a:ea typeface="黑体" pitchFamily="49" charset="-122"/>
              </a:rPr>
              <a:t>3</a:t>
            </a:r>
            <a:r>
              <a:rPr kumimoji="1" lang="zh-CN" altLang="en-US" sz="6000" b="1">
                <a:latin typeface="黑体" pitchFamily="49" charset="-122"/>
                <a:ea typeface="黑体" pitchFamily="49" charset="-122"/>
              </a:rPr>
              <a:t>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barn(inHorizontal)">
                                      <p:cBhvr>
                                        <p:cTn id="7" dur="500"/>
                                        <p:tgtEl>
                                          <p:spTgt spid="378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892"/>
                                        </p:tgtEl>
                                        <p:attrNameLst>
                                          <p:attrName>style.visibility</p:attrName>
                                        </p:attrNameLst>
                                      </p:cBhvr>
                                      <p:to>
                                        <p:strVal val="visible"/>
                                      </p:to>
                                    </p:set>
                                    <p:animEffect transition="in" filter="dissolve">
                                      <p:cBhvr>
                                        <p:cTn id="12" dur="500"/>
                                        <p:tgtEl>
                                          <p:spTgt spid="3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utoUpdateAnimBg="0"/>
      <p:bldP spid="3789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179388" y="333375"/>
            <a:ext cx="8785225" cy="577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5000"/>
              </a:lnSpc>
            </a:pPr>
            <a:r>
              <a:rPr kumimoji="1" lang="en-US" altLang="zh-CN" sz="3600" b="1" dirty="0">
                <a:latin typeface="黑体" pitchFamily="49" charset="-122"/>
                <a:ea typeface="黑体" pitchFamily="49" charset="-122"/>
              </a:rPr>
              <a:t>    </a:t>
            </a:r>
            <a:r>
              <a:rPr kumimoji="1" lang="zh-CN" altLang="en-US" sz="3600" b="1" dirty="0">
                <a:latin typeface="黑体" pitchFamily="49" charset="-122"/>
                <a:ea typeface="黑体" pitchFamily="49" charset="-122"/>
              </a:rPr>
              <a:t>沛公旦日</a:t>
            </a:r>
            <a:r>
              <a:rPr kumimoji="1" lang="zh-CN" altLang="en-US" sz="3600" b="1" dirty="0">
                <a:solidFill>
                  <a:srgbClr val="C00000"/>
                </a:solidFill>
                <a:latin typeface="黑体" pitchFamily="49" charset="-122"/>
                <a:ea typeface="黑体" pitchFamily="49" charset="-122"/>
              </a:rPr>
              <a:t>从</a:t>
            </a:r>
            <a:r>
              <a:rPr kumimoji="1" lang="zh-CN" altLang="en-US" sz="3600" b="1" dirty="0">
                <a:latin typeface="黑体" pitchFamily="49" charset="-122"/>
                <a:ea typeface="黑体" pitchFamily="49" charset="-122"/>
              </a:rPr>
              <a:t>百余骑来见项王，至鸿门，谢曰：</a:t>
            </a:r>
            <a:r>
              <a:rPr kumimoji="1" lang="zh-CN" altLang="en-US" sz="3600" b="1" dirty="0">
                <a:ea typeface="黑体" pitchFamily="49" charset="-122"/>
              </a:rPr>
              <a:t>“</a:t>
            </a:r>
            <a:r>
              <a:rPr kumimoji="1" lang="zh-CN" altLang="en-US" sz="3600" b="1" dirty="0">
                <a:latin typeface="黑体" pitchFamily="49" charset="-122"/>
                <a:ea typeface="黑体" pitchFamily="49" charset="-122"/>
              </a:rPr>
              <a:t>臣与将军</a:t>
            </a:r>
            <a:r>
              <a:rPr kumimoji="1" lang="zh-CN" altLang="en-US" sz="3600" b="1" dirty="0">
                <a:solidFill>
                  <a:srgbClr val="C00000"/>
                </a:solidFill>
                <a:latin typeface="黑体" pitchFamily="49" charset="-122"/>
                <a:ea typeface="黑体" pitchFamily="49" charset="-122"/>
              </a:rPr>
              <a:t>戮力</a:t>
            </a:r>
            <a:r>
              <a:rPr kumimoji="1" lang="zh-CN" altLang="en-US" sz="3600" b="1" dirty="0">
                <a:latin typeface="黑体" pitchFamily="49" charset="-122"/>
                <a:ea typeface="黑体" pitchFamily="49" charset="-122"/>
              </a:rPr>
              <a:t>而攻秦，将军战河北，臣战河南，然</a:t>
            </a:r>
            <a:r>
              <a:rPr kumimoji="1" lang="zh-CN" altLang="en-US" sz="3600" b="1" dirty="0">
                <a:solidFill>
                  <a:srgbClr val="C00000"/>
                </a:solidFill>
                <a:latin typeface="黑体" pitchFamily="49" charset="-122"/>
                <a:ea typeface="黑体" pitchFamily="49" charset="-122"/>
              </a:rPr>
              <a:t>不自意</a:t>
            </a:r>
            <a:r>
              <a:rPr kumimoji="1" lang="zh-CN" altLang="en-US" sz="3600" b="1" dirty="0">
                <a:latin typeface="黑体" pitchFamily="49" charset="-122"/>
                <a:ea typeface="黑体" pitchFamily="49" charset="-122"/>
              </a:rPr>
              <a:t>能先入关破秦，得复见将军于此。今者有小人之言，令将军与臣有</a:t>
            </a:r>
            <a:r>
              <a:rPr kumimoji="1" lang="zh-CN" altLang="en-US" sz="3600" b="1" dirty="0">
                <a:solidFill>
                  <a:srgbClr val="C00000"/>
                </a:solidFill>
                <a:latin typeface="黑体" pitchFamily="49" charset="-122"/>
                <a:ea typeface="黑体" pitchFamily="49" charset="-122"/>
              </a:rPr>
              <a:t>郤</a:t>
            </a:r>
            <a:r>
              <a:rPr kumimoji="1" lang="zh-CN" altLang="en-US" sz="3600" b="1" dirty="0">
                <a:latin typeface="黑体" pitchFamily="49" charset="-122"/>
                <a:ea typeface="黑体" pitchFamily="49" charset="-122"/>
              </a:rPr>
              <a:t>。</a:t>
            </a:r>
            <a:r>
              <a:rPr kumimoji="1" lang="zh-CN" altLang="en-US" sz="3600" b="1" dirty="0">
                <a:ea typeface="黑体" pitchFamily="49" charset="-122"/>
              </a:rPr>
              <a:t>”</a:t>
            </a:r>
            <a:r>
              <a:rPr kumimoji="1" lang="zh-CN" altLang="en-US" sz="3600" b="1" dirty="0">
                <a:latin typeface="黑体" pitchFamily="49" charset="-122"/>
                <a:ea typeface="黑体" pitchFamily="49" charset="-122"/>
              </a:rPr>
              <a:t>项王曰：</a:t>
            </a:r>
            <a:r>
              <a:rPr kumimoji="1" lang="zh-CN" altLang="en-US" sz="3600" b="1" dirty="0">
                <a:ea typeface="黑体" pitchFamily="49" charset="-122"/>
              </a:rPr>
              <a:t>“</a:t>
            </a:r>
            <a:r>
              <a:rPr kumimoji="1" lang="zh-CN" altLang="en-US" sz="3600" b="1" dirty="0">
                <a:latin typeface="黑体" pitchFamily="49" charset="-122"/>
                <a:ea typeface="黑体" pitchFamily="49" charset="-122"/>
              </a:rPr>
              <a:t>此沛公左司马曹无伤言之；不然，籍何以至此。</a:t>
            </a:r>
            <a:r>
              <a:rPr kumimoji="1" lang="zh-CN" altLang="en-US" sz="3600" b="1" dirty="0">
                <a:ea typeface="黑体" pitchFamily="49" charset="-122"/>
              </a:rPr>
              <a:t>”</a:t>
            </a:r>
            <a:r>
              <a:rPr kumimoji="1" lang="zh-CN" altLang="en-US" sz="3600" b="1" dirty="0">
                <a:latin typeface="黑体" pitchFamily="49" charset="-122"/>
                <a:ea typeface="黑体" pitchFamily="49" charset="-122"/>
              </a:rPr>
              <a:t>项王</a:t>
            </a:r>
            <a:r>
              <a:rPr kumimoji="1" lang="zh-CN" altLang="en-US" sz="3600" b="1" dirty="0">
                <a:solidFill>
                  <a:srgbClr val="C00000"/>
                </a:solidFill>
                <a:latin typeface="黑体" pitchFamily="49" charset="-122"/>
                <a:ea typeface="黑体" pitchFamily="49" charset="-122"/>
              </a:rPr>
              <a:t>即日</a:t>
            </a:r>
            <a:r>
              <a:rPr kumimoji="1" lang="zh-CN" altLang="en-US" sz="3600" b="1" dirty="0">
                <a:latin typeface="黑体" pitchFamily="49" charset="-122"/>
                <a:ea typeface="黑体" pitchFamily="49" charset="-122"/>
              </a:rPr>
              <a:t>因留沛公与饮。项王、项伯东向坐，亚父南向坐。</a:t>
            </a:r>
            <a:r>
              <a:rPr kumimoji="1" lang="en-US" altLang="zh-CN" sz="3600" b="1" dirty="0">
                <a:ea typeface="黑体" pitchFamily="49" charset="-122"/>
              </a:rPr>
              <a:t>——</a:t>
            </a:r>
            <a:r>
              <a:rPr kumimoji="1" lang="zh-CN" altLang="en-US" sz="3600" b="1" dirty="0">
                <a:latin typeface="黑体" pitchFamily="49" charset="-122"/>
                <a:ea typeface="黑体" pitchFamily="49" charset="-122"/>
              </a:rPr>
              <a:t>亚父者，范增也。沛公北向坐，张良西向侍。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179388" y="419100"/>
            <a:ext cx="8785225" cy="602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kumimoji="1" lang="zh-CN" altLang="en-US" sz="3600" b="1" dirty="0">
                <a:ea typeface="黑体" pitchFamily="49" charset="-122"/>
              </a:rPr>
              <a:t>范增</a:t>
            </a:r>
            <a:r>
              <a:rPr kumimoji="1" lang="zh-CN" altLang="en-US" sz="3600" b="1" dirty="0">
                <a:solidFill>
                  <a:srgbClr val="C00000"/>
                </a:solidFill>
                <a:ea typeface="黑体" pitchFamily="49" charset="-122"/>
              </a:rPr>
              <a:t>数目</a:t>
            </a:r>
            <a:r>
              <a:rPr kumimoji="1" lang="zh-CN" altLang="en-US" sz="3600" b="1" dirty="0">
                <a:ea typeface="黑体" pitchFamily="49" charset="-122"/>
              </a:rPr>
              <a:t>项王，</a:t>
            </a:r>
            <a:r>
              <a:rPr kumimoji="1" lang="zh-CN" altLang="en-US" sz="3600" b="1" dirty="0">
                <a:solidFill>
                  <a:srgbClr val="0070C0"/>
                </a:solidFill>
                <a:ea typeface="黑体" pitchFamily="49" charset="-122"/>
              </a:rPr>
              <a:t>举</a:t>
            </a:r>
            <a:r>
              <a:rPr kumimoji="1" lang="zh-CN" altLang="en-US" sz="3600" b="1" dirty="0">
                <a:ea typeface="黑体" pitchFamily="49" charset="-122"/>
              </a:rPr>
              <a:t>所佩玉玦以示之者</a:t>
            </a:r>
            <a:r>
              <a:rPr kumimoji="1" lang="zh-CN" altLang="en-US" sz="3600" b="1" dirty="0">
                <a:solidFill>
                  <a:srgbClr val="C00000"/>
                </a:solidFill>
                <a:ea typeface="黑体" pitchFamily="49" charset="-122"/>
              </a:rPr>
              <a:t>三</a:t>
            </a:r>
            <a:r>
              <a:rPr kumimoji="1" lang="zh-CN" altLang="en-US" sz="3600" b="1" dirty="0">
                <a:ea typeface="黑体" pitchFamily="49" charset="-122"/>
              </a:rPr>
              <a:t>，项王默然不应。范增起，出，召项庄，谓曰：“君王为人</a:t>
            </a:r>
            <a:r>
              <a:rPr kumimoji="1" lang="zh-CN" altLang="en-US" sz="3600" b="1" dirty="0">
                <a:solidFill>
                  <a:srgbClr val="C00000"/>
                </a:solidFill>
                <a:ea typeface="黑体" pitchFamily="49" charset="-122"/>
              </a:rPr>
              <a:t>不忍</a:t>
            </a:r>
            <a:r>
              <a:rPr kumimoji="1" lang="zh-CN" altLang="en-US" sz="3600" b="1" dirty="0">
                <a:ea typeface="黑体" pitchFamily="49" charset="-122"/>
              </a:rPr>
              <a:t>。若入前为寿，寿毕，</a:t>
            </a:r>
            <a:r>
              <a:rPr kumimoji="1" lang="zh-CN" altLang="en-US" sz="3600" b="1" dirty="0">
                <a:solidFill>
                  <a:srgbClr val="C00000"/>
                </a:solidFill>
                <a:ea typeface="黑体" pitchFamily="49" charset="-122"/>
              </a:rPr>
              <a:t>请</a:t>
            </a:r>
            <a:r>
              <a:rPr kumimoji="1" lang="zh-CN" altLang="en-US" sz="3600" b="1" dirty="0">
                <a:ea typeface="黑体" pitchFamily="49" charset="-122"/>
              </a:rPr>
              <a:t>以剑舞，</a:t>
            </a:r>
            <a:r>
              <a:rPr kumimoji="1" lang="zh-CN" altLang="en-US" sz="3600" b="1" dirty="0">
                <a:solidFill>
                  <a:srgbClr val="C00000"/>
                </a:solidFill>
                <a:ea typeface="黑体" pitchFamily="49" charset="-122"/>
              </a:rPr>
              <a:t>因</a:t>
            </a:r>
            <a:r>
              <a:rPr kumimoji="1" lang="zh-CN" altLang="en-US" sz="3600" b="1" dirty="0">
                <a:ea typeface="黑体" pitchFamily="49" charset="-122"/>
              </a:rPr>
              <a:t>击沛公于坐，杀之。不者，</a:t>
            </a:r>
            <a:r>
              <a:rPr kumimoji="1" lang="zh-CN" altLang="en-US" sz="3600" b="1" dirty="0">
                <a:solidFill>
                  <a:srgbClr val="C00000"/>
                </a:solidFill>
                <a:ea typeface="黑体" pitchFamily="49" charset="-122"/>
              </a:rPr>
              <a:t>若属</a:t>
            </a:r>
            <a:r>
              <a:rPr kumimoji="1" lang="zh-CN" altLang="en-US" sz="3600" b="1" dirty="0">
                <a:ea typeface="黑体" pitchFamily="49" charset="-122"/>
              </a:rPr>
              <a:t>皆且</a:t>
            </a:r>
            <a:r>
              <a:rPr kumimoji="1" lang="zh-CN" altLang="en-US" sz="3600" b="1" dirty="0">
                <a:solidFill>
                  <a:srgbClr val="C00000"/>
                </a:solidFill>
                <a:ea typeface="黑体" pitchFamily="49" charset="-122"/>
              </a:rPr>
              <a:t>为所</a:t>
            </a:r>
            <a:r>
              <a:rPr kumimoji="1" lang="zh-CN" altLang="en-US" sz="3600" b="1" dirty="0">
                <a:ea typeface="黑体" pitchFamily="49" charset="-122"/>
              </a:rPr>
              <a:t>虏。”庄则入为寿。寿毕，曰：“君王与沛公饮，军中</a:t>
            </a:r>
            <a:r>
              <a:rPr kumimoji="1" lang="zh-CN" altLang="en-US" sz="3600" b="1" dirty="0">
                <a:solidFill>
                  <a:srgbClr val="C00000"/>
                </a:solidFill>
                <a:ea typeface="黑体" pitchFamily="49" charset="-122"/>
              </a:rPr>
              <a:t>无以</a:t>
            </a:r>
            <a:r>
              <a:rPr kumimoji="1" lang="zh-CN" altLang="en-US" sz="3600" b="1" dirty="0">
                <a:ea typeface="黑体" pitchFamily="49" charset="-122"/>
              </a:rPr>
              <a:t>为乐，</a:t>
            </a:r>
            <a:r>
              <a:rPr kumimoji="1" lang="zh-CN" altLang="en-US" sz="3600" b="1" dirty="0">
                <a:solidFill>
                  <a:srgbClr val="C00000"/>
                </a:solidFill>
                <a:ea typeface="黑体" pitchFamily="49" charset="-122"/>
              </a:rPr>
              <a:t>请</a:t>
            </a:r>
            <a:r>
              <a:rPr kumimoji="1" lang="zh-CN" altLang="en-US" sz="3600" b="1" dirty="0">
                <a:ea typeface="黑体" pitchFamily="49" charset="-122"/>
              </a:rPr>
              <a:t>以剑舞。”项王曰：“诺。”项庄拔剑起舞，项伯亦拔剑起舞，常以身</a:t>
            </a:r>
            <a:r>
              <a:rPr kumimoji="1" lang="zh-CN" altLang="en-US" sz="3600" b="1" dirty="0">
                <a:solidFill>
                  <a:srgbClr val="C00000"/>
                </a:solidFill>
                <a:ea typeface="黑体" pitchFamily="49" charset="-122"/>
              </a:rPr>
              <a:t>翼</a:t>
            </a:r>
            <a:r>
              <a:rPr kumimoji="1" lang="zh-CN" altLang="en-US" sz="3600" b="1" dirty="0">
                <a:ea typeface="黑体" pitchFamily="49" charset="-122"/>
              </a:rPr>
              <a:t>蔽沛公，庄不得击。</a:t>
            </a:r>
            <a:r>
              <a:rPr kumimoji="1" lang="zh-CN" altLang="en-US"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8" name="Text Box 2"/>
          <p:cNvSpPr txBox="1">
            <a:spLocks noChangeArrowheads="1"/>
          </p:cNvSpPr>
          <p:nvPr/>
        </p:nvSpPr>
        <p:spPr bwMode="auto">
          <a:xfrm>
            <a:off x="990600" y="2590800"/>
            <a:ext cx="7543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5400" b="1">
                <a:solidFill>
                  <a:srgbClr val="0000CC"/>
                </a:solidFill>
                <a:latin typeface="黑体" pitchFamily="49" charset="-122"/>
                <a:ea typeface="黑体" pitchFamily="49" charset="-122"/>
              </a:rPr>
              <a:t>1</a:t>
            </a:r>
            <a:r>
              <a:rPr kumimoji="1" lang="zh-CN" altLang="en-US" sz="5400" b="1">
                <a:solidFill>
                  <a:srgbClr val="0000CC"/>
                </a:solidFill>
                <a:latin typeface="黑体" pitchFamily="49" charset="-122"/>
                <a:ea typeface="黑体" pitchFamily="49" charset="-122"/>
              </a:rPr>
              <a:t>、刘邦谢罪</a:t>
            </a:r>
            <a:r>
              <a:rPr kumimoji="1" lang="en-US" altLang="zh-CN" sz="5400" b="1">
                <a:solidFill>
                  <a:srgbClr val="0000CC"/>
                </a:solidFill>
                <a:latin typeface="Times New Roman" pitchFamily="18" charset="0"/>
                <a:ea typeface="黑体" pitchFamily="49" charset="-122"/>
              </a:rPr>
              <a:t>—</a:t>
            </a:r>
            <a:r>
              <a:rPr kumimoji="1" lang="zh-CN" altLang="en-US" sz="5400" b="1">
                <a:solidFill>
                  <a:srgbClr val="0000CC"/>
                </a:solidFill>
                <a:latin typeface="黑体" pitchFamily="49" charset="-122"/>
                <a:ea typeface="黑体" pitchFamily="49" charset="-122"/>
              </a:rPr>
              <a:t>项羽留饮</a:t>
            </a:r>
          </a:p>
        </p:txBody>
      </p:sp>
      <p:sp>
        <p:nvSpPr>
          <p:cNvPr id="45059" name="Text Box 3"/>
          <p:cNvSpPr txBox="1">
            <a:spLocks noChangeArrowheads="1"/>
          </p:cNvSpPr>
          <p:nvPr/>
        </p:nvSpPr>
        <p:spPr bwMode="auto">
          <a:xfrm>
            <a:off x="990600" y="3810000"/>
            <a:ext cx="7620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5400" b="1">
                <a:solidFill>
                  <a:srgbClr val="0000CC"/>
                </a:solidFill>
                <a:latin typeface="黑体" pitchFamily="49" charset="-122"/>
                <a:ea typeface="黑体" pitchFamily="49" charset="-122"/>
              </a:rPr>
              <a:t>2</a:t>
            </a:r>
            <a:r>
              <a:rPr kumimoji="1" lang="zh-CN" altLang="en-US" sz="5400" b="1">
                <a:solidFill>
                  <a:srgbClr val="0000CC"/>
                </a:solidFill>
                <a:latin typeface="黑体" pitchFamily="49" charset="-122"/>
                <a:ea typeface="黑体" pitchFamily="49" charset="-122"/>
              </a:rPr>
              <a:t>、范增示意</a:t>
            </a:r>
            <a:r>
              <a:rPr kumimoji="1" lang="en-US" altLang="zh-CN" sz="5400" b="1">
                <a:solidFill>
                  <a:srgbClr val="0000CC"/>
                </a:solidFill>
                <a:latin typeface="Times New Roman" pitchFamily="18" charset="0"/>
                <a:ea typeface="黑体" pitchFamily="49" charset="-122"/>
              </a:rPr>
              <a:t>—</a:t>
            </a:r>
            <a:r>
              <a:rPr kumimoji="1" lang="zh-CN" altLang="en-US" sz="5400" b="1">
                <a:solidFill>
                  <a:srgbClr val="0000CC"/>
                </a:solidFill>
                <a:latin typeface="黑体" pitchFamily="49" charset="-122"/>
                <a:ea typeface="黑体" pitchFamily="49" charset="-122"/>
              </a:rPr>
              <a:t>项羽不应</a:t>
            </a:r>
          </a:p>
        </p:txBody>
      </p:sp>
      <p:sp>
        <p:nvSpPr>
          <p:cNvPr id="27653" name="Rectangle 4"/>
          <p:cNvSpPr>
            <a:spLocks noChangeArrowheads="1"/>
          </p:cNvSpPr>
          <p:nvPr/>
        </p:nvSpPr>
        <p:spPr bwMode="auto">
          <a:xfrm>
            <a:off x="611188" y="533400"/>
            <a:ext cx="8208962"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6000" b="1">
                <a:latin typeface="华文隶书" pitchFamily="2" charset="-122"/>
                <a:ea typeface="华文隶书" pitchFamily="2" charset="-122"/>
              </a:rPr>
              <a:t>   </a:t>
            </a:r>
            <a:r>
              <a:rPr kumimoji="1" lang="zh-CN" altLang="en-US" sz="6000" b="1">
                <a:latin typeface="华文隶书" pitchFamily="2" charset="-122"/>
                <a:ea typeface="华文隶书" pitchFamily="2" charset="-122"/>
              </a:rPr>
              <a:t>第</a:t>
            </a:r>
            <a:r>
              <a:rPr kumimoji="1" lang="en-US" altLang="zh-CN" sz="6000" b="1">
                <a:latin typeface="华文隶书" pitchFamily="2" charset="-122"/>
                <a:ea typeface="华文隶书" pitchFamily="2" charset="-122"/>
              </a:rPr>
              <a:t>3</a:t>
            </a:r>
            <a:r>
              <a:rPr kumimoji="1" lang="zh-CN" altLang="en-US" sz="6000" b="1">
                <a:latin typeface="华文隶书" pitchFamily="2" charset="-122"/>
                <a:ea typeface="华文隶书" pitchFamily="2" charset="-122"/>
              </a:rPr>
              <a:t>自然段主要写</a:t>
            </a:r>
          </a:p>
          <a:p>
            <a:r>
              <a:rPr kumimoji="1" lang="zh-CN" altLang="en-US" sz="6000" b="1">
                <a:latin typeface="华文隶书" pitchFamily="2" charset="-122"/>
                <a:ea typeface="华文隶书" pitchFamily="2" charset="-122"/>
              </a:rPr>
              <a:t> 了几件事？</a:t>
            </a:r>
          </a:p>
        </p:txBody>
      </p:sp>
      <p:sp>
        <p:nvSpPr>
          <p:cNvPr id="45061" name="Text Box 5"/>
          <p:cNvSpPr txBox="1">
            <a:spLocks noChangeArrowheads="1"/>
          </p:cNvSpPr>
          <p:nvPr/>
        </p:nvSpPr>
        <p:spPr bwMode="auto">
          <a:xfrm>
            <a:off x="990600" y="50292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5400" b="1">
                <a:solidFill>
                  <a:srgbClr val="0000CC"/>
                </a:solidFill>
                <a:latin typeface="黑体" pitchFamily="49" charset="-122"/>
                <a:ea typeface="黑体" pitchFamily="49" charset="-122"/>
              </a:rPr>
              <a:t>3</a:t>
            </a:r>
            <a:r>
              <a:rPr kumimoji="1" lang="zh-CN" altLang="en-US" sz="5400" b="1">
                <a:solidFill>
                  <a:srgbClr val="0000CC"/>
                </a:solidFill>
                <a:latin typeface="黑体" pitchFamily="49" charset="-122"/>
                <a:ea typeface="黑体" pitchFamily="49" charset="-122"/>
              </a:rPr>
              <a:t>、项庄舞剑</a:t>
            </a:r>
            <a:r>
              <a:rPr kumimoji="1" lang="en-US" altLang="zh-CN" sz="5400" b="1">
                <a:solidFill>
                  <a:srgbClr val="0000CC"/>
                </a:solidFill>
                <a:latin typeface="Times New Roman" pitchFamily="18" charset="0"/>
                <a:ea typeface="黑体" pitchFamily="49" charset="-122"/>
              </a:rPr>
              <a:t>—</a:t>
            </a:r>
            <a:r>
              <a:rPr kumimoji="1" lang="zh-CN" altLang="en-US" sz="5400" b="1">
                <a:solidFill>
                  <a:srgbClr val="0000CC"/>
                </a:solidFill>
                <a:latin typeface="黑体" pitchFamily="49" charset="-122"/>
                <a:ea typeface="黑体" pitchFamily="49" charset="-122"/>
              </a:rPr>
              <a:t>项伯翼蔽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blinds(horizontal)">
                                      <p:cBhvr>
                                        <p:cTn id="7" dur="500"/>
                                        <p:tgtEl>
                                          <p:spTgt spid="45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59"/>
                                        </p:tgtEl>
                                        <p:attrNameLst>
                                          <p:attrName>style.visibility</p:attrName>
                                        </p:attrNameLst>
                                      </p:cBhvr>
                                      <p:to>
                                        <p:strVal val="visible"/>
                                      </p:to>
                                    </p:set>
                                    <p:animEffect transition="in" filter="blinds(horizontal)">
                                      <p:cBhvr>
                                        <p:cTn id="12" dur="500"/>
                                        <p:tgtEl>
                                          <p:spTgt spid="450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061"/>
                                        </p:tgtEl>
                                        <p:attrNameLst>
                                          <p:attrName>style.visibility</p:attrName>
                                        </p:attrNameLst>
                                      </p:cBhvr>
                                      <p:to>
                                        <p:strVal val="visible"/>
                                      </p:to>
                                    </p:set>
                                    <p:animEffect transition="in" filter="blinds(horizontal)">
                                      <p:cBhvr>
                                        <p:cTn id="17" dur="500"/>
                                        <p:tgtEl>
                                          <p:spTgt spid="45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utoUpdateAnimBg="0"/>
      <p:bldP spid="45059" grpId="0" autoUpdateAnimBg="0"/>
      <p:bldP spid="45061"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hmy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4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Text Box 4"/>
          <p:cNvSpPr txBox="1">
            <a:spLocks noChangeArrowheads="1"/>
          </p:cNvSpPr>
          <p:nvPr/>
        </p:nvSpPr>
        <p:spPr bwMode="auto">
          <a:xfrm>
            <a:off x="7862888" y="411163"/>
            <a:ext cx="1281112" cy="598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6000" b="1">
                <a:solidFill>
                  <a:schemeClr val="accent2"/>
                </a:solidFill>
                <a:latin typeface="Times New Roman" pitchFamily="18" charset="0"/>
                <a:ea typeface="华文隶书" pitchFamily="2" charset="-122"/>
              </a:rPr>
              <a:t>     </a:t>
            </a:r>
            <a:r>
              <a:rPr kumimoji="1" lang="zh-CN" altLang="en-US" sz="7200" b="1">
                <a:latin typeface="Times New Roman" pitchFamily="18" charset="0"/>
                <a:ea typeface="黑体" pitchFamily="49" charset="-122"/>
              </a:rPr>
              <a:t>刘邦谢罪</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084">
                                            <p:txEl>
                                              <p:pRg st="0" end="0"/>
                                            </p:txEl>
                                          </p:spTgt>
                                        </p:tgtEl>
                                        <p:attrNameLst>
                                          <p:attrName>style.visibility</p:attrName>
                                        </p:attrNameLst>
                                      </p:cBhvr>
                                      <p:to>
                                        <p:strVal val="visible"/>
                                      </p:to>
                                    </p:set>
                                    <p:animEffect transition="in" filter="dissolve">
                                      <p:cBhvr>
                                        <p:cTn id="7" dur="500"/>
                                        <p:tgtEl>
                                          <p:spTgt spid="4608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hmy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0"/>
            <a:ext cx="7543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Text Box 4"/>
          <p:cNvSpPr txBox="1">
            <a:spLocks noChangeArrowheads="1"/>
          </p:cNvSpPr>
          <p:nvPr/>
        </p:nvSpPr>
        <p:spPr bwMode="auto">
          <a:xfrm>
            <a:off x="73025" y="487363"/>
            <a:ext cx="1403350" cy="591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6000" b="1">
                <a:solidFill>
                  <a:schemeClr val="accent2"/>
                </a:solidFill>
                <a:latin typeface="Times New Roman" pitchFamily="18" charset="0"/>
                <a:ea typeface="华文隶书" pitchFamily="2" charset="-122"/>
              </a:rPr>
              <a:t>   </a:t>
            </a:r>
            <a:r>
              <a:rPr kumimoji="1" lang="zh-CN" altLang="en-US" sz="8000" b="1">
                <a:solidFill>
                  <a:schemeClr val="accent2"/>
                </a:solidFill>
                <a:latin typeface="Times New Roman" pitchFamily="18" charset="0"/>
                <a:ea typeface="黑体" pitchFamily="49" charset="-122"/>
              </a:rPr>
              <a:t>项 王 设 宴</a:t>
            </a:r>
            <a:endParaRPr kumimoji="1" lang="zh-CN" altLang="en-US" sz="8000" b="1">
              <a:latin typeface="Times New Roman" pitchFamily="18"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108">
                                            <p:txEl>
                                              <p:pRg st="0" end="0"/>
                                            </p:txEl>
                                          </p:spTgt>
                                        </p:tgtEl>
                                        <p:attrNameLst>
                                          <p:attrName>style.visibility</p:attrName>
                                        </p:attrNameLst>
                                      </p:cBhvr>
                                      <p:to>
                                        <p:strVal val="visible"/>
                                      </p:to>
                                    </p:set>
                                    <p:animEffect transition="in" filter="dissolve">
                                      <p:cBhvr>
                                        <p:cTn id="7" dur="500"/>
                                        <p:tgtEl>
                                          <p:spTgt spid="4710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hmy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0"/>
            <a:ext cx="7696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Text Box 4"/>
          <p:cNvSpPr txBox="1">
            <a:spLocks noChangeArrowheads="1"/>
          </p:cNvSpPr>
          <p:nvPr/>
        </p:nvSpPr>
        <p:spPr bwMode="auto">
          <a:xfrm>
            <a:off x="-242888" y="487363"/>
            <a:ext cx="1646238" cy="591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6000" b="1">
                <a:solidFill>
                  <a:srgbClr val="3333FF"/>
                </a:solidFill>
                <a:latin typeface="Times New Roman" pitchFamily="18" charset="0"/>
                <a:ea typeface="华文隶书" pitchFamily="2" charset="-122"/>
              </a:rPr>
              <a:t>    </a:t>
            </a:r>
            <a:r>
              <a:rPr kumimoji="1" lang="zh-CN" altLang="en-US" sz="7200" b="1">
                <a:latin typeface="Times New Roman" pitchFamily="18" charset="0"/>
                <a:ea typeface="黑体" pitchFamily="49" charset="-122"/>
              </a:rPr>
              <a:t>项庄舞剑</a:t>
            </a:r>
          </a:p>
          <a:p>
            <a:pPr eaLnBrk="1" hangingPunct="1"/>
            <a:endParaRPr kumimoji="1" lang="en-US" altLang="zh-CN" sz="24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132">
                                            <p:txEl>
                                              <p:pRg st="0" end="0"/>
                                            </p:txEl>
                                          </p:spTgt>
                                        </p:tgtEl>
                                        <p:attrNameLst>
                                          <p:attrName>style.visibility</p:attrName>
                                        </p:attrNameLst>
                                      </p:cBhvr>
                                      <p:to>
                                        <p:strVal val="visible"/>
                                      </p:to>
                                    </p:set>
                                    <p:animEffect transition="in" filter="dissolve">
                                      <p:cBhvr>
                                        <p:cTn id="7" dur="500"/>
                                        <p:tgtEl>
                                          <p:spTgt spid="481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ChangeArrowheads="1"/>
          </p:cNvSpPr>
          <p:nvPr/>
        </p:nvSpPr>
        <p:spPr bwMode="auto">
          <a:xfrm>
            <a:off x="762000" y="341313"/>
            <a:ext cx="8142288" cy="604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4800" b="1">
                <a:solidFill>
                  <a:schemeClr val="accent2"/>
                </a:solidFill>
                <a:latin typeface="黑体" pitchFamily="49" charset="-122"/>
                <a:ea typeface="黑体" pitchFamily="49" charset="-122"/>
              </a:rPr>
              <a:t>本纪</a:t>
            </a:r>
            <a:r>
              <a:rPr kumimoji="1" lang="en-US" altLang="zh-CN" sz="4800" b="1">
                <a:solidFill>
                  <a:schemeClr val="accent2"/>
                </a:solidFill>
                <a:latin typeface="黑体" pitchFamily="49" charset="-122"/>
                <a:ea typeface="黑体" pitchFamily="49" charset="-122"/>
              </a:rPr>
              <a:t>:</a:t>
            </a:r>
            <a:r>
              <a:rPr kumimoji="1" lang="en-US" altLang="zh-CN" sz="3600" b="1">
                <a:solidFill>
                  <a:srgbClr val="33CC33"/>
                </a:solidFill>
                <a:latin typeface="黑体" pitchFamily="49" charset="-122"/>
                <a:ea typeface="黑体" pitchFamily="49" charset="-122"/>
              </a:rPr>
              <a:t> </a:t>
            </a:r>
            <a:r>
              <a:rPr kumimoji="1" lang="en-US" altLang="zh-CN" sz="3600" b="1">
                <a:latin typeface="黑体" pitchFamily="49" charset="-122"/>
                <a:ea typeface="黑体" pitchFamily="49" charset="-122"/>
              </a:rPr>
              <a:t> </a:t>
            </a:r>
            <a:r>
              <a:rPr kumimoji="1" lang="zh-CN" altLang="en-US" sz="3600" b="1">
                <a:latin typeface="黑体" pitchFamily="49" charset="-122"/>
                <a:ea typeface="黑体" pitchFamily="49" charset="-122"/>
              </a:rPr>
              <a:t>叙述历代帝王的历史</a:t>
            </a:r>
            <a:endParaRPr kumimoji="1" lang="zh-CN" altLang="en-US" sz="3600" b="1">
              <a:solidFill>
                <a:srgbClr val="33CC33"/>
              </a:solidFill>
              <a:latin typeface="黑体" pitchFamily="49" charset="-122"/>
              <a:ea typeface="黑体" pitchFamily="49" charset="-122"/>
            </a:endParaRPr>
          </a:p>
          <a:p>
            <a:pPr>
              <a:spcBef>
                <a:spcPct val="50000"/>
              </a:spcBef>
            </a:pPr>
            <a:r>
              <a:rPr kumimoji="1" lang="zh-CN" altLang="en-US" sz="4800" b="1">
                <a:solidFill>
                  <a:schemeClr val="accent2"/>
                </a:solidFill>
                <a:latin typeface="黑体" pitchFamily="49" charset="-122"/>
                <a:ea typeface="黑体" pitchFamily="49" charset="-122"/>
              </a:rPr>
              <a:t>世家</a:t>
            </a:r>
            <a:r>
              <a:rPr kumimoji="1" lang="en-US" altLang="zh-CN" sz="4800" b="1">
                <a:solidFill>
                  <a:schemeClr val="accent2"/>
                </a:solidFill>
                <a:latin typeface="黑体" pitchFamily="49" charset="-122"/>
                <a:ea typeface="黑体" pitchFamily="49" charset="-122"/>
              </a:rPr>
              <a:t>:</a:t>
            </a:r>
            <a:r>
              <a:rPr kumimoji="1" lang="en-US" altLang="zh-CN" sz="3600" b="1">
                <a:solidFill>
                  <a:srgbClr val="33CC33"/>
                </a:solidFill>
                <a:latin typeface="黑体" pitchFamily="49" charset="-122"/>
                <a:ea typeface="黑体" pitchFamily="49" charset="-122"/>
              </a:rPr>
              <a:t> </a:t>
            </a:r>
            <a:r>
              <a:rPr kumimoji="1" lang="en-US" altLang="zh-CN" sz="3600" b="1">
                <a:latin typeface="黑体" pitchFamily="49" charset="-122"/>
                <a:ea typeface="黑体" pitchFamily="49" charset="-122"/>
              </a:rPr>
              <a:t> </a:t>
            </a:r>
            <a:r>
              <a:rPr kumimoji="1" lang="zh-CN" altLang="en-US" sz="3600" b="1">
                <a:latin typeface="黑体" pitchFamily="49" charset="-122"/>
                <a:ea typeface="黑体" pitchFamily="49" charset="-122"/>
              </a:rPr>
              <a:t>叙述贵族王侯的历史</a:t>
            </a:r>
            <a:endParaRPr kumimoji="1" lang="zh-CN" altLang="en-US" sz="3600" b="1">
              <a:solidFill>
                <a:srgbClr val="33CC33"/>
              </a:solidFill>
              <a:latin typeface="黑体" pitchFamily="49" charset="-122"/>
              <a:ea typeface="黑体" pitchFamily="49" charset="-122"/>
            </a:endParaRPr>
          </a:p>
          <a:p>
            <a:pPr>
              <a:spcBef>
                <a:spcPct val="50000"/>
              </a:spcBef>
            </a:pPr>
            <a:r>
              <a:rPr kumimoji="1" lang="zh-CN" altLang="en-US" sz="4800" b="1">
                <a:solidFill>
                  <a:schemeClr val="accent2"/>
                </a:solidFill>
                <a:latin typeface="黑体" pitchFamily="49" charset="-122"/>
                <a:ea typeface="黑体" pitchFamily="49" charset="-122"/>
              </a:rPr>
              <a:t>列传</a:t>
            </a:r>
            <a:r>
              <a:rPr kumimoji="1" lang="en-US" altLang="zh-CN" sz="4800" b="1">
                <a:solidFill>
                  <a:schemeClr val="accent2"/>
                </a:solidFill>
                <a:latin typeface="黑体" pitchFamily="49" charset="-122"/>
                <a:ea typeface="黑体" pitchFamily="49" charset="-122"/>
              </a:rPr>
              <a:t>:</a:t>
            </a:r>
            <a:r>
              <a:rPr kumimoji="1" lang="en-US" altLang="zh-CN" sz="3600" b="1">
                <a:solidFill>
                  <a:srgbClr val="33CC33"/>
                </a:solidFill>
                <a:latin typeface="黑体" pitchFamily="49" charset="-122"/>
                <a:ea typeface="黑体" pitchFamily="49" charset="-122"/>
              </a:rPr>
              <a:t>  </a:t>
            </a:r>
            <a:r>
              <a:rPr kumimoji="1" lang="zh-CN" altLang="en-US" sz="3600" b="1">
                <a:latin typeface="黑体" pitchFamily="49" charset="-122"/>
                <a:ea typeface="黑体" pitchFamily="49" charset="-122"/>
              </a:rPr>
              <a:t>历代诸侯之外名官名人的事迹</a:t>
            </a:r>
          </a:p>
          <a:p>
            <a:pPr>
              <a:spcBef>
                <a:spcPct val="50000"/>
              </a:spcBef>
            </a:pPr>
            <a:r>
              <a:rPr kumimoji="1" lang="zh-CN" altLang="en-US" sz="4800" b="1">
                <a:solidFill>
                  <a:schemeClr val="accent2"/>
                </a:solidFill>
                <a:latin typeface="黑体" pitchFamily="49" charset="-122"/>
                <a:ea typeface="黑体" pitchFamily="49" charset="-122"/>
              </a:rPr>
              <a:t> 表：</a:t>
            </a:r>
            <a:r>
              <a:rPr kumimoji="1" lang="zh-CN" altLang="en-US" sz="3600" b="1">
                <a:solidFill>
                  <a:srgbClr val="33CC33"/>
                </a:solidFill>
                <a:latin typeface="黑体" pitchFamily="49" charset="-122"/>
                <a:ea typeface="黑体" pitchFamily="49" charset="-122"/>
              </a:rPr>
              <a:t>   </a:t>
            </a:r>
            <a:r>
              <a:rPr kumimoji="1" lang="zh-CN" altLang="en-US" sz="3600" b="1">
                <a:latin typeface="黑体" pitchFamily="49" charset="-122"/>
                <a:ea typeface="黑体" pitchFamily="49" charset="-122"/>
              </a:rPr>
              <a:t>各个历史时期的简单大事记</a:t>
            </a:r>
          </a:p>
          <a:p>
            <a:pPr>
              <a:spcBef>
                <a:spcPct val="50000"/>
              </a:spcBef>
            </a:pPr>
            <a:r>
              <a:rPr kumimoji="1" lang="zh-CN" altLang="en-US" sz="4800" b="1">
                <a:solidFill>
                  <a:schemeClr val="accent2"/>
                </a:solidFill>
                <a:latin typeface="黑体" pitchFamily="49" charset="-122"/>
                <a:ea typeface="黑体" pitchFamily="49" charset="-122"/>
              </a:rPr>
              <a:t> 书：</a:t>
            </a:r>
            <a:r>
              <a:rPr kumimoji="1" lang="zh-CN" altLang="en-US" sz="3600" b="1">
                <a:solidFill>
                  <a:srgbClr val="33CC33"/>
                </a:solidFill>
                <a:latin typeface="黑体" pitchFamily="49" charset="-122"/>
                <a:ea typeface="黑体" pitchFamily="49" charset="-122"/>
              </a:rPr>
              <a:t>   </a:t>
            </a:r>
            <a:r>
              <a:rPr kumimoji="1" lang="zh-CN" altLang="en-US" sz="3600" b="1">
                <a:latin typeface="黑体" pitchFamily="49" charset="-122"/>
                <a:ea typeface="黑体" pitchFamily="49" charset="-122"/>
              </a:rPr>
              <a:t>记载典章制度，天文地理</a:t>
            </a:r>
            <a:endParaRPr lang="zh-CN" altLang="en-US" sz="3600" b="1">
              <a:latin typeface="黑体" pitchFamily="49" charset="-122"/>
              <a:ea typeface="黑体" pitchFamily="49" charset="-122"/>
            </a:endParaRPr>
          </a:p>
          <a:p>
            <a:pPr>
              <a:spcBef>
                <a:spcPct val="50000"/>
              </a:spcBef>
            </a:pPr>
            <a:endParaRPr kumimoji="1" lang="en-US" altLang="zh-CN" sz="3600" b="1">
              <a:latin typeface="黑体" pitchFamily="49" charset="-122"/>
              <a:ea typeface="黑体" pitchFamily="49" charset="-122"/>
            </a:endParaRPr>
          </a:p>
        </p:txBody>
      </p:sp>
      <p:sp>
        <p:nvSpPr>
          <p:cNvPr id="4100" name="Text Box 4"/>
          <p:cNvSpPr txBox="1">
            <a:spLocks noChangeArrowheads="1"/>
          </p:cNvSpPr>
          <p:nvPr/>
        </p:nvSpPr>
        <p:spPr bwMode="auto">
          <a:xfrm>
            <a:off x="557213" y="196850"/>
            <a:ext cx="7848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6000" b="1">
                <a:latin typeface="Times New Roman" pitchFamily="18" charset="0"/>
                <a:ea typeface="隶书" pitchFamily="49" charset="-122"/>
              </a:rPr>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331913" y="188913"/>
            <a:ext cx="6781800" cy="819150"/>
          </a:xfrm>
          <a:prstGeom prst="rect">
            <a:avLst/>
          </a:prstGeom>
          <a:noFill/>
          <a:ln w="57150" cap="sq">
            <a:solidFill>
              <a:srgbClr val="0033CC"/>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4400" b="1">
                <a:solidFill>
                  <a:srgbClr val="0000FF"/>
                </a:solidFill>
                <a:latin typeface="Times New Roman" pitchFamily="18" charset="0"/>
                <a:ea typeface="黑体" pitchFamily="49" charset="-122"/>
              </a:rPr>
              <a:t>关于鸿门宴上的坐次</a:t>
            </a:r>
          </a:p>
        </p:txBody>
      </p:sp>
      <p:sp>
        <p:nvSpPr>
          <p:cNvPr id="49155" name="Text Box 3"/>
          <p:cNvSpPr txBox="1">
            <a:spLocks noChangeArrowheads="1"/>
          </p:cNvSpPr>
          <p:nvPr/>
        </p:nvSpPr>
        <p:spPr bwMode="auto">
          <a:xfrm>
            <a:off x="395288" y="1273175"/>
            <a:ext cx="8497887" cy="5092700"/>
          </a:xfrm>
          <a:prstGeom prst="rect">
            <a:avLst/>
          </a:prstGeom>
          <a:noFill/>
          <a:ln w="57150" cap="sq">
            <a:solidFill>
              <a:srgbClr val="00CC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3600" b="1">
                <a:latin typeface="Times New Roman" pitchFamily="18" charset="0"/>
                <a:ea typeface="隶书" pitchFamily="49" charset="-122"/>
              </a:rPr>
              <a:t>     </a:t>
            </a:r>
            <a:r>
              <a:rPr kumimoji="1" lang="zh-CN" altLang="en-US" sz="3600" b="1">
                <a:latin typeface="黑体" pitchFamily="49" charset="-122"/>
                <a:ea typeface="黑体" pitchFamily="49" charset="-122"/>
              </a:rPr>
              <a:t>按古代礼仪</a:t>
            </a:r>
            <a:r>
              <a:rPr kumimoji="1" lang="en-US" altLang="zh-CN" sz="3600" b="1">
                <a:latin typeface="黑体" pitchFamily="49" charset="-122"/>
                <a:ea typeface="黑体" pitchFamily="49" charset="-122"/>
              </a:rPr>
              <a:t>,</a:t>
            </a:r>
            <a:r>
              <a:rPr kumimoji="1" lang="zh-CN" altLang="en-US" sz="3600" b="1">
                <a:latin typeface="黑体" pitchFamily="49" charset="-122"/>
                <a:ea typeface="黑体" pitchFamily="49" charset="-122"/>
              </a:rPr>
              <a:t>帝王与臣下相对时</a:t>
            </a:r>
            <a:r>
              <a:rPr kumimoji="1" lang="en-US" altLang="zh-CN" sz="3600" b="1">
                <a:latin typeface="黑体" pitchFamily="49" charset="-122"/>
                <a:ea typeface="黑体" pitchFamily="49" charset="-122"/>
              </a:rPr>
              <a:t>,</a:t>
            </a:r>
            <a:r>
              <a:rPr kumimoji="1" lang="zh-CN" altLang="en-US" sz="3600" b="1">
                <a:latin typeface="黑体" pitchFamily="49" charset="-122"/>
                <a:ea typeface="黑体" pitchFamily="49" charset="-122"/>
              </a:rPr>
              <a:t>帝王面南</a:t>
            </a:r>
            <a:r>
              <a:rPr kumimoji="1" lang="en-US" altLang="zh-CN" sz="3600" b="1">
                <a:latin typeface="黑体" pitchFamily="49" charset="-122"/>
                <a:ea typeface="黑体" pitchFamily="49" charset="-122"/>
              </a:rPr>
              <a:t>,</a:t>
            </a:r>
            <a:r>
              <a:rPr kumimoji="1" lang="zh-CN" altLang="en-US" sz="3600" b="1">
                <a:latin typeface="黑体" pitchFamily="49" charset="-122"/>
                <a:ea typeface="黑体" pitchFamily="49" charset="-122"/>
              </a:rPr>
              <a:t>臣下面北</a:t>
            </a:r>
            <a:r>
              <a:rPr kumimoji="1" lang="en-US" altLang="zh-CN" sz="3600" b="1">
                <a:latin typeface="黑体" pitchFamily="49" charset="-122"/>
                <a:ea typeface="黑体" pitchFamily="49" charset="-122"/>
              </a:rPr>
              <a:t>;</a:t>
            </a:r>
            <a:r>
              <a:rPr kumimoji="1" lang="zh-CN" altLang="en-US" sz="3600" b="1">
                <a:latin typeface="黑体" pitchFamily="49" charset="-122"/>
                <a:ea typeface="黑体" pitchFamily="49" charset="-122"/>
              </a:rPr>
              <a:t>宾主之间相对</a:t>
            </a:r>
            <a:r>
              <a:rPr kumimoji="1" lang="en-US" altLang="zh-CN" sz="3600" b="1">
                <a:latin typeface="黑体" pitchFamily="49" charset="-122"/>
                <a:ea typeface="黑体" pitchFamily="49" charset="-122"/>
              </a:rPr>
              <a:t>,</a:t>
            </a:r>
            <a:r>
              <a:rPr kumimoji="1" lang="zh-CN" altLang="en-US" sz="3600" b="1">
                <a:latin typeface="黑体" pitchFamily="49" charset="-122"/>
                <a:ea typeface="黑体" pitchFamily="49" charset="-122"/>
              </a:rPr>
              <a:t>则为宾东向</a:t>
            </a:r>
            <a:r>
              <a:rPr kumimoji="1" lang="en-US" altLang="zh-CN" sz="3600" b="1">
                <a:latin typeface="黑体" pitchFamily="49" charset="-122"/>
                <a:ea typeface="黑体" pitchFamily="49" charset="-122"/>
              </a:rPr>
              <a:t>,</a:t>
            </a:r>
            <a:r>
              <a:rPr kumimoji="1" lang="zh-CN" altLang="en-US" sz="3600" b="1">
                <a:latin typeface="黑体" pitchFamily="49" charset="-122"/>
                <a:ea typeface="黑体" pitchFamily="49" charset="-122"/>
              </a:rPr>
              <a:t>主西向</a:t>
            </a:r>
            <a:r>
              <a:rPr kumimoji="1" lang="en-US" altLang="zh-CN" sz="3600" b="1">
                <a:latin typeface="黑体" pitchFamily="49" charset="-122"/>
                <a:ea typeface="黑体" pitchFamily="49" charset="-122"/>
              </a:rPr>
              <a:t>;</a:t>
            </a:r>
            <a:r>
              <a:rPr kumimoji="1" lang="zh-CN" altLang="en-US" sz="3600" b="1">
                <a:latin typeface="黑体" pitchFamily="49" charset="-122"/>
                <a:ea typeface="黑体" pitchFamily="49" charset="-122"/>
              </a:rPr>
              <a:t>长幼之间相对</a:t>
            </a:r>
            <a:r>
              <a:rPr kumimoji="1" lang="en-US" altLang="zh-CN" sz="3600" b="1">
                <a:latin typeface="黑体" pitchFamily="49" charset="-122"/>
                <a:ea typeface="黑体" pitchFamily="49" charset="-122"/>
              </a:rPr>
              <a:t>,</a:t>
            </a:r>
            <a:r>
              <a:rPr kumimoji="1" lang="zh-CN" altLang="en-US" sz="3600" b="1">
                <a:latin typeface="黑体" pitchFamily="49" charset="-122"/>
                <a:ea typeface="黑体" pitchFamily="49" charset="-122"/>
              </a:rPr>
              <a:t>则长者东向</a:t>
            </a:r>
            <a:r>
              <a:rPr kumimoji="1" lang="en-US" altLang="zh-CN" sz="3600" b="1">
                <a:latin typeface="黑体" pitchFamily="49" charset="-122"/>
                <a:ea typeface="黑体" pitchFamily="49" charset="-122"/>
              </a:rPr>
              <a:t>,</a:t>
            </a:r>
            <a:r>
              <a:rPr kumimoji="1" lang="zh-CN" altLang="en-US" sz="3600" b="1">
                <a:latin typeface="黑体" pitchFamily="49" charset="-122"/>
                <a:ea typeface="黑体" pitchFamily="49" charset="-122"/>
              </a:rPr>
              <a:t>幼者西向。</a:t>
            </a:r>
            <a:r>
              <a:rPr kumimoji="1" lang="zh-CN" altLang="en-US" sz="3600" b="1" u="sng">
                <a:solidFill>
                  <a:schemeClr val="accent2"/>
                </a:solidFill>
                <a:latin typeface="黑体" pitchFamily="49" charset="-122"/>
                <a:ea typeface="黑体" pitchFamily="49" charset="-122"/>
              </a:rPr>
              <a:t>宴席的四面坐位，以东向最尊，次为南向，再次为北向，西向侍坐。</a:t>
            </a:r>
            <a:r>
              <a:rPr kumimoji="1" lang="zh-CN" altLang="en-US" sz="3600" b="1">
                <a:latin typeface="黑体" pitchFamily="49" charset="-122"/>
                <a:ea typeface="黑体" pitchFamily="49" charset="-122"/>
              </a:rPr>
              <a:t>鸿门宴中</a:t>
            </a:r>
            <a:r>
              <a:rPr kumimoji="1" lang="zh-CN" altLang="en-US" sz="3600" b="1">
                <a:latin typeface="Times New Roman" pitchFamily="18" charset="0"/>
                <a:ea typeface="黑体" pitchFamily="49" charset="-122"/>
              </a:rPr>
              <a:t>“</a:t>
            </a:r>
            <a:r>
              <a:rPr kumimoji="1" lang="zh-CN" altLang="en-US" sz="3600" b="1">
                <a:solidFill>
                  <a:srgbClr val="FF00FF"/>
                </a:solidFill>
                <a:latin typeface="黑体" pitchFamily="49" charset="-122"/>
                <a:ea typeface="黑体" pitchFamily="49" charset="-122"/>
              </a:rPr>
              <a:t>项王、项伯东向坐</a:t>
            </a:r>
            <a:r>
              <a:rPr kumimoji="1" lang="zh-CN" altLang="en-US" sz="3600" b="1">
                <a:latin typeface="Times New Roman" pitchFamily="18" charset="0"/>
                <a:ea typeface="黑体" pitchFamily="49" charset="-122"/>
              </a:rPr>
              <a:t>”</a:t>
            </a:r>
            <a:r>
              <a:rPr kumimoji="1" lang="zh-CN" altLang="en-US" sz="3600" b="1">
                <a:latin typeface="黑体" pitchFamily="49" charset="-122"/>
                <a:ea typeface="黑体" pitchFamily="49" charset="-122"/>
              </a:rPr>
              <a:t>，是最上位，</a:t>
            </a:r>
            <a:r>
              <a:rPr kumimoji="1" lang="zh-CN" altLang="en-US" sz="3600" b="1">
                <a:solidFill>
                  <a:srgbClr val="FF00FF"/>
                </a:solidFill>
                <a:latin typeface="黑体" pitchFamily="49" charset="-122"/>
                <a:ea typeface="黑体" pitchFamily="49" charset="-122"/>
              </a:rPr>
              <a:t>范增南向坐</a:t>
            </a:r>
            <a:r>
              <a:rPr kumimoji="1" lang="zh-CN" altLang="en-US" sz="3600" b="1">
                <a:latin typeface="黑体" pitchFamily="49" charset="-122"/>
                <a:ea typeface="黑体" pitchFamily="49" charset="-122"/>
              </a:rPr>
              <a:t>，是第二位，再次是刘邦，张良则为侍坐。</a:t>
            </a:r>
            <a:r>
              <a:rPr kumimoji="1" lang="zh-CN" altLang="en-US" sz="3600" b="1">
                <a:solidFill>
                  <a:srgbClr val="FF0066"/>
                </a:solidFill>
                <a:latin typeface="黑体" pitchFamily="49" charset="-122"/>
                <a:ea typeface="黑体" pitchFamily="49" charset="-122"/>
              </a:rPr>
              <a:t>从坐位可看出双方力量悬殊与项羽的自高自大。</a:t>
            </a:r>
          </a:p>
        </p:txBody>
      </p:sp>
      <p:pic>
        <p:nvPicPr>
          <p:cNvPr id="31748" name="Picture 4" descr="hm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9850" cy="700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blinds(horizontal)">
                                      <p:cBhvr>
                                        <p:cTn id="7" dur="500"/>
                                        <p:tgtEl>
                                          <p:spTgt spid="49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1" name="Picture 2" descr="hm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0"/>
            <a:ext cx="69850" cy="700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Text Box 3"/>
          <p:cNvSpPr txBox="1">
            <a:spLocks noChangeArrowheads="1"/>
          </p:cNvSpPr>
          <p:nvPr/>
        </p:nvSpPr>
        <p:spPr bwMode="auto">
          <a:xfrm>
            <a:off x="1979613" y="1143000"/>
            <a:ext cx="6048375"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7200" b="1">
                <a:latin typeface="Times New Roman" pitchFamily="18" charset="0"/>
                <a:ea typeface="黑体" pitchFamily="49" charset="-122"/>
              </a:rPr>
              <a:t>讲解翻译课文</a:t>
            </a:r>
          </a:p>
        </p:txBody>
      </p:sp>
      <p:sp>
        <p:nvSpPr>
          <p:cNvPr id="50180" name="Rectangle 4"/>
          <p:cNvSpPr>
            <a:spLocks noChangeArrowheads="1"/>
          </p:cNvSpPr>
          <p:nvPr/>
        </p:nvSpPr>
        <p:spPr bwMode="auto">
          <a:xfrm>
            <a:off x="3419475" y="2852738"/>
            <a:ext cx="35480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4400" b="1">
                <a:latin typeface="Times New Roman" pitchFamily="18" charset="0"/>
                <a:ea typeface="楷体_GB2312" pitchFamily="1" charset="-122"/>
              </a:rPr>
              <a:t>  </a:t>
            </a:r>
            <a:r>
              <a:rPr kumimoji="1" lang="zh-CN" altLang="en-US" sz="6000" b="1">
                <a:latin typeface="Times New Roman" pitchFamily="18" charset="0"/>
                <a:ea typeface="楷体_GB2312" pitchFamily="1" charset="-122"/>
              </a:rPr>
              <a:t>第</a:t>
            </a:r>
            <a:r>
              <a:rPr kumimoji="1" lang="en-US" altLang="zh-CN" sz="6000" b="1">
                <a:latin typeface="Times New Roman" pitchFamily="18" charset="0"/>
                <a:ea typeface="楷体_GB2312" pitchFamily="1" charset="-122"/>
              </a:rPr>
              <a:t>4</a:t>
            </a:r>
            <a:r>
              <a:rPr kumimoji="1" lang="zh-CN" altLang="en-US" sz="6000" b="1">
                <a:latin typeface="Times New Roman" pitchFamily="18" charset="0"/>
                <a:ea typeface="楷体_GB2312" pitchFamily="1" charset="-122"/>
              </a:rPr>
              <a:t>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barn(inHorizontal)">
                                      <p:cBhvr>
                                        <p:cTn id="7" dur="500"/>
                                        <p:tgtEl>
                                          <p:spTgt spid="50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0180"/>
                                        </p:tgtEl>
                                        <p:attrNameLst>
                                          <p:attrName>style.visibility</p:attrName>
                                        </p:attrNameLst>
                                      </p:cBhvr>
                                      <p:to>
                                        <p:strVal val="visible"/>
                                      </p:to>
                                    </p:set>
                                    <p:animEffect transition="in" filter="dissolve">
                                      <p:cBhvr>
                                        <p:cTn id="12" dur="5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utoUpdateAnimBg="0"/>
      <p:bldP spid="50180"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250825" y="309563"/>
            <a:ext cx="8642350" cy="602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kumimoji="1" lang="en-US" altLang="zh-CN" sz="3600" b="1" dirty="0">
                <a:latin typeface="黑体" pitchFamily="49" charset="-122"/>
                <a:ea typeface="黑体" pitchFamily="49" charset="-122"/>
              </a:rPr>
              <a:t>    </a:t>
            </a:r>
            <a:r>
              <a:rPr kumimoji="1" lang="zh-CN" altLang="en-US" sz="3600" b="1" dirty="0">
                <a:latin typeface="黑体" pitchFamily="49" charset="-122"/>
                <a:ea typeface="黑体" pitchFamily="49" charset="-122"/>
              </a:rPr>
              <a:t>于是张良至军门见樊哙。樊哙曰：</a:t>
            </a:r>
            <a:r>
              <a:rPr kumimoji="1" lang="zh-CN" altLang="en-US" sz="3600" b="1" dirty="0">
                <a:ea typeface="黑体" pitchFamily="49" charset="-122"/>
              </a:rPr>
              <a:t>“</a:t>
            </a:r>
            <a:r>
              <a:rPr kumimoji="1" lang="zh-CN" altLang="en-US" sz="3600" b="1" dirty="0">
                <a:latin typeface="黑体" pitchFamily="49" charset="-122"/>
                <a:ea typeface="黑体" pitchFamily="49" charset="-122"/>
              </a:rPr>
              <a:t>今日之事何如？</a:t>
            </a:r>
            <a:r>
              <a:rPr kumimoji="1" lang="zh-CN" altLang="en-US" sz="3600" b="1" dirty="0">
                <a:ea typeface="黑体" pitchFamily="49" charset="-122"/>
              </a:rPr>
              <a:t>”</a:t>
            </a:r>
            <a:r>
              <a:rPr kumimoji="1" lang="zh-CN" altLang="en-US" sz="3600" b="1" dirty="0">
                <a:latin typeface="黑体" pitchFamily="49" charset="-122"/>
                <a:ea typeface="黑体" pitchFamily="49" charset="-122"/>
              </a:rPr>
              <a:t>良曰：</a:t>
            </a:r>
            <a:r>
              <a:rPr kumimoji="1" lang="zh-CN" altLang="en-US" sz="3600" b="1" dirty="0">
                <a:ea typeface="黑体" pitchFamily="49" charset="-122"/>
              </a:rPr>
              <a:t>“</a:t>
            </a:r>
            <a:r>
              <a:rPr kumimoji="1" lang="zh-CN" altLang="en-US" sz="3600" b="1" dirty="0">
                <a:latin typeface="黑体" pitchFamily="49" charset="-122"/>
                <a:ea typeface="黑体" pitchFamily="49" charset="-122"/>
              </a:rPr>
              <a:t>甚急！今者项庄拔剑舞，其意</a:t>
            </a:r>
            <a:r>
              <a:rPr kumimoji="1" lang="zh-CN" altLang="en-US" sz="3600" b="1" dirty="0">
                <a:solidFill>
                  <a:srgbClr val="C00000"/>
                </a:solidFill>
                <a:latin typeface="黑体" pitchFamily="49" charset="-122"/>
                <a:ea typeface="黑体" pitchFamily="49" charset="-122"/>
              </a:rPr>
              <a:t>常</a:t>
            </a:r>
            <a:r>
              <a:rPr kumimoji="1" lang="zh-CN" altLang="en-US" sz="3600" b="1" dirty="0">
                <a:latin typeface="黑体" pitchFamily="49" charset="-122"/>
                <a:ea typeface="黑体" pitchFamily="49" charset="-122"/>
              </a:rPr>
              <a:t>在沛公也。</a:t>
            </a:r>
            <a:r>
              <a:rPr kumimoji="1" lang="zh-CN" altLang="en-US" sz="3600" b="1" dirty="0">
                <a:ea typeface="黑体" pitchFamily="49" charset="-122"/>
              </a:rPr>
              <a:t>”</a:t>
            </a:r>
            <a:r>
              <a:rPr kumimoji="1" lang="zh-CN" altLang="en-US" sz="3600" b="1" dirty="0">
                <a:latin typeface="黑体" pitchFamily="49" charset="-122"/>
                <a:ea typeface="黑体" pitchFamily="49" charset="-122"/>
              </a:rPr>
              <a:t>哙曰：</a:t>
            </a:r>
            <a:r>
              <a:rPr kumimoji="1" lang="zh-CN" altLang="en-US" sz="3600" b="1" dirty="0">
                <a:ea typeface="黑体" pitchFamily="49" charset="-122"/>
              </a:rPr>
              <a:t>“</a:t>
            </a:r>
            <a:r>
              <a:rPr kumimoji="1" lang="zh-CN" altLang="en-US" sz="3600" b="1" dirty="0">
                <a:latin typeface="黑体" pitchFamily="49" charset="-122"/>
                <a:ea typeface="黑体" pitchFamily="49" charset="-122"/>
              </a:rPr>
              <a:t>此迫矣！臣请入，与之</a:t>
            </a:r>
            <a:r>
              <a:rPr kumimoji="1" lang="zh-CN" altLang="en-US" sz="3600" b="1" dirty="0">
                <a:solidFill>
                  <a:srgbClr val="C00000"/>
                </a:solidFill>
                <a:latin typeface="黑体" pitchFamily="49" charset="-122"/>
                <a:ea typeface="黑体" pitchFamily="49" charset="-122"/>
              </a:rPr>
              <a:t>同命</a:t>
            </a:r>
            <a:r>
              <a:rPr kumimoji="1" lang="zh-CN" altLang="en-US" sz="3600" b="1" dirty="0">
                <a:latin typeface="黑体" pitchFamily="49" charset="-122"/>
                <a:ea typeface="黑体" pitchFamily="49" charset="-122"/>
              </a:rPr>
              <a:t>。</a:t>
            </a:r>
            <a:r>
              <a:rPr kumimoji="1" lang="zh-CN" altLang="en-US" sz="3600" b="1" dirty="0">
                <a:ea typeface="黑体" pitchFamily="49" charset="-122"/>
              </a:rPr>
              <a:t>”</a:t>
            </a:r>
            <a:r>
              <a:rPr kumimoji="1" lang="zh-CN" altLang="en-US" sz="3600" b="1" dirty="0">
                <a:latin typeface="黑体" pitchFamily="49" charset="-122"/>
                <a:ea typeface="黑体" pitchFamily="49" charset="-122"/>
              </a:rPr>
              <a:t>哙即带剑拥盾入军门。</a:t>
            </a:r>
            <a:r>
              <a:rPr kumimoji="1" lang="zh-CN" altLang="en-US" sz="3600" b="1" dirty="0">
                <a:solidFill>
                  <a:srgbClr val="C00000"/>
                </a:solidFill>
                <a:latin typeface="黑体" pitchFamily="49" charset="-122"/>
                <a:ea typeface="黑体" pitchFamily="49" charset="-122"/>
              </a:rPr>
              <a:t>交戟之卫士欲止不内</a:t>
            </a:r>
            <a:r>
              <a:rPr kumimoji="1" lang="zh-CN" altLang="en-US" sz="3600" b="1" dirty="0">
                <a:latin typeface="黑体" pitchFamily="49" charset="-122"/>
                <a:ea typeface="黑体" pitchFamily="49" charset="-122"/>
              </a:rPr>
              <a:t>，樊哙侧其盾</a:t>
            </a:r>
            <a:r>
              <a:rPr kumimoji="1" lang="zh-CN" altLang="en-US" sz="3600" b="1" dirty="0">
                <a:solidFill>
                  <a:srgbClr val="C00000"/>
                </a:solidFill>
                <a:latin typeface="黑体" pitchFamily="49" charset="-122"/>
                <a:ea typeface="黑体" pitchFamily="49" charset="-122"/>
              </a:rPr>
              <a:t>以</a:t>
            </a:r>
            <a:r>
              <a:rPr kumimoji="1" lang="zh-CN" altLang="en-US" sz="3600" b="1" dirty="0">
                <a:latin typeface="黑体" pitchFamily="49" charset="-122"/>
                <a:ea typeface="黑体" pitchFamily="49" charset="-122"/>
              </a:rPr>
              <a:t>撞，卫士</a:t>
            </a:r>
            <a:r>
              <a:rPr kumimoji="1" lang="zh-CN" altLang="en-US" sz="3600" b="1" dirty="0">
                <a:solidFill>
                  <a:srgbClr val="C00000"/>
                </a:solidFill>
                <a:latin typeface="黑体" pitchFamily="49" charset="-122"/>
                <a:ea typeface="黑体" pitchFamily="49" charset="-122"/>
              </a:rPr>
              <a:t>仆</a:t>
            </a:r>
            <a:r>
              <a:rPr kumimoji="1" lang="zh-CN" altLang="en-US" sz="3600" b="1" dirty="0">
                <a:latin typeface="黑体" pitchFamily="49" charset="-122"/>
                <a:ea typeface="黑体" pitchFamily="49" charset="-122"/>
              </a:rPr>
              <a:t>地。哙遂入，</a:t>
            </a:r>
            <a:r>
              <a:rPr kumimoji="1" lang="zh-CN" altLang="en-US" sz="3600" b="1" dirty="0">
                <a:solidFill>
                  <a:srgbClr val="C00000"/>
                </a:solidFill>
                <a:latin typeface="黑体" pitchFamily="49" charset="-122"/>
                <a:ea typeface="黑体" pitchFamily="49" charset="-122"/>
              </a:rPr>
              <a:t>披</a:t>
            </a:r>
            <a:r>
              <a:rPr kumimoji="1" lang="zh-CN" altLang="en-US" sz="3600" b="1" dirty="0">
                <a:latin typeface="黑体" pitchFamily="49" charset="-122"/>
                <a:ea typeface="黑体" pitchFamily="49" charset="-122"/>
              </a:rPr>
              <a:t>帷西向立，瞋目视项王，头发上指，目</a:t>
            </a:r>
            <a:r>
              <a:rPr kumimoji="1" lang="zh-CN" altLang="en-US" sz="3600" b="1" dirty="0">
                <a:solidFill>
                  <a:srgbClr val="C00000"/>
                </a:solidFill>
                <a:latin typeface="黑体" pitchFamily="49" charset="-122"/>
                <a:ea typeface="黑体" pitchFamily="49" charset="-122"/>
              </a:rPr>
              <a:t>眦</a:t>
            </a:r>
            <a:r>
              <a:rPr kumimoji="1" lang="zh-CN" altLang="en-US" sz="3600" b="1" dirty="0">
                <a:latin typeface="黑体" pitchFamily="49" charset="-122"/>
                <a:ea typeface="黑体" pitchFamily="49" charset="-122"/>
              </a:rPr>
              <a:t>尽裂。项王按剑而</a:t>
            </a:r>
            <a:r>
              <a:rPr kumimoji="1" lang="zh-CN" altLang="en-US" sz="3600" b="1" dirty="0">
                <a:solidFill>
                  <a:srgbClr val="C00000"/>
                </a:solidFill>
                <a:latin typeface="黑体" pitchFamily="49" charset="-122"/>
                <a:ea typeface="黑体" pitchFamily="49" charset="-122"/>
              </a:rPr>
              <a:t>跽</a:t>
            </a:r>
            <a:r>
              <a:rPr kumimoji="1" lang="zh-CN" altLang="en-US" sz="3600" b="1" dirty="0">
                <a:latin typeface="黑体" pitchFamily="49" charset="-122"/>
                <a:ea typeface="黑体" pitchFamily="49" charset="-122"/>
              </a:rPr>
              <a:t>曰：</a:t>
            </a:r>
            <a:r>
              <a:rPr kumimoji="1" lang="zh-CN" altLang="en-US" sz="3600" b="1" dirty="0">
                <a:ea typeface="黑体" pitchFamily="49" charset="-122"/>
              </a:rPr>
              <a:t>“</a:t>
            </a:r>
            <a:r>
              <a:rPr kumimoji="1" lang="zh-CN" altLang="en-US" sz="3600" b="1" dirty="0">
                <a:solidFill>
                  <a:srgbClr val="C00000"/>
                </a:solidFill>
                <a:latin typeface="黑体" pitchFamily="49" charset="-122"/>
                <a:ea typeface="黑体" pitchFamily="49" charset="-122"/>
              </a:rPr>
              <a:t>客何为者</a:t>
            </a:r>
            <a:r>
              <a:rPr kumimoji="1" lang="zh-CN" altLang="en-US" sz="3600" b="1" dirty="0">
                <a:latin typeface="黑体" pitchFamily="49" charset="-122"/>
                <a:ea typeface="黑体" pitchFamily="49" charset="-122"/>
              </a:rPr>
              <a:t>？</a:t>
            </a:r>
            <a:r>
              <a:rPr kumimoji="1" lang="zh-CN" altLang="en-US" sz="3600" b="1" dirty="0">
                <a:ea typeface="黑体" pitchFamily="49" charset="-122"/>
              </a:rPr>
              <a:t>”</a:t>
            </a:r>
            <a:r>
              <a:rPr kumimoji="1" lang="zh-CN" altLang="en-US" sz="3600" b="1" dirty="0">
                <a:latin typeface="黑体" pitchFamily="49" charset="-122"/>
                <a:ea typeface="黑体" pitchFamily="49" charset="-122"/>
              </a:rPr>
              <a:t>张良曰：</a:t>
            </a:r>
            <a:r>
              <a:rPr kumimoji="1" lang="zh-CN" altLang="en-US" sz="3600" b="1" dirty="0">
                <a:ea typeface="黑体" pitchFamily="49" charset="-122"/>
              </a:rPr>
              <a:t>“</a:t>
            </a:r>
            <a:r>
              <a:rPr kumimoji="1" lang="zh-CN" altLang="en-US" sz="3600" b="1" dirty="0">
                <a:solidFill>
                  <a:srgbClr val="C00000"/>
                </a:solidFill>
                <a:latin typeface="黑体" pitchFamily="49" charset="-122"/>
                <a:ea typeface="黑体" pitchFamily="49" charset="-122"/>
              </a:rPr>
              <a:t>沛公之参乘樊哙者也</a:t>
            </a:r>
            <a:r>
              <a:rPr kumimoji="1" lang="zh-CN" altLang="en-US" sz="3600" b="1" dirty="0">
                <a:latin typeface="黑体" pitchFamily="49" charset="-122"/>
                <a:ea typeface="黑体" pitchFamily="49" charset="-122"/>
              </a:rPr>
              <a:t>。</a:t>
            </a:r>
            <a:r>
              <a:rPr kumimoji="1" lang="zh-CN" altLang="en-US" sz="3600" b="1" dirty="0">
                <a:ea typeface="黑体" pitchFamily="49" charset="-122"/>
              </a:rPr>
              <a:t>”</a:t>
            </a:r>
            <a:endParaRPr kumimoji="1" lang="zh-CN" altLang="en-US" sz="3600" b="1"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323850" y="188913"/>
            <a:ext cx="8569325" cy="602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3600" b="1" dirty="0">
                <a:ea typeface="黑体" pitchFamily="49" charset="-122"/>
              </a:rPr>
              <a:t>项王曰：“壮士！</a:t>
            </a:r>
            <a:r>
              <a:rPr kumimoji="1" lang="en-US" altLang="zh-CN" sz="3600" b="1" dirty="0" smtClean="0">
                <a:ea typeface="黑体" pitchFamily="49" charset="-122"/>
              </a:rPr>
              <a:t>——</a:t>
            </a:r>
            <a:r>
              <a:rPr kumimoji="1" lang="zh-CN" altLang="en-US" sz="3600" b="1" dirty="0" smtClean="0">
                <a:ea typeface="黑体" pitchFamily="49" charset="-122"/>
              </a:rPr>
              <a:t>赐</a:t>
            </a:r>
            <a:r>
              <a:rPr kumimoji="1" lang="zh-CN" altLang="en-US" sz="3600" b="1" dirty="0">
                <a:ea typeface="黑体" pitchFamily="49" charset="-122"/>
              </a:rPr>
              <a:t>之</a:t>
            </a:r>
            <a:r>
              <a:rPr kumimoji="1" lang="zh-CN" altLang="en-US" sz="3600" b="1" dirty="0">
                <a:solidFill>
                  <a:srgbClr val="C00000"/>
                </a:solidFill>
                <a:ea typeface="黑体" pitchFamily="49" charset="-122"/>
              </a:rPr>
              <a:t>卮</a:t>
            </a:r>
            <a:r>
              <a:rPr kumimoji="1" lang="zh-CN" altLang="en-US" sz="3600" b="1" dirty="0">
                <a:ea typeface="黑体" pitchFamily="49" charset="-122"/>
              </a:rPr>
              <a:t>酒。”则与斗卮酒。哙</a:t>
            </a:r>
            <a:r>
              <a:rPr kumimoji="1" lang="zh-CN" altLang="en-US" sz="3600" b="1" dirty="0">
                <a:solidFill>
                  <a:srgbClr val="C00000"/>
                </a:solidFill>
                <a:ea typeface="黑体" pitchFamily="49" charset="-122"/>
              </a:rPr>
              <a:t>拜谢</a:t>
            </a:r>
            <a:r>
              <a:rPr kumimoji="1" lang="zh-CN" altLang="en-US" sz="3600" b="1" dirty="0">
                <a:ea typeface="黑体" pitchFamily="49" charset="-122"/>
              </a:rPr>
              <a:t>，起，立而饮之。项王曰：“赐之</a:t>
            </a:r>
            <a:r>
              <a:rPr kumimoji="1" lang="zh-CN" altLang="en-US" sz="3600" b="1" dirty="0">
                <a:solidFill>
                  <a:srgbClr val="C00000"/>
                </a:solidFill>
                <a:ea typeface="黑体" pitchFamily="49" charset="-122"/>
              </a:rPr>
              <a:t>彘</a:t>
            </a:r>
            <a:r>
              <a:rPr kumimoji="1" lang="zh-CN" altLang="en-US" sz="3600" b="1" dirty="0">
                <a:ea typeface="黑体" pitchFamily="49" charset="-122"/>
              </a:rPr>
              <a:t>肩。”则与一生彘肩。樊哙</a:t>
            </a:r>
            <a:r>
              <a:rPr kumimoji="1" lang="zh-CN" altLang="en-US" sz="3600" b="1" dirty="0">
                <a:solidFill>
                  <a:srgbClr val="C00000"/>
                </a:solidFill>
                <a:ea typeface="黑体" pitchFamily="49" charset="-122"/>
              </a:rPr>
              <a:t>覆</a:t>
            </a:r>
            <a:r>
              <a:rPr kumimoji="1" lang="zh-CN" altLang="en-US" sz="3600" b="1" dirty="0">
                <a:ea typeface="黑体" pitchFamily="49" charset="-122"/>
              </a:rPr>
              <a:t>其盾于地，加彘肩上，拔剑切而</a:t>
            </a:r>
            <a:r>
              <a:rPr kumimoji="1" lang="zh-CN" altLang="en-US" sz="3600" b="1" dirty="0">
                <a:solidFill>
                  <a:srgbClr val="C00000"/>
                </a:solidFill>
                <a:ea typeface="黑体" pitchFamily="49" charset="-122"/>
              </a:rPr>
              <a:t>啖</a:t>
            </a:r>
            <a:r>
              <a:rPr kumimoji="1" lang="zh-CN" altLang="en-US" sz="3600" b="1" dirty="0">
                <a:ea typeface="黑体" pitchFamily="49" charset="-122"/>
              </a:rPr>
              <a:t>之。项王曰：“壮士！能复饮乎？”樊哙曰：“臣死</a:t>
            </a:r>
            <a:r>
              <a:rPr kumimoji="1" lang="zh-CN" altLang="en-US" sz="3600" b="1" dirty="0">
                <a:solidFill>
                  <a:srgbClr val="C00000"/>
                </a:solidFill>
                <a:ea typeface="黑体" pitchFamily="49" charset="-122"/>
              </a:rPr>
              <a:t>且</a:t>
            </a:r>
            <a:r>
              <a:rPr kumimoji="1" lang="zh-CN" altLang="en-US" sz="3600" b="1" dirty="0">
                <a:ea typeface="黑体" pitchFamily="49" charset="-122"/>
              </a:rPr>
              <a:t>不避，卮酒</a:t>
            </a:r>
            <a:r>
              <a:rPr kumimoji="1" lang="zh-CN" altLang="en-US" sz="3600" b="1" dirty="0">
                <a:solidFill>
                  <a:srgbClr val="C00000"/>
                </a:solidFill>
                <a:ea typeface="黑体" pitchFamily="49" charset="-122"/>
              </a:rPr>
              <a:t>安足</a:t>
            </a:r>
            <a:r>
              <a:rPr kumimoji="1" lang="zh-CN" altLang="en-US" sz="3600" b="1" dirty="0">
                <a:ea typeface="黑体" pitchFamily="49" charset="-122"/>
              </a:rPr>
              <a:t>辞！夫秦王有虎狼之心，杀人如不能</a:t>
            </a:r>
            <a:r>
              <a:rPr kumimoji="1" lang="zh-CN" altLang="en-US" sz="3600" b="1" dirty="0">
                <a:solidFill>
                  <a:srgbClr val="C00000"/>
                </a:solidFill>
                <a:ea typeface="黑体" pitchFamily="49" charset="-122"/>
              </a:rPr>
              <a:t>举</a:t>
            </a:r>
            <a:r>
              <a:rPr kumimoji="1" lang="zh-CN" altLang="en-US" sz="3600" b="1" dirty="0">
                <a:ea typeface="黑体" pitchFamily="49" charset="-122"/>
              </a:rPr>
              <a:t>，刑人如恐不</a:t>
            </a:r>
            <a:r>
              <a:rPr kumimoji="1" lang="zh-CN" altLang="en-US" sz="3600" b="1" dirty="0">
                <a:solidFill>
                  <a:srgbClr val="C00000"/>
                </a:solidFill>
                <a:ea typeface="黑体" pitchFamily="49" charset="-122"/>
              </a:rPr>
              <a:t>胜</a:t>
            </a:r>
            <a:r>
              <a:rPr kumimoji="1" lang="zh-CN" altLang="en-US" sz="3600" b="1" dirty="0">
                <a:ea typeface="黑体" pitchFamily="49" charset="-122"/>
              </a:rPr>
              <a:t>，天下皆叛之。怀王与诸将约曰：‘先破秦入咸阳者王之。’今沛公先破秦入咸阳，</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ChangeArrowheads="1"/>
          </p:cNvSpPr>
          <p:nvPr/>
        </p:nvSpPr>
        <p:spPr bwMode="auto">
          <a:xfrm>
            <a:off x="323850" y="784580"/>
            <a:ext cx="8424863" cy="474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kumimoji="1" lang="zh-CN" altLang="en-US" sz="3600" b="1" dirty="0">
                <a:latin typeface="黑体" pitchFamily="49" charset="-122"/>
                <a:ea typeface="黑体" pitchFamily="49" charset="-122"/>
              </a:rPr>
              <a:t>毫毛不敢有所近，封闭宫室，还军霸上，以待大王来。故遣将守关者，备他盗出入与非常也。劳苦而功高如此，未有封侯之赏，而听</a:t>
            </a:r>
            <a:r>
              <a:rPr kumimoji="1" lang="zh-CN" altLang="en-US" sz="3600" b="1" dirty="0">
                <a:solidFill>
                  <a:srgbClr val="C00000"/>
                </a:solidFill>
                <a:latin typeface="黑体" pitchFamily="49" charset="-122"/>
                <a:ea typeface="黑体" pitchFamily="49" charset="-122"/>
              </a:rPr>
              <a:t>细说</a:t>
            </a:r>
            <a:r>
              <a:rPr kumimoji="1" lang="zh-CN" altLang="en-US" sz="3600" b="1" dirty="0">
                <a:latin typeface="黑体" pitchFamily="49" charset="-122"/>
                <a:ea typeface="黑体" pitchFamily="49" charset="-122"/>
              </a:rPr>
              <a:t>，欲诛有功之人。此亡秦之续耳，</a:t>
            </a:r>
            <a:r>
              <a:rPr kumimoji="1" lang="zh-CN" altLang="en-US" sz="3600" b="1" dirty="0">
                <a:solidFill>
                  <a:srgbClr val="C00000"/>
                </a:solidFill>
                <a:latin typeface="黑体" pitchFamily="49" charset="-122"/>
                <a:ea typeface="黑体" pitchFamily="49" charset="-122"/>
              </a:rPr>
              <a:t>窃为</a:t>
            </a:r>
            <a:r>
              <a:rPr kumimoji="1" lang="zh-CN" altLang="en-US" sz="3600" b="1" dirty="0">
                <a:latin typeface="黑体" pitchFamily="49" charset="-122"/>
                <a:ea typeface="黑体" pitchFamily="49" charset="-122"/>
              </a:rPr>
              <a:t>大王不取也！</a:t>
            </a:r>
            <a:r>
              <a:rPr kumimoji="1" lang="zh-CN" altLang="en-US" sz="3600" b="1" dirty="0">
                <a:ea typeface="黑体" pitchFamily="49" charset="-122"/>
              </a:rPr>
              <a:t>”</a:t>
            </a:r>
            <a:r>
              <a:rPr kumimoji="1" lang="zh-CN" altLang="en-US" sz="3600" b="1" dirty="0">
                <a:latin typeface="黑体" pitchFamily="49" charset="-122"/>
                <a:ea typeface="黑体" pitchFamily="49" charset="-122"/>
              </a:rPr>
              <a:t>项王未有以应，曰：</a:t>
            </a:r>
            <a:r>
              <a:rPr kumimoji="1" lang="zh-CN" altLang="en-US" sz="3600" b="1" dirty="0">
                <a:ea typeface="黑体" pitchFamily="49" charset="-122"/>
              </a:rPr>
              <a:t>“</a:t>
            </a:r>
            <a:r>
              <a:rPr kumimoji="1" lang="zh-CN" altLang="en-US" sz="3600" b="1" dirty="0">
                <a:latin typeface="黑体" pitchFamily="49" charset="-122"/>
                <a:ea typeface="黑体" pitchFamily="49" charset="-122"/>
              </a:rPr>
              <a:t>坐。</a:t>
            </a:r>
            <a:r>
              <a:rPr kumimoji="1" lang="zh-CN" altLang="en-US" sz="3600" b="1" dirty="0">
                <a:ea typeface="黑体" pitchFamily="49" charset="-122"/>
              </a:rPr>
              <a:t>”</a:t>
            </a:r>
            <a:r>
              <a:rPr kumimoji="1" lang="zh-CN" altLang="en-US" sz="3600" b="1" dirty="0">
                <a:latin typeface="黑体" pitchFamily="49" charset="-122"/>
                <a:ea typeface="黑体" pitchFamily="49" charset="-122"/>
              </a:rPr>
              <a:t>樊哙从良坐。坐须臾，沛公起</a:t>
            </a:r>
            <a:r>
              <a:rPr kumimoji="1" lang="zh-CN" altLang="en-US" sz="3600" b="1" dirty="0">
                <a:solidFill>
                  <a:srgbClr val="C00000"/>
                </a:solidFill>
                <a:latin typeface="黑体" pitchFamily="49" charset="-122"/>
                <a:ea typeface="黑体" pitchFamily="49" charset="-122"/>
              </a:rPr>
              <a:t>如</a:t>
            </a:r>
            <a:r>
              <a:rPr kumimoji="1" lang="zh-CN" altLang="en-US" sz="3600" b="1" dirty="0">
                <a:latin typeface="黑体" pitchFamily="49" charset="-122"/>
                <a:ea typeface="黑体" pitchFamily="49" charset="-122"/>
              </a:rPr>
              <a:t>厕，</a:t>
            </a:r>
            <a:r>
              <a:rPr kumimoji="1" lang="zh-CN" altLang="en-US" sz="3600" b="1" dirty="0">
                <a:solidFill>
                  <a:srgbClr val="C00000"/>
                </a:solidFill>
                <a:latin typeface="黑体" pitchFamily="49" charset="-122"/>
                <a:ea typeface="黑体" pitchFamily="49" charset="-122"/>
              </a:rPr>
              <a:t>因</a:t>
            </a:r>
            <a:r>
              <a:rPr kumimoji="1" lang="zh-CN" altLang="en-US" sz="3600" b="1" dirty="0">
                <a:latin typeface="黑体" pitchFamily="49" charset="-122"/>
                <a:ea typeface="黑体" pitchFamily="49" charset="-122"/>
              </a:rPr>
              <a:t>招樊哙出。</a:t>
            </a:r>
            <a:r>
              <a:rPr kumimoji="1" lang="zh-CN" altLang="en-US" dirty="0">
                <a:latin typeface="黑体" pitchFamily="49" charset="-122"/>
                <a:ea typeface="黑体" pitchFamily="49" charset="-122"/>
              </a:rPr>
              <a:t> </a:t>
            </a:r>
            <a:r>
              <a:rPr kumimoji="1" lang="zh-CN" altLang="en-US" sz="3600" b="1" dirty="0">
                <a:latin typeface="黑体" pitchFamily="49" charset="-122"/>
                <a:ea typeface="黑体" pitchFamily="49" charset="-122"/>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0" name="Text Box 2"/>
          <p:cNvSpPr txBox="1">
            <a:spLocks noChangeArrowheads="1"/>
          </p:cNvSpPr>
          <p:nvPr/>
        </p:nvSpPr>
        <p:spPr bwMode="auto">
          <a:xfrm>
            <a:off x="990600" y="2895600"/>
            <a:ext cx="7543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5400" b="1">
                <a:solidFill>
                  <a:srgbClr val="0000CC"/>
                </a:solidFill>
                <a:latin typeface="黑体" pitchFamily="49" charset="-122"/>
                <a:ea typeface="黑体" pitchFamily="49" charset="-122"/>
              </a:rPr>
              <a:t>1</a:t>
            </a:r>
            <a:r>
              <a:rPr kumimoji="1" lang="zh-CN" altLang="en-US" sz="5400" b="1">
                <a:solidFill>
                  <a:srgbClr val="0000CC"/>
                </a:solidFill>
                <a:latin typeface="黑体" pitchFamily="49" charset="-122"/>
                <a:ea typeface="黑体" pitchFamily="49" charset="-122"/>
              </a:rPr>
              <a:t>、张良召哙</a:t>
            </a:r>
            <a:r>
              <a:rPr kumimoji="1" lang="en-US" altLang="zh-CN" sz="5400" b="1">
                <a:solidFill>
                  <a:srgbClr val="0000CC"/>
                </a:solidFill>
                <a:latin typeface="Times New Roman" pitchFamily="18" charset="0"/>
                <a:ea typeface="黑体" pitchFamily="49" charset="-122"/>
              </a:rPr>
              <a:t>—</a:t>
            </a:r>
            <a:r>
              <a:rPr kumimoji="1" lang="zh-CN" altLang="en-US" sz="5400" b="1">
                <a:solidFill>
                  <a:srgbClr val="0000CC"/>
                </a:solidFill>
                <a:latin typeface="黑体" pitchFamily="49" charset="-122"/>
                <a:ea typeface="黑体" pitchFamily="49" charset="-122"/>
              </a:rPr>
              <a:t>樊哙闯帐</a:t>
            </a:r>
          </a:p>
        </p:txBody>
      </p:sp>
      <p:sp>
        <p:nvSpPr>
          <p:cNvPr id="58371" name="Text Box 3"/>
          <p:cNvSpPr txBox="1">
            <a:spLocks noChangeArrowheads="1"/>
          </p:cNvSpPr>
          <p:nvPr/>
        </p:nvSpPr>
        <p:spPr bwMode="auto">
          <a:xfrm>
            <a:off x="990600" y="4267200"/>
            <a:ext cx="7620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5400" b="1">
                <a:solidFill>
                  <a:srgbClr val="0000CC"/>
                </a:solidFill>
                <a:latin typeface="黑体" pitchFamily="49" charset="-122"/>
                <a:ea typeface="黑体" pitchFamily="49" charset="-122"/>
              </a:rPr>
              <a:t>2</a:t>
            </a:r>
            <a:r>
              <a:rPr kumimoji="1" lang="zh-CN" altLang="en-US" sz="5400" b="1">
                <a:solidFill>
                  <a:srgbClr val="0000CC"/>
                </a:solidFill>
                <a:latin typeface="黑体" pitchFamily="49" charset="-122"/>
                <a:ea typeface="黑体" pitchFamily="49" charset="-122"/>
              </a:rPr>
              <a:t>、义责项羽</a:t>
            </a:r>
            <a:r>
              <a:rPr kumimoji="1" lang="en-US" altLang="zh-CN" sz="5400" b="1">
                <a:solidFill>
                  <a:srgbClr val="0000CC"/>
                </a:solidFill>
                <a:latin typeface="Times New Roman" pitchFamily="18" charset="0"/>
                <a:ea typeface="黑体" pitchFamily="49" charset="-122"/>
              </a:rPr>
              <a:t>—</a:t>
            </a:r>
            <a:r>
              <a:rPr kumimoji="1" lang="zh-CN" altLang="en-US" sz="5400" b="1">
                <a:solidFill>
                  <a:srgbClr val="0000CC"/>
                </a:solidFill>
                <a:latin typeface="黑体" pitchFamily="49" charset="-122"/>
                <a:ea typeface="黑体" pitchFamily="49" charset="-122"/>
              </a:rPr>
              <a:t>项无以应</a:t>
            </a:r>
          </a:p>
        </p:txBody>
      </p:sp>
      <p:sp>
        <p:nvSpPr>
          <p:cNvPr id="36869" name="Rectangle 4"/>
          <p:cNvSpPr>
            <a:spLocks noChangeArrowheads="1"/>
          </p:cNvSpPr>
          <p:nvPr/>
        </p:nvSpPr>
        <p:spPr bwMode="auto">
          <a:xfrm>
            <a:off x="755650" y="533400"/>
            <a:ext cx="720090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6600" b="1">
                <a:latin typeface="黑体" pitchFamily="49" charset="-122"/>
                <a:ea typeface="黑体" pitchFamily="49" charset="-122"/>
              </a:rPr>
              <a:t>第</a:t>
            </a:r>
            <a:r>
              <a:rPr kumimoji="1" lang="en-US" altLang="zh-CN" sz="6600" b="1">
                <a:latin typeface="黑体" pitchFamily="49" charset="-122"/>
                <a:ea typeface="黑体" pitchFamily="49" charset="-122"/>
              </a:rPr>
              <a:t>4</a:t>
            </a:r>
            <a:r>
              <a:rPr kumimoji="1" lang="zh-CN" altLang="en-US" sz="6600" b="1">
                <a:latin typeface="黑体" pitchFamily="49" charset="-122"/>
                <a:ea typeface="黑体" pitchFamily="49" charset="-122"/>
              </a:rPr>
              <a:t>自然段主要写了几件事？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blinds(horizontal)">
                                      <p:cBhvr>
                                        <p:cTn id="7" dur="500"/>
                                        <p:tgtEl>
                                          <p:spTgt spid="58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371"/>
                                        </p:tgtEl>
                                        <p:attrNameLst>
                                          <p:attrName>style.visibility</p:attrName>
                                        </p:attrNameLst>
                                      </p:cBhvr>
                                      <p:to>
                                        <p:strVal val="visible"/>
                                      </p:to>
                                    </p:set>
                                    <p:animEffect transition="in" filter="blinds(horizontal)">
                                      <p:cBhvr>
                                        <p:cTn id="12" dur="500"/>
                                        <p:tgtEl>
                                          <p:spTgt spid="58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utoUpdateAnimBg="0"/>
      <p:bldP spid="58371"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hmy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772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 Box 4"/>
          <p:cNvSpPr txBox="1">
            <a:spLocks noChangeArrowheads="1"/>
          </p:cNvSpPr>
          <p:nvPr/>
        </p:nvSpPr>
        <p:spPr bwMode="auto">
          <a:xfrm>
            <a:off x="7862888" y="646113"/>
            <a:ext cx="1281112" cy="472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7200" b="1">
                <a:latin typeface="Times New Roman" pitchFamily="18" charset="0"/>
                <a:ea typeface="黑体" pitchFamily="49" charset="-122"/>
              </a:rPr>
              <a:t>张良召樊哙</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hmy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8486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Text Box 4"/>
          <p:cNvSpPr txBox="1">
            <a:spLocks noChangeArrowheads="1"/>
          </p:cNvSpPr>
          <p:nvPr/>
        </p:nvSpPr>
        <p:spPr bwMode="auto">
          <a:xfrm>
            <a:off x="7888288" y="411163"/>
            <a:ext cx="1281112"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7200" b="1">
                <a:latin typeface="Times New Roman" pitchFamily="18" charset="0"/>
                <a:ea typeface="黑体" pitchFamily="49" charset="-122"/>
              </a:rPr>
              <a:t>樊哙责项羽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420">
                                            <p:txEl>
                                              <p:pRg st="0" end="0"/>
                                            </p:txEl>
                                          </p:spTgt>
                                        </p:tgtEl>
                                        <p:attrNameLst>
                                          <p:attrName>style.visibility</p:attrName>
                                        </p:attrNameLst>
                                      </p:cBhvr>
                                      <p:to>
                                        <p:strVal val="visible"/>
                                      </p:to>
                                    </p:set>
                                    <p:animEffect transition="in" filter="dissolve">
                                      <p:cBhvr>
                                        <p:cTn id="7" dur="500"/>
                                        <p:tgtEl>
                                          <p:spTgt spid="604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9" name="Picture 2" descr="hm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9850" cy="700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Text Box 3"/>
          <p:cNvSpPr txBox="1">
            <a:spLocks noChangeArrowheads="1"/>
          </p:cNvSpPr>
          <p:nvPr/>
        </p:nvSpPr>
        <p:spPr bwMode="auto">
          <a:xfrm>
            <a:off x="2438400" y="1143000"/>
            <a:ext cx="58054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6000" b="1">
                <a:latin typeface="Times New Roman" pitchFamily="18" charset="0"/>
                <a:ea typeface="黑体" pitchFamily="49" charset="-122"/>
              </a:rPr>
              <a:t>讲解翻译课文</a:t>
            </a:r>
          </a:p>
        </p:txBody>
      </p:sp>
      <p:sp>
        <p:nvSpPr>
          <p:cNvPr id="62468" name="Rectangle 4"/>
          <p:cNvSpPr>
            <a:spLocks noChangeArrowheads="1"/>
          </p:cNvSpPr>
          <p:nvPr/>
        </p:nvSpPr>
        <p:spPr bwMode="auto">
          <a:xfrm>
            <a:off x="2895600" y="2286000"/>
            <a:ext cx="4495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6000" b="1">
                <a:latin typeface="Times New Roman" pitchFamily="18" charset="0"/>
                <a:ea typeface="楷体_GB2312" pitchFamily="1" charset="-122"/>
              </a:rPr>
              <a:t>  </a:t>
            </a:r>
            <a:r>
              <a:rPr kumimoji="1" lang="zh-CN" altLang="en-US" sz="6000" b="1">
                <a:latin typeface="Times New Roman" pitchFamily="18" charset="0"/>
                <a:ea typeface="楷体_GB2312" pitchFamily="1" charset="-122"/>
              </a:rPr>
              <a:t>第</a:t>
            </a:r>
            <a:r>
              <a:rPr kumimoji="1" lang="en-US" altLang="zh-CN" sz="6000" b="1">
                <a:latin typeface="Times New Roman" pitchFamily="18" charset="0"/>
                <a:ea typeface="楷体_GB2312" pitchFamily="1" charset="-122"/>
              </a:rPr>
              <a:t>5-7</a:t>
            </a:r>
            <a:r>
              <a:rPr kumimoji="1" lang="zh-CN" altLang="en-US" sz="6000" b="1">
                <a:latin typeface="Times New Roman" pitchFamily="18" charset="0"/>
                <a:ea typeface="楷体_GB2312" pitchFamily="1" charset="-122"/>
              </a:rPr>
              <a:t>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2467"/>
                                        </p:tgtEl>
                                        <p:attrNameLst>
                                          <p:attrName>style.visibility</p:attrName>
                                        </p:attrNameLst>
                                      </p:cBhvr>
                                      <p:to>
                                        <p:strVal val="visible"/>
                                      </p:to>
                                    </p:set>
                                    <p:animEffect transition="in" filter="barn(inHorizontal)">
                                      <p:cBhvr>
                                        <p:cTn id="7" dur="500"/>
                                        <p:tgtEl>
                                          <p:spTgt spid="624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2468"/>
                                        </p:tgtEl>
                                        <p:attrNameLst>
                                          <p:attrName>style.visibility</p:attrName>
                                        </p:attrNameLst>
                                      </p:cBhvr>
                                      <p:to>
                                        <p:strVal val="visible"/>
                                      </p:to>
                                    </p:set>
                                    <p:animEffect transition="in" filter="dissolve">
                                      <p:cBhvr>
                                        <p:cTn id="12" dur="5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autoUpdateAnimBg="0"/>
      <p:bldP spid="62468"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ChangeArrowheads="1"/>
          </p:cNvSpPr>
          <p:nvPr/>
        </p:nvSpPr>
        <p:spPr bwMode="auto">
          <a:xfrm>
            <a:off x="250825" y="333375"/>
            <a:ext cx="8569325"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kumimoji="1" lang="en-US" altLang="zh-CN" sz="3600" b="1" dirty="0">
                <a:latin typeface="黑体" pitchFamily="49" charset="-122"/>
                <a:ea typeface="黑体" pitchFamily="49" charset="-122"/>
              </a:rPr>
              <a:t>    </a:t>
            </a:r>
            <a:r>
              <a:rPr kumimoji="1" lang="zh-CN" altLang="en-US" sz="3600" b="1" dirty="0">
                <a:latin typeface="黑体" pitchFamily="49" charset="-122"/>
                <a:ea typeface="黑体" pitchFamily="49" charset="-122"/>
              </a:rPr>
              <a:t>沛公</a:t>
            </a:r>
            <a:r>
              <a:rPr kumimoji="1" lang="zh-CN" altLang="en-US" sz="3600" b="1" dirty="0">
                <a:solidFill>
                  <a:srgbClr val="C00000"/>
                </a:solidFill>
                <a:latin typeface="黑体" pitchFamily="49" charset="-122"/>
                <a:ea typeface="黑体" pitchFamily="49" charset="-122"/>
              </a:rPr>
              <a:t>已</a:t>
            </a:r>
            <a:r>
              <a:rPr kumimoji="1" lang="zh-CN" altLang="en-US" sz="3600" b="1" dirty="0">
                <a:latin typeface="黑体" pitchFamily="49" charset="-122"/>
                <a:ea typeface="黑体" pitchFamily="49" charset="-122"/>
              </a:rPr>
              <a:t>出，项王使都尉陈平召沛公。沛公曰：</a:t>
            </a:r>
            <a:r>
              <a:rPr kumimoji="1" lang="zh-CN" altLang="en-US" sz="3600" b="1" dirty="0">
                <a:ea typeface="黑体" pitchFamily="49" charset="-122"/>
              </a:rPr>
              <a:t>“</a:t>
            </a:r>
            <a:r>
              <a:rPr kumimoji="1" lang="zh-CN" altLang="en-US" sz="3600" b="1" dirty="0">
                <a:latin typeface="黑体" pitchFamily="49" charset="-122"/>
                <a:ea typeface="黑体" pitchFamily="49" charset="-122"/>
              </a:rPr>
              <a:t>今者出，未辞也，为之奈何？</a:t>
            </a:r>
            <a:r>
              <a:rPr kumimoji="1" lang="zh-CN" altLang="en-US" sz="3600" b="1" dirty="0">
                <a:ea typeface="黑体" pitchFamily="49" charset="-122"/>
              </a:rPr>
              <a:t>”</a:t>
            </a:r>
            <a:r>
              <a:rPr kumimoji="1" lang="zh-CN" altLang="en-US" sz="3600" b="1" dirty="0">
                <a:latin typeface="黑体" pitchFamily="49" charset="-122"/>
                <a:ea typeface="黑体" pitchFamily="49" charset="-122"/>
              </a:rPr>
              <a:t>樊哙曰：</a:t>
            </a:r>
            <a:r>
              <a:rPr kumimoji="1" lang="zh-CN" altLang="en-US" sz="3600" b="1" dirty="0">
                <a:ea typeface="黑体" pitchFamily="49" charset="-122"/>
              </a:rPr>
              <a:t>“</a:t>
            </a:r>
            <a:r>
              <a:rPr kumimoji="1" lang="zh-CN" altLang="en-US" sz="3600" b="1" dirty="0">
                <a:latin typeface="黑体" pitchFamily="49" charset="-122"/>
                <a:ea typeface="黑体" pitchFamily="49" charset="-122"/>
              </a:rPr>
              <a:t>大行不顾细谨，大礼不辞小让。如今人</a:t>
            </a:r>
            <a:r>
              <a:rPr kumimoji="1" lang="zh-CN" altLang="en-US" sz="3600" b="1" dirty="0">
                <a:solidFill>
                  <a:srgbClr val="C00000"/>
                </a:solidFill>
                <a:latin typeface="黑体" pitchFamily="49" charset="-122"/>
                <a:ea typeface="黑体" pitchFamily="49" charset="-122"/>
              </a:rPr>
              <a:t>方</a:t>
            </a:r>
            <a:r>
              <a:rPr kumimoji="1" lang="zh-CN" altLang="en-US" sz="3600" b="1" dirty="0">
                <a:latin typeface="黑体" pitchFamily="49" charset="-122"/>
                <a:ea typeface="黑体" pitchFamily="49" charset="-122"/>
              </a:rPr>
              <a:t>为刀俎，我为鱼肉，</a:t>
            </a:r>
            <a:r>
              <a:rPr kumimoji="1" lang="zh-CN" altLang="en-US" sz="3600" b="1" dirty="0">
                <a:solidFill>
                  <a:srgbClr val="C00000"/>
                </a:solidFill>
                <a:latin typeface="黑体" pitchFamily="49" charset="-122"/>
                <a:ea typeface="黑体" pitchFamily="49" charset="-122"/>
              </a:rPr>
              <a:t>何辞为</a:t>
            </a:r>
            <a:r>
              <a:rPr kumimoji="1" lang="zh-CN" altLang="en-US" sz="3600" b="1" dirty="0">
                <a:latin typeface="黑体" pitchFamily="49" charset="-122"/>
                <a:ea typeface="黑体" pitchFamily="49" charset="-122"/>
              </a:rPr>
              <a:t>？</a:t>
            </a:r>
            <a:r>
              <a:rPr kumimoji="1" lang="zh-CN" altLang="en-US" sz="3600" b="1" dirty="0">
                <a:ea typeface="黑体" pitchFamily="49" charset="-122"/>
              </a:rPr>
              <a:t>”</a:t>
            </a:r>
            <a:r>
              <a:rPr kumimoji="1" lang="zh-CN" altLang="en-US" sz="3600" b="1" dirty="0">
                <a:latin typeface="黑体" pitchFamily="49" charset="-122"/>
                <a:ea typeface="黑体" pitchFamily="49" charset="-122"/>
              </a:rPr>
              <a:t>于是遂去。乃令张良</a:t>
            </a:r>
            <a:r>
              <a:rPr kumimoji="1" lang="zh-CN" altLang="en-US" sz="3600" b="1" dirty="0">
                <a:solidFill>
                  <a:srgbClr val="C00000"/>
                </a:solidFill>
                <a:latin typeface="黑体" pitchFamily="49" charset="-122"/>
                <a:ea typeface="黑体" pitchFamily="49" charset="-122"/>
              </a:rPr>
              <a:t>留谢</a:t>
            </a:r>
            <a:r>
              <a:rPr kumimoji="1" lang="zh-CN" altLang="en-US" sz="3600" b="1" dirty="0">
                <a:latin typeface="黑体" pitchFamily="49" charset="-122"/>
                <a:ea typeface="黑体" pitchFamily="49" charset="-122"/>
              </a:rPr>
              <a:t>。良问曰：</a:t>
            </a:r>
            <a:r>
              <a:rPr kumimoji="1" lang="zh-CN" altLang="en-US" sz="3600" b="1" dirty="0">
                <a:ea typeface="黑体" pitchFamily="49" charset="-122"/>
              </a:rPr>
              <a:t>“</a:t>
            </a:r>
            <a:r>
              <a:rPr kumimoji="1" lang="zh-CN" altLang="en-US" sz="3600" b="1" dirty="0">
                <a:solidFill>
                  <a:srgbClr val="C00000"/>
                </a:solidFill>
                <a:latin typeface="黑体" pitchFamily="49" charset="-122"/>
                <a:ea typeface="黑体" pitchFamily="49" charset="-122"/>
              </a:rPr>
              <a:t>大王来何操</a:t>
            </a:r>
            <a:r>
              <a:rPr kumimoji="1" lang="zh-CN" altLang="en-US" sz="3600" b="1" dirty="0">
                <a:latin typeface="黑体" pitchFamily="49" charset="-122"/>
                <a:ea typeface="黑体" pitchFamily="49" charset="-122"/>
              </a:rPr>
              <a:t>？</a:t>
            </a:r>
            <a:r>
              <a:rPr kumimoji="1" lang="zh-CN" altLang="en-US" sz="3600" b="1" dirty="0">
                <a:ea typeface="黑体" pitchFamily="49" charset="-122"/>
              </a:rPr>
              <a:t>”</a:t>
            </a:r>
            <a:r>
              <a:rPr kumimoji="1" lang="zh-CN" altLang="en-US" sz="3600" b="1" dirty="0">
                <a:latin typeface="黑体" pitchFamily="49" charset="-122"/>
                <a:ea typeface="黑体" pitchFamily="49" charset="-122"/>
              </a:rPr>
              <a:t>曰：</a:t>
            </a:r>
            <a:r>
              <a:rPr kumimoji="1" lang="zh-CN" altLang="en-US" sz="3600" b="1" dirty="0">
                <a:ea typeface="黑体" pitchFamily="49" charset="-122"/>
              </a:rPr>
              <a:t>“</a:t>
            </a:r>
            <a:r>
              <a:rPr kumimoji="1" lang="zh-CN" altLang="en-US" sz="3600" b="1" dirty="0">
                <a:latin typeface="黑体" pitchFamily="49" charset="-122"/>
                <a:ea typeface="黑体" pitchFamily="49" charset="-122"/>
              </a:rPr>
              <a:t>我持白璧一双，欲献项王，玉斗一双，欲与亚父。</a:t>
            </a:r>
            <a:r>
              <a:rPr kumimoji="1" lang="zh-CN" altLang="en-US" sz="3600" b="1" dirty="0">
                <a:solidFill>
                  <a:srgbClr val="C00000"/>
                </a:solidFill>
                <a:latin typeface="黑体" pitchFamily="49" charset="-122"/>
                <a:ea typeface="黑体" pitchFamily="49" charset="-122"/>
              </a:rPr>
              <a:t>会</a:t>
            </a:r>
            <a:r>
              <a:rPr kumimoji="1" lang="zh-CN" altLang="en-US" sz="3600" b="1" dirty="0">
                <a:latin typeface="黑体" pitchFamily="49" charset="-122"/>
                <a:ea typeface="黑体" pitchFamily="49" charset="-122"/>
              </a:rPr>
              <a:t>其怒，不敢献。公为我献之。</a:t>
            </a:r>
            <a:r>
              <a:rPr kumimoji="1" lang="zh-CN" altLang="en-US" sz="3600" b="1" dirty="0">
                <a:ea typeface="黑体" pitchFamily="49" charset="-122"/>
              </a:rPr>
              <a:t>”</a:t>
            </a:r>
            <a:r>
              <a:rPr kumimoji="1" lang="zh-CN" altLang="en-US" sz="3600" b="1" dirty="0">
                <a:latin typeface="黑体" pitchFamily="49" charset="-122"/>
                <a:ea typeface="黑体" pitchFamily="49" charset="-122"/>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0" y="981075"/>
            <a:ext cx="9144000" cy="5876925"/>
          </a:xfrm>
        </p:spPr>
        <p:txBody>
          <a:bodyPr/>
          <a:lstStyle/>
          <a:p>
            <a:pPr eaLnBrk="1" hangingPunct="1">
              <a:lnSpc>
                <a:spcPct val="90000"/>
              </a:lnSpc>
              <a:buFontTx/>
              <a:buNone/>
            </a:pPr>
            <a:r>
              <a:rPr lang="en-US" altLang="zh-CN" sz="2400" smtClean="0">
                <a:latin typeface="黑体" pitchFamily="49" charset="-122"/>
                <a:ea typeface="黑体" pitchFamily="49" charset="-122"/>
              </a:rPr>
              <a:t> </a:t>
            </a:r>
            <a:r>
              <a:rPr lang="zh-CN" altLang="en-US" sz="2400" smtClean="0">
                <a:latin typeface="黑体" pitchFamily="49" charset="-122"/>
                <a:ea typeface="黑体" pitchFamily="49" charset="-122"/>
              </a:rPr>
              <a:t>　　　</a:t>
            </a:r>
            <a:r>
              <a:rPr lang="zh-CN" altLang="en-US" sz="2400" b="1" smtClean="0">
                <a:latin typeface="黑体" pitchFamily="49" charset="-122"/>
                <a:ea typeface="黑体" pitchFamily="49" charset="-122"/>
              </a:rPr>
              <a:t>公元前</a:t>
            </a:r>
            <a:r>
              <a:rPr lang="en-US" altLang="zh-CN" sz="2400" b="1" smtClean="0">
                <a:latin typeface="黑体" pitchFamily="49" charset="-122"/>
                <a:ea typeface="黑体" pitchFamily="49" charset="-122"/>
              </a:rPr>
              <a:t>209</a:t>
            </a:r>
            <a:r>
              <a:rPr lang="zh-CN" altLang="en-US" sz="2400" b="1" smtClean="0">
                <a:latin typeface="黑体" pitchFamily="49" charset="-122"/>
                <a:ea typeface="黑体" pitchFamily="49" charset="-122"/>
              </a:rPr>
              <a:t>年（秦二世元年）</a:t>
            </a:r>
            <a:r>
              <a:rPr lang="en-US" altLang="zh-CN" sz="2400" b="1" smtClean="0">
                <a:latin typeface="黑体" pitchFamily="49" charset="-122"/>
                <a:ea typeface="黑体" pitchFamily="49" charset="-122"/>
              </a:rPr>
              <a:t>7</a:t>
            </a:r>
            <a:r>
              <a:rPr lang="zh-CN" altLang="en-US" sz="2400" b="1" smtClean="0">
                <a:latin typeface="黑体" pitchFamily="49" charset="-122"/>
                <a:ea typeface="黑体" pitchFamily="49" charset="-122"/>
              </a:rPr>
              <a:t>月，陈涉、吴广在大泽乡起义，各地纷纷响应。楚国旧贵族项梁率侄项羽（</a:t>
            </a:r>
            <a:r>
              <a:rPr lang="en-US" altLang="zh-CN" sz="2400" b="1" smtClean="0">
                <a:latin typeface="黑体" pitchFamily="49" charset="-122"/>
                <a:ea typeface="黑体" pitchFamily="49" charset="-122"/>
              </a:rPr>
              <a:t>24</a:t>
            </a:r>
            <a:r>
              <a:rPr lang="zh-CN" altLang="en-US" sz="2400" b="1" smtClean="0">
                <a:latin typeface="黑体" pitchFamily="49" charset="-122"/>
                <a:ea typeface="黑体" pitchFamily="49" charset="-122"/>
              </a:rPr>
              <a:t>岁）于会稽起义，泗水亭长刘邦（</a:t>
            </a:r>
            <a:r>
              <a:rPr lang="en-US" altLang="zh-CN" sz="2400" b="1" smtClean="0">
                <a:latin typeface="黑体" pitchFamily="49" charset="-122"/>
                <a:ea typeface="黑体" pitchFamily="49" charset="-122"/>
              </a:rPr>
              <a:t>48</a:t>
            </a:r>
            <a:r>
              <a:rPr lang="zh-CN" altLang="en-US" sz="2400" b="1" smtClean="0">
                <a:latin typeface="黑体" pitchFamily="49" charset="-122"/>
                <a:ea typeface="黑体" pitchFamily="49" charset="-122"/>
              </a:rPr>
              <a:t>岁）也在沛县起义，归项梁领导。后来项梁由于恃胜而骄，被秦将章邯击杀。章邯得胜后，移师围赵。这时楚怀王一面命宋义为上将，项羽为次将，北上救赵；一面命刘邦攻秦，并与诸将约定：</a:t>
            </a:r>
            <a:r>
              <a:rPr lang="zh-CN" altLang="en-US" sz="2400" b="1" smtClean="0">
                <a:ea typeface="黑体" pitchFamily="49" charset="-122"/>
              </a:rPr>
              <a:t>“</a:t>
            </a:r>
            <a:r>
              <a:rPr lang="zh-CN" altLang="en-US" sz="2400" b="1" smtClean="0">
                <a:latin typeface="黑体" pitchFamily="49" charset="-122"/>
                <a:ea typeface="黑体" pitchFamily="49" charset="-122"/>
              </a:rPr>
              <a:t>先入关（函谷关）者王之</a:t>
            </a:r>
            <a:r>
              <a:rPr lang="zh-CN" altLang="en-US" sz="2400" b="1" smtClean="0">
                <a:ea typeface="黑体" pitchFamily="49" charset="-122"/>
              </a:rPr>
              <a:t>”</a:t>
            </a:r>
            <a:r>
              <a:rPr lang="zh-CN" altLang="en-US" sz="2400" b="1" smtClean="0">
                <a:latin typeface="黑体" pitchFamily="49" charset="-122"/>
                <a:ea typeface="黑体" pitchFamily="49" charset="-122"/>
              </a:rPr>
              <a:t>。宋义停军不进，为项羽所杀。项羽率军队与秦军大战九次，最后在巨鹿彻底击溃秦之主力军，章邯率二十万大军投降。秦丞相赵高逼杀秦二世，立二世之侄子婴为王。由于秦主力军为项羽所破，刘邦就很顺利地进入咸阳，秦王子婴投降。刘邦入咸阳后，为了收买民心，与秦民约法三章：</a:t>
            </a:r>
            <a:r>
              <a:rPr lang="zh-CN" altLang="en-US" sz="2400" b="1" smtClean="0">
                <a:ea typeface="黑体" pitchFamily="49" charset="-122"/>
              </a:rPr>
              <a:t>“</a:t>
            </a:r>
            <a:r>
              <a:rPr lang="zh-CN" altLang="en-US" sz="2400" b="1" smtClean="0">
                <a:latin typeface="黑体" pitchFamily="49" charset="-122"/>
                <a:ea typeface="黑体" pitchFamily="49" charset="-122"/>
              </a:rPr>
              <a:t>杀人者死，伤人及盗抵罪</a:t>
            </a:r>
            <a:r>
              <a:rPr lang="zh-CN" altLang="en-US" sz="2400" b="1" smtClean="0">
                <a:ea typeface="黑体" pitchFamily="49" charset="-122"/>
              </a:rPr>
              <a:t>”</a:t>
            </a:r>
            <a:r>
              <a:rPr lang="zh-CN" altLang="en-US" sz="2400" b="1" smtClean="0">
                <a:latin typeface="黑体" pitchFamily="49" charset="-122"/>
                <a:ea typeface="黑体" pitchFamily="49" charset="-122"/>
              </a:rPr>
              <a:t>，并申明军纪，废除了秦朝一系列严刑苛政，得到了广大百姓的支持。于是派兵守关，想做关中王，驻军于霸上。</a:t>
            </a:r>
            <a:br>
              <a:rPr lang="zh-CN" altLang="en-US" sz="2400" b="1" smtClean="0">
                <a:latin typeface="黑体" pitchFamily="49" charset="-122"/>
                <a:ea typeface="黑体" pitchFamily="49" charset="-122"/>
              </a:rPr>
            </a:br>
            <a:r>
              <a:rPr lang="zh-CN" altLang="en-US" sz="2400" b="1" smtClean="0">
                <a:latin typeface="黑体" pitchFamily="49" charset="-122"/>
                <a:ea typeface="黑体" pitchFamily="49" charset="-122"/>
              </a:rPr>
              <a:t>     项羽击败秦军后，也向函谷关进军，破关而入咸阳，驻军于鸿门，并准备消灭刘邦军队。就在这样的剑拔弩张形势下，出现了</a:t>
            </a:r>
            <a:r>
              <a:rPr lang="zh-CN" altLang="en-US" sz="2400" b="1" smtClean="0">
                <a:ea typeface="黑体" pitchFamily="49" charset="-122"/>
              </a:rPr>
              <a:t>“</a:t>
            </a:r>
            <a:r>
              <a:rPr lang="zh-CN" altLang="en-US" sz="2400" b="1" smtClean="0">
                <a:latin typeface="黑体" pitchFamily="49" charset="-122"/>
                <a:ea typeface="黑体" pitchFamily="49" charset="-122"/>
              </a:rPr>
              <a:t>鸿门宴</a:t>
            </a:r>
            <a:r>
              <a:rPr lang="zh-CN" altLang="en-US" sz="2400" b="1" smtClean="0">
                <a:ea typeface="黑体" pitchFamily="49" charset="-122"/>
              </a:rPr>
              <a:t>”</a:t>
            </a:r>
            <a:r>
              <a:rPr lang="zh-CN" altLang="en-US" sz="2400" b="1" smtClean="0">
                <a:latin typeface="黑体" pitchFamily="49" charset="-122"/>
                <a:ea typeface="黑体" pitchFamily="49" charset="-122"/>
              </a:rPr>
              <a:t>这场激烈的政治斗争。</a:t>
            </a:r>
            <a:r>
              <a:rPr lang="zh-CN" altLang="en-US" sz="2400" smtClean="0">
                <a:latin typeface="黑体" pitchFamily="49" charset="-122"/>
                <a:ea typeface="黑体" pitchFamily="49" charset="-122"/>
              </a:rPr>
              <a:t> </a:t>
            </a:r>
          </a:p>
        </p:txBody>
      </p:sp>
      <p:sp>
        <p:nvSpPr>
          <p:cNvPr id="5123" name="Text Box 4"/>
          <p:cNvSpPr>
            <a:spLocks noGrp="1" noChangeArrowheads="1"/>
          </p:cNvSpPr>
          <p:nvPr>
            <p:ph type="title"/>
          </p:nvPr>
        </p:nvSpPr>
        <p:spPr>
          <a:xfrm>
            <a:off x="457200" y="0"/>
            <a:ext cx="8435975" cy="836613"/>
          </a:xfrm>
          <a:noFill/>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a:lstStyle/>
          <a:p>
            <a:pPr eaLnBrk="1" hangingPunct="1">
              <a:spcBef>
                <a:spcPct val="50000"/>
              </a:spcBef>
            </a:pPr>
            <a:r>
              <a:rPr kumimoji="1" lang="en-US" altLang="zh-CN" b="1" smtClean="0"/>
              <a:t>《</a:t>
            </a:r>
            <a:r>
              <a:rPr kumimoji="1" lang="zh-CN" altLang="en-US" b="1" smtClean="0"/>
              <a:t>鸿门宴</a:t>
            </a:r>
            <a:r>
              <a:rPr kumimoji="1" lang="en-US" altLang="zh-CN" b="1" smtClean="0"/>
              <a:t>》</a:t>
            </a:r>
            <a:r>
              <a:rPr kumimoji="1" lang="zh-CN" altLang="en-US" b="1" smtClean="0"/>
              <a:t>背景介绍</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ChangeArrowheads="1"/>
          </p:cNvSpPr>
          <p:nvPr/>
        </p:nvSpPr>
        <p:spPr bwMode="auto">
          <a:xfrm>
            <a:off x="250825" y="333375"/>
            <a:ext cx="8642350" cy="490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kumimoji="1" lang="zh-CN" altLang="en-US" sz="3600" b="1" dirty="0">
                <a:latin typeface="黑体" pitchFamily="49" charset="-122"/>
                <a:ea typeface="黑体" pitchFamily="49" charset="-122"/>
              </a:rPr>
              <a:t>张良曰：</a:t>
            </a:r>
            <a:r>
              <a:rPr kumimoji="1" lang="zh-CN" altLang="en-US" sz="3600" b="1" dirty="0">
                <a:ea typeface="黑体" pitchFamily="49" charset="-122"/>
              </a:rPr>
              <a:t>“</a:t>
            </a:r>
            <a:r>
              <a:rPr kumimoji="1" lang="zh-CN" altLang="en-US" sz="3600" b="1" dirty="0">
                <a:latin typeface="黑体" pitchFamily="49" charset="-122"/>
                <a:ea typeface="黑体" pitchFamily="49" charset="-122"/>
              </a:rPr>
              <a:t>谨诺。</a:t>
            </a:r>
            <a:r>
              <a:rPr kumimoji="1" lang="zh-CN" altLang="en-US" sz="3600" b="1" dirty="0">
                <a:ea typeface="黑体" pitchFamily="49" charset="-122"/>
              </a:rPr>
              <a:t>”</a:t>
            </a:r>
            <a:r>
              <a:rPr kumimoji="1" lang="zh-CN" altLang="en-US" sz="3600" b="1" dirty="0">
                <a:latin typeface="黑体" pitchFamily="49" charset="-122"/>
                <a:ea typeface="黑体" pitchFamily="49" charset="-122"/>
              </a:rPr>
              <a:t>当是时，项王军在鸿门下，沛公军在霸上，</a:t>
            </a:r>
            <a:r>
              <a:rPr kumimoji="1" lang="zh-CN" altLang="en-US" sz="3600" b="1" dirty="0">
                <a:solidFill>
                  <a:srgbClr val="C00000"/>
                </a:solidFill>
                <a:latin typeface="黑体" pitchFamily="49" charset="-122"/>
                <a:ea typeface="黑体" pitchFamily="49" charset="-122"/>
              </a:rPr>
              <a:t>相去</a:t>
            </a:r>
            <a:r>
              <a:rPr kumimoji="1" lang="zh-CN" altLang="en-US" sz="3600" b="1" dirty="0">
                <a:latin typeface="黑体" pitchFamily="49" charset="-122"/>
                <a:ea typeface="黑体" pitchFamily="49" charset="-122"/>
              </a:rPr>
              <a:t>四十里。沛公则</a:t>
            </a:r>
            <a:r>
              <a:rPr kumimoji="1" lang="zh-CN" altLang="en-US" sz="3600" b="1" dirty="0">
                <a:solidFill>
                  <a:srgbClr val="C00000"/>
                </a:solidFill>
                <a:latin typeface="黑体" pitchFamily="49" charset="-122"/>
                <a:ea typeface="黑体" pitchFamily="49" charset="-122"/>
              </a:rPr>
              <a:t>置</a:t>
            </a:r>
            <a:r>
              <a:rPr kumimoji="1" lang="zh-CN" altLang="en-US" sz="3600" b="1" dirty="0">
                <a:latin typeface="黑体" pitchFamily="49" charset="-122"/>
                <a:ea typeface="黑体" pitchFamily="49" charset="-122"/>
              </a:rPr>
              <a:t>车骑，脱身独骑，与樊哙、夏侯婴、靳强、纪信等四人持剑盾</a:t>
            </a:r>
            <a:r>
              <a:rPr kumimoji="1" lang="zh-CN" altLang="en-US" sz="3600" b="1" dirty="0">
                <a:solidFill>
                  <a:srgbClr val="C00000"/>
                </a:solidFill>
                <a:latin typeface="黑体" pitchFamily="49" charset="-122"/>
                <a:ea typeface="黑体" pitchFamily="49" charset="-122"/>
              </a:rPr>
              <a:t>步走</a:t>
            </a:r>
            <a:r>
              <a:rPr kumimoji="1" lang="zh-CN" altLang="en-US" sz="3600" b="1" dirty="0">
                <a:latin typeface="黑体" pitchFamily="49" charset="-122"/>
                <a:ea typeface="黑体" pitchFamily="49" charset="-122"/>
              </a:rPr>
              <a:t>，从郦山下，</a:t>
            </a:r>
            <a:r>
              <a:rPr kumimoji="1" lang="zh-CN" altLang="en-US" sz="3600" b="1" dirty="0">
                <a:solidFill>
                  <a:srgbClr val="C00000"/>
                </a:solidFill>
                <a:latin typeface="黑体" pitchFamily="49" charset="-122"/>
                <a:ea typeface="黑体" pitchFamily="49" charset="-122"/>
              </a:rPr>
              <a:t>道</a:t>
            </a:r>
            <a:r>
              <a:rPr kumimoji="1" lang="zh-CN" altLang="en-US" sz="3600" b="1" dirty="0">
                <a:latin typeface="黑体" pitchFamily="49" charset="-122"/>
                <a:ea typeface="黑体" pitchFamily="49" charset="-122"/>
              </a:rPr>
              <a:t>芷阳</a:t>
            </a:r>
            <a:r>
              <a:rPr kumimoji="1" lang="zh-CN" altLang="en-US" sz="3600" b="1" dirty="0">
                <a:solidFill>
                  <a:srgbClr val="C00000"/>
                </a:solidFill>
                <a:latin typeface="黑体" pitchFamily="49" charset="-122"/>
                <a:ea typeface="黑体" pitchFamily="49" charset="-122"/>
              </a:rPr>
              <a:t>间</a:t>
            </a:r>
            <a:r>
              <a:rPr kumimoji="1" lang="zh-CN" altLang="en-US" sz="3600" b="1" dirty="0">
                <a:latin typeface="黑体" pitchFamily="49" charset="-122"/>
                <a:ea typeface="黑体" pitchFamily="49" charset="-122"/>
              </a:rPr>
              <a:t>行。沛公谓张良曰：</a:t>
            </a:r>
            <a:r>
              <a:rPr kumimoji="1" lang="zh-CN" altLang="en-US" sz="3600" b="1" dirty="0">
                <a:ea typeface="黑体" pitchFamily="49" charset="-122"/>
              </a:rPr>
              <a:t>“</a:t>
            </a:r>
            <a:r>
              <a:rPr kumimoji="1" lang="zh-CN" altLang="en-US" sz="3600" b="1" dirty="0">
                <a:latin typeface="黑体" pitchFamily="49" charset="-122"/>
                <a:ea typeface="黑体" pitchFamily="49" charset="-122"/>
              </a:rPr>
              <a:t>从此道至吾军，不过二十里耳。</a:t>
            </a:r>
            <a:r>
              <a:rPr kumimoji="1" lang="zh-CN" altLang="en-US" sz="3600" b="1" dirty="0">
                <a:solidFill>
                  <a:srgbClr val="C00000"/>
                </a:solidFill>
                <a:latin typeface="黑体" pitchFamily="49" charset="-122"/>
                <a:ea typeface="黑体" pitchFamily="49" charset="-122"/>
              </a:rPr>
              <a:t>度</a:t>
            </a:r>
            <a:r>
              <a:rPr kumimoji="1" lang="zh-CN" altLang="en-US" sz="3600" b="1" dirty="0">
                <a:latin typeface="黑体" pitchFamily="49" charset="-122"/>
                <a:ea typeface="黑体" pitchFamily="49" charset="-122"/>
              </a:rPr>
              <a:t>我至军中，公乃入。</a:t>
            </a:r>
            <a:r>
              <a:rPr kumimoji="1" lang="zh-CN" altLang="en-US" sz="3600" b="1" dirty="0">
                <a:ea typeface="黑体" pitchFamily="49" charset="-122"/>
              </a:rPr>
              <a:t>”</a:t>
            </a:r>
            <a:r>
              <a:rPr kumimoji="1" lang="zh-CN" altLang="en-US" sz="3600" b="1" dirty="0">
                <a:latin typeface="黑体" pitchFamily="49" charset="-122"/>
                <a:ea typeface="黑体" pitchFamily="49" charset="-122"/>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116632"/>
            <a:ext cx="8928992" cy="6504345"/>
          </a:xfrm>
          <a:prstGeom prst="rect">
            <a:avLst/>
          </a:prstGeom>
        </p:spPr>
        <p:txBody>
          <a:bodyPr wrap="square">
            <a:spAutoFit/>
          </a:bodyPr>
          <a:lstStyle/>
          <a:p>
            <a:pPr>
              <a:lnSpc>
                <a:spcPts val="5000"/>
              </a:lnSpc>
            </a:pPr>
            <a:r>
              <a:rPr kumimoji="1" lang="zh-CN" altLang="en-US" sz="3600" b="1" dirty="0" smtClean="0">
                <a:latin typeface="黑体" pitchFamily="49" charset="-122"/>
                <a:ea typeface="黑体" pitchFamily="49" charset="-122"/>
              </a:rPr>
              <a:t>    沛</a:t>
            </a:r>
            <a:r>
              <a:rPr kumimoji="1" lang="zh-CN" altLang="en-US" sz="3600" b="1" dirty="0">
                <a:latin typeface="黑体" pitchFamily="49" charset="-122"/>
                <a:ea typeface="黑体" pitchFamily="49" charset="-122"/>
              </a:rPr>
              <a:t>公已去，间至军中。张良入</a:t>
            </a:r>
            <a:r>
              <a:rPr kumimoji="1" lang="zh-CN" altLang="en-US" sz="3600" b="1" dirty="0">
                <a:solidFill>
                  <a:srgbClr val="C00000"/>
                </a:solidFill>
                <a:latin typeface="黑体" pitchFamily="49" charset="-122"/>
                <a:ea typeface="黑体" pitchFamily="49" charset="-122"/>
              </a:rPr>
              <a:t>谢</a:t>
            </a:r>
            <a:r>
              <a:rPr kumimoji="1" lang="zh-CN" altLang="en-US" sz="3600" b="1" dirty="0">
                <a:latin typeface="黑体" pitchFamily="49" charset="-122"/>
                <a:ea typeface="黑体" pitchFamily="49" charset="-122"/>
              </a:rPr>
              <a:t>，曰：“沛公</a:t>
            </a:r>
            <a:r>
              <a:rPr kumimoji="1" lang="zh-CN" altLang="en-US" sz="3600" b="1" dirty="0">
                <a:solidFill>
                  <a:srgbClr val="C00000"/>
                </a:solidFill>
                <a:latin typeface="黑体" pitchFamily="49" charset="-122"/>
                <a:ea typeface="黑体" pitchFamily="49" charset="-122"/>
              </a:rPr>
              <a:t>不胜</a:t>
            </a:r>
            <a:r>
              <a:rPr kumimoji="1" lang="zh-CN" altLang="en-US" sz="3600" b="1" dirty="0" smtClean="0">
                <a:latin typeface="黑体" pitchFamily="49" charset="-122"/>
                <a:ea typeface="黑体" pitchFamily="49" charset="-122"/>
              </a:rPr>
              <a:t>桮杓，</a:t>
            </a:r>
            <a:r>
              <a:rPr kumimoji="1" lang="zh-CN" altLang="en-US" sz="3600" b="1" dirty="0">
                <a:latin typeface="黑体" pitchFamily="49" charset="-122"/>
                <a:ea typeface="黑体" pitchFamily="49" charset="-122"/>
              </a:rPr>
              <a:t>不能辞。谨使臣良奉白璧一双，</a:t>
            </a:r>
            <a:r>
              <a:rPr kumimoji="1" lang="zh-CN" altLang="en-US" sz="3600" b="1" dirty="0">
                <a:solidFill>
                  <a:srgbClr val="C00000"/>
                </a:solidFill>
                <a:latin typeface="黑体" pitchFamily="49" charset="-122"/>
                <a:ea typeface="黑体" pitchFamily="49" charset="-122"/>
              </a:rPr>
              <a:t>再拜</a:t>
            </a:r>
            <a:r>
              <a:rPr kumimoji="1" lang="zh-CN" altLang="en-US" sz="3600" b="1" dirty="0">
                <a:latin typeface="黑体" pitchFamily="49" charset="-122"/>
                <a:ea typeface="黑体" pitchFamily="49" charset="-122"/>
              </a:rPr>
              <a:t>献大王足下；玉斗一双，</a:t>
            </a:r>
            <a:r>
              <a:rPr kumimoji="1" lang="zh-CN" altLang="en-US" sz="3600" b="1" dirty="0">
                <a:solidFill>
                  <a:srgbClr val="C00000"/>
                </a:solidFill>
                <a:latin typeface="黑体" pitchFamily="49" charset="-122"/>
                <a:ea typeface="黑体" pitchFamily="49" charset="-122"/>
              </a:rPr>
              <a:t>再拜</a:t>
            </a:r>
            <a:r>
              <a:rPr kumimoji="1" lang="zh-CN" altLang="en-US" sz="3600" b="1" dirty="0">
                <a:latin typeface="黑体" pitchFamily="49" charset="-122"/>
                <a:ea typeface="黑体" pitchFamily="49" charset="-122"/>
              </a:rPr>
              <a:t>奉大将军足下。”项王曰：“沛公</a:t>
            </a:r>
            <a:r>
              <a:rPr kumimoji="1" lang="zh-CN" altLang="en-US" sz="3600" b="1" dirty="0">
                <a:solidFill>
                  <a:srgbClr val="C00000"/>
                </a:solidFill>
                <a:latin typeface="黑体" pitchFamily="49" charset="-122"/>
                <a:ea typeface="黑体" pitchFamily="49" charset="-122"/>
              </a:rPr>
              <a:t>安在</a:t>
            </a:r>
            <a:r>
              <a:rPr kumimoji="1" lang="zh-CN" altLang="en-US" sz="3600" b="1" dirty="0">
                <a:latin typeface="黑体" pitchFamily="49" charset="-122"/>
                <a:ea typeface="黑体" pitchFamily="49" charset="-122"/>
              </a:rPr>
              <a:t>？”良曰：“闻大王有意</a:t>
            </a:r>
            <a:r>
              <a:rPr kumimoji="1" lang="zh-CN" altLang="en-US" sz="3600" b="1" dirty="0">
                <a:solidFill>
                  <a:srgbClr val="C00000"/>
                </a:solidFill>
                <a:latin typeface="黑体" pitchFamily="49" charset="-122"/>
                <a:ea typeface="黑体" pitchFamily="49" charset="-122"/>
              </a:rPr>
              <a:t>督过</a:t>
            </a:r>
            <a:r>
              <a:rPr kumimoji="1" lang="zh-CN" altLang="en-US" sz="3600" b="1" dirty="0">
                <a:latin typeface="黑体" pitchFamily="49" charset="-122"/>
                <a:ea typeface="黑体" pitchFamily="49" charset="-122"/>
              </a:rPr>
              <a:t>之，脱身独去，已至军矣。”项王则受璧，</a:t>
            </a:r>
            <a:r>
              <a:rPr kumimoji="1" lang="zh-CN" altLang="en-US" sz="3600" b="1" dirty="0">
                <a:solidFill>
                  <a:srgbClr val="C00000"/>
                </a:solidFill>
                <a:latin typeface="黑体" pitchFamily="49" charset="-122"/>
                <a:ea typeface="黑体" pitchFamily="49" charset="-122"/>
              </a:rPr>
              <a:t>置</a:t>
            </a:r>
            <a:r>
              <a:rPr kumimoji="1" lang="zh-CN" altLang="en-US" sz="3600" b="1" dirty="0">
                <a:latin typeface="黑体" pitchFamily="49" charset="-122"/>
                <a:ea typeface="黑体" pitchFamily="49" charset="-122"/>
              </a:rPr>
              <a:t>之坐上。亚父受玉斗，置之地，拔剑撞而破之，曰：“唉！竖子不足与谋！</a:t>
            </a:r>
            <a:r>
              <a:rPr kumimoji="1" lang="zh-CN" altLang="en-US" sz="3600" b="1" dirty="0">
                <a:solidFill>
                  <a:srgbClr val="C00000"/>
                </a:solidFill>
                <a:latin typeface="黑体" pitchFamily="49" charset="-122"/>
                <a:ea typeface="黑体" pitchFamily="49" charset="-122"/>
              </a:rPr>
              <a:t>夺项王天下者，必沛公也！</a:t>
            </a:r>
            <a:r>
              <a:rPr kumimoji="1" lang="zh-CN" altLang="en-US" sz="3600" b="1" dirty="0">
                <a:latin typeface="黑体" pitchFamily="49" charset="-122"/>
                <a:ea typeface="黑体" pitchFamily="49" charset="-122"/>
              </a:rPr>
              <a:t>吾属今为之虏矣！”</a:t>
            </a:r>
          </a:p>
          <a:p>
            <a:pPr>
              <a:lnSpc>
                <a:spcPts val="5000"/>
              </a:lnSpc>
            </a:pPr>
            <a:r>
              <a:rPr kumimoji="1" lang="zh-CN" altLang="en-US" sz="3600" b="1" dirty="0" smtClean="0">
                <a:latin typeface="黑体" pitchFamily="49" charset="-122"/>
                <a:ea typeface="黑体" pitchFamily="49" charset="-122"/>
              </a:rPr>
              <a:t>    沛</a:t>
            </a:r>
            <a:r>
              <a:rPr kumimoji="1" lang="zh-CN" altLang="en-US" sz="3600" b="1" dirty="0">
                <a:latin typeface="黑体" pitchFamily="49" charset="-122"/>
                <a:ea typeface="黑体" pitchFamily="49" charset="-122"/>
              </a:rPr>
              <a:t>公至军，立诛杀曹无伤。</a:t>
            </a:r>
          </a:p>
        </p:txBody>
      </p:sp>
    </p:spTree>
    <p:extLst>
      <p:ext uri="{BB962C8B-B14F-4D97-AF65-F5344CB8AC3E}">
        <p14:creationId xmlns:p14="http://schemas.microsoft.com/office/powerpoint/2010/main" val="40251602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58" name="Text Box 2"/>
          <p:cNvSpPr txBox="1">
            <a:spLocks noChangeArrowheads="1"/>
          </p:cNvSpPr>
          <p:nvPr/>
        </p:nvSpPr>
        <p:spPr bwMode="auto">
          <a:xfrm>
            <a:off x="1828800" y="4724400"/>
            <a:ext cx="184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defRPr/>
            </a:pPr>
            <a:endParaRPr kumimoji="1" lang="zh-CN" altLang="zh-CN" sz="4000" b="1">
              <a:solidFill>
                <a:srgbClr val="003399"/>
              </a:solidFill>
              <a:effectLst>
                <a:outerShdw blurRad="38100" dist="38100" dir="2700000" algn="tl">
                  <a:srgbClr val="C0C0C0"/>
                </a:outerShdw>
              </a:effectLst>
              <a:latin typeface="Times New Roman" pitchFamily="18" charset="0"/>
              <a:ea typeface="隶书" pitchFamily="49" charset="-122"/>
            </a:endParaRPr>
          </a:p>
        </p:txBody>
      </p:sp>
      <p:sp>
        <p:nvSpPr>
          <p:cNvPr id="43012" name="Rectangle 3"/>
          <p:cNvSpPr>
            <a:spLocks noChangeArrowheads="1"/>
          </p:cNvSpPr>
          <p:nvPr/>
        </p:nvSpPr>
        <p:spPr bwMode="auto">
          <a:xfrm>
            <a:off x="1619250" y="549275"/>
            <a:ext cx="68580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6000" b="1">
                <a:latin typeface="黑体" pitchFamily="49" charset="-122"/>
                <a:ea typeface="黑体" pitchFamily="49" charset="-122"/>
              </a:rPr>
              <a:t> </a:t>
            </a:r>
            <a:r>
              <a:rPr kumimoji="1" lang="zh-CN" altLang="en-US" sz="6000" b="1">
                <a:latin typeface="黑体" pitchFamily="49" charset="-122"/>
                <a:ea typeface="黑体" pitchFamily="49" charset="-122"/>
              </a:rPr>
              <a:t>第</a:t>
            </a:r>
            <a:r>
              <a:rPr kumimoji="1" lang="en-US" altLang="zh-CN" sz="6000" b="1">
                <a:latin typeface="黑体" pitchFamily="49" charset="-122"/>
                <a:ea typeface="黑体" pitchFamily="49" charset="-122"/>
              </a:rPr>
              <a:t>5-7</a:t>
            </a:r>
            <a:r>
              <a:rPr kumimoji="1" lang="zh-CN" altLang="en-US" sz="6000" b="1">
                <a:latin typeface="黑体" pitchFamily="49" charset="-122"/>
                <a:ea typeface="黑体" pitchFamily="49" charset="-122"/>
              </a:rPr>
              <a:t>自然段主要 写了几件事？</a:t>
            </a:r>
          </a:p>
        </p:txBody>
      </p:sp>
      <p:sp>
        <p:nvSpPr>
          <p:cNvPr id="70660" name="Text Box 4"/>
          <p:cNvSpPr txBox="1">
            <a:spLocks noChangeArrowheads="1"/>
          </p:cNvSpPr>
          <p:nvPr/>
        </p:nvSpPr>
        <p:spPr bwMode="auto">
          <a:xfrm>
            <a:off x="1600200" y="2852738"/>
            <a:ext cx="7543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5400">
                <a:solidFill>
                  <a:srgbClr val="0000CC"/>
                </a:solidFill>
                <a:latin typeface="黑体" pitchFamily="49" charset="-122"/>
                <a:ea typeface="黑体" pitchFamily="49" charset="-122"/>
              </a:rPr>
              <a:t>1</a:t>
            </a:r>
            <a:r>
              <a:rPr kumimoji="1" lang="zh-CN" altLang="en-US" sz="5400">
                <a:solidFill>
                  <a:srgbClr val="0000CC"/>
                </a:solidFill>
                <a:latin typeface="黑体" pitchFamily="49" charset="-122"/>
                <a:ea typeface="黑体" pitchFamily="49" charset="-122"/>
              </a:rPr>
              <a:t>、</a:t>
            </a:r>
            <a:r>
              <a:rPr kumimoji="1" lang="zh-CN" altLang="en-US" sz="5400" b="1">
                <a:solidFill>
                  <a:srgbClr val="0000CC"/>
                </a:solidFill>
                <a:latin typeface="黑体" pitchFamily="49" charset="-122"/>
                <a:ea typeface="黑体" pitchFamily="49" charset="-122"/>
              </a:rPr>
              <a:t>沛公脱险</a:t>
            </a:r>
          </a:p>
        </p:txBody>
      </p:sp>
      <p:sp>
        <p:nvSpPr>
          <p:cNvPr id="70661" name="Text Box 5"/>
          <p:cNvSpPr txBox="1">
            <a:spLocks noChangeArrowheads="1"/>
          </p:cNvSpPr>
          <p:nvPr/>
        </p:nvSpPr>
        <p:spPr bwMode="auto">
          <a:xfrm>
            <a:off x="1692275" y="4221163"/>
            <a:ext cx="7620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5400">
                <a:solidFill>
                  <a:srgbClr val="0000CC"/>
                </a:solidFill>
                <a:latin typeface="黑体" pitchFamily="49" charset="-122"/>
                <a:ea typeface="黑体" pitchFamily="49" charset="-122"/>
              </a:rPr>
              <a:t>2</a:t>
            </a:r>
            <a:r>
              <a:rPr kumimoji="1" lang="zh-CN" altLang="en-US" sz="5400">
                <a:solidFill>
                  <a:srgbClr val="0000CC"/>
                </a:solidFill>
                <a:latin typeface="黑体" pitchFamily="49" charset="-122"/>
                <a:ea typeface="黑体" pitchFamily="49" charset="-122"/>
              </a:rPr>
              <a:t>、</a:t>
            </a:r>
            <a:r>
              <a:rPr kumimoji="1" lang="zh-CN" altLang="en-US" sz="5400" b="1">
                <a:solidFill>
                  <a:srgbClr val="0000CC"/>
                </a:solidFill>
                <a:latin typeface="黑体" pitchFamily="49" charset="-122"/>
                <a:ea typeface="黑体" pitchFamily="49" charset="-122"/>
              </a:rPr>
              <a:t>刘邦锄奸</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60"/>
                                        </p:tgtEl>
                                        <p:attrNameLst>
                                          <p:attrName>style.visibility</p:attrName>
                                        </p:attrNameLst>
                                      </p:cBhvr>
                                      <p:to>
                                        <p:strVal val="visible"/>
                                      </p:to>
                                    </p:set>
                                    <p:animEffect transition="in" filter="blinds(horizontal)">
                                      <p:cBhvr>
                                        <p:cTn id="7" dur="500"/>
                                        <p:tgtEl>
                                          <p:spTgt spid="706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661"/>
                                        </p:tgtEl>
                                        <p:attrNameLst>
                                          <p:attrName>style.visibility</p:attrName>
                                        </p:attrNameLst>
                                      </p:cBhvr>
                                      <p:to>
                                        <p:strVal val="visible"/>
                                      </p:to>
                                    </p:set>
                                    <p:animEffect transition="in" filter="blinds(horizontal)">
                                      <p:cBhvr>
                                        <p:cTn id="12" dur="500"/>
                                        <p:tgtEl>
                                          <p:spTgt spid="70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autoUpdateAnimBg="0"/>
      <p:bldP spid="7066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hmy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4800"/>
            <a:ext cx="8153400" cy="625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3" name="Text Box 3"/>
          <p:cNvSpPr txBox="1">
            <a:spLocks noChangeArrowheads="1"/>
          </p:cNvSpPr>
          <p:nvPr/>
        </p:nvSpPr>
        <p:spPr bwMode="auto">
          <a:xfrm>
            <a:off x="684213" y="5516563"/>
            <a:ext cx="3733800" cy="1098550"/>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6600" b="1">
                <a:latin typeface="Times New Roman" pitchFamily="18" charset="0"/>
                <a:ea typeface="黑体" pitchFamily="49" charset="-122"/>
              </a:rPr>
              <a:t>沛公脱险</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83"/>
                                        </p:tgtEl>
                                        <p:attrNameLst>
                                          <p:attrName>style.visibility</p:attrName>
                                        </p:attrNameLst>
                                      </p:cBhvr>
                                      <p:to>
                                        <p:strVal val="visible"/>
                                      </p:to>
                                    </p:set>
                                    <p:animEffect transition="in" filter="blinds(horizontal)">
                                      <p:cBhvr>
                                        <p:cTn id="7" dur="500"/>
                                        <p:tgtEl>
                                          <p:spTgt spid="71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hmy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90538"/>
            <a:ext cx="8001000" cy="617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Text Box 3"/>
          <p:cNvSpPr txBox="1">
            <a:spLocks noChangeArrowheads="1"/>
          </p:cNvSpPr>
          <p:nvPr/>
        </p:nvSpPr>
        <p:spPr bwMode="auto">
          <a:xfrm>
            <a:off x="755650" y="5445125"/>
            <a:ext cx="4267200" cy="1098550"/>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6600" b="1">
                <a:latin typeface="Times New Roman" pitchFamily="18" charset="0"/>
                <a:ea typeface="黑体" pitchFamily="49" charset="-122"/>
              </a:rPr>
              <a:t>刘邦锄奸</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7"/>
                                        </p:tgtEl>
                                        <p:attrNameLst>
                                          <p:attrName>style.visibility</p:attrName>
                                        </p:attrNameLst>
                                      </p:cBhvr>
                                      <p:to>
                                        <p:strVal val="visible"/>
                                      </p:to>
                                    </p:set>
                                    <p:animEffect transition="in" filter="blinds(horizontal)">
                                      <p:cBhvr>
                                        <p:cTn id="7" dur="500"/>
                                        <p:tgtEl>
                                          <p:spTgt spid="72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a:xfrm>
            <a:off x="457200" y="274638"/>
            <a:ext cx="8229600" cy="993775"/>
          </a:xfrm>
          <a:solidFill>
            <a:srgbClr val="FFFF99"/>
          </a:solidFill>
          <a:ln w="57150">
            <a:solidFill>
              <a:srgbClr val="008000"/>
            </a:solidFill>
            <a:miter lim="800000"/>
            <a:headEnd/>
            <a:tailEnd/>
          </a:ln>
        </p:spPr>
        <p:txBody>
          <a:bodyPr/>
          <a:lstStyle/>
          <a:p>
            <a:pPr eaLnBrk="1" hangingPunct="1"/>
            <a:r>
              <a:rPr lang="zh-CN" altLang="en-US" sz="4800" smtClean="0">
                <a:ea typeface="黑体" pitchFamily="49" charset="-122"/>
              </a:rPr>
              <a:t>探究人物性格：</a:t>
            </a:r>
            <a:r>
              <a:rPr lang="zh-CN" altLang="en-US" sz="4800" smtClean="0">
                <a:solidFill>
                  <a:srgbClr val="0000FF"/>
                </a:solidFill>
                <a:ea typeface="黑体" pitchFamily="49" charset="-122"/>
              </a:rPr>
              <a:t>刘邦与项羽</a:t>
            </a:r>
          </a:p>
        </p:txBody>
      </p:sp>
      <p:sp>
        <p:nvSpPr>
          <p:cNvPr id="113670" name="Rectangle 6"/>
          <p:cNvSpPr>
            <a:spLocks noGrp="1" noChangeArrowheads="1"/>
          </p:cNvSpPr>
          <p:nvPr>
            <p:ph type="body" idx="1"/>
          </p:nvPr>
        </p:nvSpPr>
        <p:spPr>
          <a:ln w="38100">
            <a:solidFill>
              <a:srgbClr val="008000"/>
            </a:solidFill>
            <a:miter lim="800000"/>
            <a:headEnd/>
            <a:tailEnd/>
          </a:ln>
        </p:spPr>
        <p:txBody>
          <a:bodyPr/>
          <a:lstStyle/>
          <a:p>
            <a:pPr eaLnBrk="1" hangingPunct="1">
              <a:buFontTx/>
              <a:buNone/>
            </a:pPr>
            <a:r>
              <a:rPr lang="en-US" altLang="zh-CN" sz="3600" b="1" smtClean="0">
                <a:ea typeface="黑体" pitchFamily="49" charset="-122"/>
              </a:rPr>
              <a:t>          </a:t>
            </a:r>
            <a:r>
              <a:rPr lang="zh-CN" altLang="en-US" sz="3600" b="1" smtClean="0">
                <a:ea typeface="黑体" pitchFamily="49" charset="-122"/>
              </a:rPr>
              <a:t>所谓“</a:t>
            </a:r>
            <a:r>
              <a:rPr lang="zh-CN" altLang="en-US" sz="3600" b="1" smtClean="0">
                <a:solidFill>
                  <a:srgbClr val="0000FF"/>
                </a:solidFill>
                <a:ea typeface="黑体" pitchFamily="49" charset="-122"/>
              </a:rPr>
              <a:t>性格决定成败</a:t>
            </a:r>
            <a:r>
              <a:rPr lang="zh-CN" altLang="en-US" sz="3600" b="1" smtClean="0">
                <a:ea typeface="黑体" pitchFamily="49" charset="-122"/>
              </a:rPr>
              <a:t>”，透过</a:t>
            </a:r>
            <a:r>
              <a:rPr lang="en-US" altLang="zh-CN" sz="3600" b="1" smtClean="0">
                <a:ea typeface="黑体" pitchFamily="49" charset="-122"/>
              </a:rPr>
              <a:t>《</a:t>
            </a:r>
            <a:r>
              <a:rPr lang="zh-CN" altLang="en-US" sz="3600" b="1" smtClean="0">
                <a:ea typeface="黑体" pitchFamily="49" charset="-122"/>
              </a:rPr>
              <a:t>鸿门宴</a:t>
            </a:r>
            <a:r>
              <a:rPr lang="en-US" altLang="zh-CN" sz="3600" b="1" smtClean="0">
                <a:ea typeface="黑体" pitchFamily="49" charset="-122"/>
              </a:rPr>
              <a:t>》</a:t>
            </a:r>
            <a:r>
              <a:rPr lang="zh-CN" altLang="en-US" sz="3600" b="1" smtClean="0">
                <a:ea typeface="黑体" pitchFamily="49" charset="-122"/>
              </a:rPr>
              <a:t>，我们看到了项羽、刘邦二人的争斗与较量，你觉得刘邦</a:t>
            </a:r>
            <a:r>
              <a:rPr lang="zh-CN" altLang="en-US" sz="3600" b="1" smtClean="0">
                <a:solidFill>
                  <a:srgbClr val="CC00CC"/>
                </a:solidFill>
                <a:ea typeface="黑体" pitchFamily="49" charset="-122"/>
              </a:rPr>
              <a:t>胜</a:t>
            </a:r>
            <a:r>
              <a:rPr lang="zh-CN" altLang="en-US" sz="3600" b="1" smtClean="0">
                <a:ea typeface="黑体" pitchFamily="49" charset="-122"/>
              </a:rPr>
              <a:t>在哪里？而项羽又</a:t>
            </a:r>
            <a:r>
              <a:rPr lang="zh-CN" altLang="en-US" sz="3600" b="1" smtClean="0">
                <a:solidFill>
                  <a:srgbClr val="CC00CC"/>
                </a:solidFill>
                <a:ea typeface="黑体" pitchFamily="49" charset="-122"/>
              </a:rPr>
              <a:t>败</a:t>
            </a:r>
            <a:r>
              <a:rPr lang="zh-CN" altLang="en-US" sz="3600" b="1" smtClean="0">
                <a:ea typeface="黑体" pitchFamily="49" charset="-122"/>
              </a:rPr>
              <a:t>在何处？</a:t>
            </a:r>
          </a:p>
        </p:txBody>
      </p:sp>
      <p:pic>
        <p:nvPicPr>
          <p:cNvPr id="46084" name="Picture 7" descr="C05050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1038" y="3860800"/>
            <a:ext cx="3275012"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670">
                                            <p:bg/>
                                          </p:spTgt>
                                        </p:tgtEl>
                                        <p:attrNameLst>
                                          <p:attrName>style.visibility</p:attrName>
                                        </p:attrNameLst>
                                      </p:cBhvr>
                                      <p:to>
                                        <p:strVal val="visible"/>
                                      </p:to>
                                    </p:set>
                                    <p:animEffect transition="in" filter="blinds(horizontal)">
                                      <p:cBhvr>
                                        <p:cTn id="7" dur="500"/>
                                        <p:tgtEl>
                                          <p:spTgt spid="113670">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3670">
                                            <p:txEl>
                                              <p:pRg st="0" end="0"/>
                                            </p:txEl>
                                          </p:spTgt>
                                        </p:tgtEl>
                                        <p:attrNameLst>
                                          <p:attrName>style.visibility</p:attrName>
                                        </p:attrNameLst>
                                      </p:cBhvr>
                                      <p:to>
                                        <p:strVal val="visible"/>
                                      </p:to>
                                    </p:set>
                                    <p:animEffect transition="in" filter="blinds(horizontal)">
                                      <p:cBhvr>
                                        <p:cTn id="12" dur="500"/>
                                        <p:tgtEl>
                                          <p:spTgt spid="1136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0"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15888"/>
            <a:ext cx="8229600" cy="649287"/>
          </a:xfrm>
          <a:solidFill>
            <a:srgbClr val="FFCCFF"/>
          </a:solidFill>
          <a:ln w="38100">
            <a:solidFill>
              <a:srgbClr val="008000"/>
            </a:solidFill>
            <a:miter lim="800000"/>
            <a:headEnd/>
            <a:tailEnd/>
          </a:ln>
        </p:spPr>
        <p:txBody>
          <a:bodyPr/>
          <a:lstStyle/>
          <a:p>
            <a:pPr eaLnBrk="1" hangingPunct="1"/>
            <a:r>
              <a:rPr lang="zh-CN" altLang="en-US" sz="3200" b="1" smtClean="0">
                <a:solidFill>
                  <a:schemeClr val="tx1"/>
                </a:solidFill>
                <a:ea typeface="黑体" pitchFamily="49" charset="-122"/>
              </a:rPr>
              <a:t>人物分析</a:t>
            </a:r>
            <a:r>
              <a:rPr lang="zh-CN" altLang="en-US" sz="3200" b="1" smtClean="0">
                <a:ea typeface="黑体" pitchFamily="49" charset="-122"/>
              </a:rPr>
              <a:t>：</a:t>
            </a:r>
            <a:r>
              <a:rPr lang="zh-CN" altLang="en-US" sz="3200" b="1" smtClean="0">
                <a:solidFill>
                  <a:srgbClr val="0000FF"/>
                </a:solidFill>
                <a:ea typeface="黑体" pitchFamily="49" charset="-122"/>
              </a:rPr>
              <a:t>刘邦的表现</a:t>
            </a:r>
          </a:p>
        </p:txBody>
      </p:sp>
      <p:sp>
        <p:nvSpPr>
          <p:cNvPr id="47107" name="Rectangle 3"/>
          <p:cNvSpPr>
            <a:spLocks noGrp="1" noChangeArrowheads="1"/>
          </p:cNvSpPr>
          <p:nvPr>
            <p:ph type="body" idx="1"/>
          </p:nvPr>
        </p:nvSpPr>
        <p:spPr>
          <a:xfrm>
            <a:off x="468313" y="908050"/>
            <a:ext cx="8229600" cy="5543550"/>
          </a:xfrm>
        </p:spPr>
        <p:txBody>
          <a:bodyPr/>
          <a:lstStyle/>
          <a:p>
            <a:pPr eaLnBrk="1" hangingPunct="1">
              <a:lnSpc>
                <a:spcPct val="110000"/>
              </a:lnSpc>
              <a:buFontTx/>
              <a:buNone/>
            </a:pPr>
            <a:r>
              <a:rPr lang="en-US" altLang="zh-CN" b="1" smtClean="0">
                <a:ea typeface="黑体" pitchFamily="49" charset="-122"/>
              </a:rPr>
              <a:t>1</a:t>
            </a:r>
            <a:r>
              <a:rPr lang="zh-CN" altLang="en-US" b="1" smtClean="0">
                <a:ea typeface="黑体" pitchFamily="49" charset="-122"/>
              </a:rPr>
              <a:t>、刘邦听到项羽要击破他时，他是如何应付的？</a:t>
            </a:r>
          </a:p>
          <a:p>
            <a:pPr eaLnBrk="1" hangingPunct="1">
              <a:lnSpc>
                <a:spcPct val="110000"/>
              </a:lnSpc>
              <a:buFontTx/>
              <a:buNone/>
            </a:pPr>
            <a:r>
              <a:rPr lang="en-US" altLang="zh-CN" b="1" smtClean="0">
                <a:ea typeface="黑体" pitchFamily="49" charset="-122"/>
              </a:rPr>
              <a:t>2</a:t>
            </a:r>
            <a:r>
              <a:rPr lang="zh-CN" altLang="en-US" b="1" smtClean="0">
                <a:ea typeface="黑体" pitchFamily="49" charset="-122"/>
              </a:rPr>
              <a:t>、刘邦在宴会时，对项羽说了什么话？他说话时的语气是怎样的？</a:t>
            </a:r>
          </a:p>
          <a:p>
            <a:pPr eaLnBrk="1" hangingPunct="1">
              <a:lnSpc>
                <a:spcPct val="110000"/>
              </a:lnSpc>
              <a:buFontTx/>
              <a:buNone/>
            </a:pPr>
            <a:r>
              <a:rPr lang="en-US" altLang="zh-CN" b="1" smtClean="0">
                <a:ea typeface="黑体" pitchFamily="49" charset="-122"/>
              </a:rPr>
              <a:t>3</a:t>
            </a:r>
            <a:r>
              <a:rPr lang="zh-CN" altLang="en-US" b="1" smtClean="0">
                <a:ea typeface="黑体" pitchFamily="49" charset="-122"/>
              </a:rPr>
              <a:t>、刘邦逃离敌营时，对张良说：“度我至军中，公乃入。”既然是辞谢，为何不立刻让张良去？</a:t>
            </a:r>
          </a:p>
          <a:p>
            <a:pPr eaLnBrk="1" hangingPunct="1">
              <a:lnSpc>
                <a:spcPct val="110000"/>
              </a:lnSpc>
              <a:buFontTx/>
              <a:buNone/>
            </a:pPr>
            <a:r>
              <a:rPr lang="en-US" altLang="zh-CN" b="1" smtClean="0">
                <a:ea typeface="黑体" pitchFamily="49" charset="-122"/>
              </a:rPr>
              <a:t>4</a:t>
            </a:r>
            <a:r>
              <a:rPr lang="zh-CN" altLang="en-US" b="1" smtClean="0">
                <a:ea typeface="黑体" pitchFamily="49" charset="-122"/>
              </a:rPr>
              <a:t>、从刘邦对</a:t>
            </a:r>
            <a:r>
              <a:rPr lang="zh-CN" altLang="en-US" b="1" smtClean="0">
                <a:solidFill>
                  <a:srgbClr val="0000FF"/>
                </a:solidFill>
                <a:ea typeface="黑体" pitchFamily="49" charset="-122"/>
              </a:rPr>
              <a:t>项伯</a:t>
            </a:r>
            <a:r>
              <a:rPr lang="zh-CN" altLang="en-US" b="1" smtClean="0">
                <a:ea typeface="黑体" pitchFamily="49" charset="-122"/>
              </a:rPr>
              <a:t>、</a:t>
            </a:r>
            <a:r>
              <a:rPr lang="zh-CN" altLang="en-US" b="1" smtClean="0">
                <a:solidFill>
                  <a:srgbClr val="0000FF"/>
                </a:solidFill>
                <a:ea typeface="黑体" pitchFamily="49" charset="-122"/>
              </a:rPr>
              <a:t>鲰生</a:t>
            </a:r>
            <a:r>
              <a:rPr lang="zh-CN" altLang="en-US" b="1" smtClean="0">
                <a:ea typeface="黑体" pitchFamily="49" charset="-122"/>
              </a:rPr>
              <a:t>、</a:t>
            </a:r>
            <a:r>
              <a:rPr lang="zh-CN" altLang="en-US" b="1" smtClean="0">
                <a:solidFill>
                  <a:srgbClr val="0000FF"/>
                </a:solidFill>
                <a:ea typeface="黑体" pitchFamily="49" charset="-122"/>
              </a:rPr>
              <a:t>曹无伤</a:t>
            </a:r>
            <a:r>
              <a:rPr lang="zh-CN" altLang="en-US" b="1" smtClean="0">
                <a:ea typeface="黑体" pitchFamily="49" charset="-122"/>
              </a:rPr>
              <a:t>的态度来看，你觉得刘邦是一个怎样的人？</a:t>
            </a:r>
          </a:p>
        </p:txBody>
      </p:sp>
      <p:sp>
        <p:nvSpPr>
          <p:cNvPr id="119812" name="Rectangle 4"/>
          <p:cNvSpPr>
            <a:spLocks noChangeArrowheads="1"/>
          </p:cNvSpPr>
          <p:nvPr/>
        </p:nvSpPr>
        <p:spPr bwMode="auto">
          <a:xfrm>
            <a:off x="2700338" y="1557338"/>
            <a:ext cx="5111750" cy="576262"/>
          </a:xfrm>
          <a:prstGeom prst="rect">
            <a:avLst/>
          </a:prstGeom>
          <a:solidFill>
            <a:srgbClr val="FFFFCC"/>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b="1">
                <a:solidFill>
                  <a:srgbClr val="990033"/>
                </a:solidFill>
                <a:ea typeface="黑体" pitchFamily="49" charset="-122"/>
              </a:rPr>
              <a:t>求救张良，拉拢项伯</a:t>
            </a:r>
          </a:p>
        </p:txBody>
      </p:sp>
      <p:sp>
        <p:nvSpPr>
          <p:cNvPr id="119813" name="Rectangle 5"/>
          <p:cNvSpPr>
            <a:spLocks noChangeArrowheads="1"/>
          </p:cNvSpPr>
          <p:nvPr/>
        </p:nvSpPr>
        <p:spPr bwMode="auto">
          <a:xfrm>
            <a:off x="4643438" y="2708275"/>
            <a:ext cx="4500562" cy="576263"/>
          </a:xfrm>
          <a:prstGeom prst="rect">
            <a:avLst/>
          </a:prstGeom>
          <a:solidFill>
            <a:srgbClr val="FFFFCC"/>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b="1">
                <a:solidFill>
                  <a:srgbClr val="990033"/>
                </a:solidFill>
                <a:ea typeface="黑体" pitchFamily="49" charset="-122"/>
              </a:rPr>
              <a:t>谦虚恭敬，唯恐不周</a:t>
            </a:r>
          </a:p>
        </p:txBody>
      </p:sp>
      <p:sp>
        <p:nvSpPr>
          <p:cNvPr id="119814" name="Rectangle 6"/>
          <p:cNvSpPr>
            <a:spLocks noChangeArrowheads="1"/>
          </p:cNvSpPr>
          <p:nvPr/>
        </p:nvSpPr>
        <p:spPr bwMode="auto">
          <a:xfrm>
            <a:off x="3203575" y="4437063"/>
            <a:ext cx="4967288" cy="576262"/>
          </a:xfrm>
          <a:prstGeom prst="rect">
            <a:avLst/>
          </a:prstGeom>
          <a:solidFill>
            <a:srgbClr val="FFFFCC"/>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b="1">
                <a:solidFill>
                  <a:srgbClr val="990033"/>
                </a:solidFill>
                <a:ea typeface="黑体" pitchFamily="49" charset="-122"/>
              </a:rPr>
              <a:t>周密部署，成功脱险</a:t>
            </a:r>
          </a:p>
        </p:txBody>
      </p:sp>
      <p:sp>
        <p:nvSpPr>
          <p:cNvPr id="119815" name="Rectangle 7"/>
          <p:cNvSpPr>
            <a:spLocks noChangeArrowheads="1"/>
          </p:cNvSpPr>
          <p:nvPr/>
        </p:nvSpPr>
        <p:spPr bwMode="auto">
          <a:xfrm>
            <a:off x="107950" y="6165850"/>
            <a:ext cx="8964613" cy="576263"/>
          </a:xfrm>
          <a:prstGeom prst="rect">
            <a:avLst/>
          </a:prstGeom>
          <a:solidFill>
            <a:srgbClr val="FFFFCC"/>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a:solidFill>
                  <a:srgbClr val="990033"/>
                </a:solidFill>
                <a:ea typeface="黑体" pitchFamily="49" charset="-122"/>
              </a:rPr>
              <a:t>拉拢利用；为隐瞒自己的错误而嫁祸；对背叛者毫不手软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812"/>
                                        </p:tgtEl>
                                        <p:attrNameLst>
                                          <p:attrName>style.visibility</p:attrName>
                                        </p:attrNameLst>
                                      </p:cBhvr>
                                      <p:to>
                                        <p:strVal val="visible"/>
                                      </p:to>
                                    </p:set>
                                    <p:animEffect transition="in" filter="blinds(horizontal)">
                                      <p:cBhvr>
                                        <p:cTn id="7" dur="500"/>
                                        <p:tgtEl>
                                          <p:spTgt spid="119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9813"/>
                                        </p:tgtEl>
                                        <p:attrNameLst>
                                          <p:attrName>style.visibility</p:attrName>
                                        </p:attrNameLst>
                                      </p:cBhvr>
                                      <p:to>
                                        <p:strVal val="visible"/>
                                      </p:to>
                                    </p:set>
                                    <p:animEffect transition="in" filter="blinds(horizontal)">
                                      <p:cBhvr>
                                        <p:cTn id="12" dur="500"/>
                                        <p:tgtEl>
                                          <p:spTgt spid="1198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9814"/>
                                        </p:tgtEl>
                                        <p:attrNameLst>
                                          <p:attrName>style.visibility</p:attrName>
                                        </p:attrNameLst>
                                      </p:cBhvr>
                                      <p:to>
                                        <p:strVal val="visible"/>
                                      </p:to>
                                    </p:set>
                                    <p:animEffect transition="in" filter="blinds(horizontal)">
                                      <p:cBhvr>
                                        <p:cTn id="17" dur="500"/>
                                        <p:tgtEl>
                                          <p:spTgt spid="1198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9815"/>
                                        </p:tgtEl>
                                        <p:attrNameLst>
                                          <p:attrName>style.visibility</p:attrName>
                                        </p:attrNameLst>
                                      </p:cBhvr>
                                      <p:to>
                                        <p:strVal val="visible"/>
                                      </p:to>
                                    </p:set>
                                    <p:animEffect transition="in" filter="blinds(horizontal)">
                                      <p:cBhvr>
                                        <p:cTn id="22" dur="500"/>
                                        <p:tgtEl>
                                          <p:spTgt spid="119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animBg="1"/>
      <p:bldP spid="119813" grpId="0" animBg="1"/>
      <p:bldP spid="119814" grpId="0" animBg="1"/>
      <p:bldP spid="11981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solidFill>
            <a:srgbClr val="FFFFCC"/>
          </a:solidFill>
          <a:ln w="38100">
            <a:solidFill>
              <a:srgbClr val="008000"/>
            </a:solidFill>
            <a:miter lim="800000"/>
            <a:headEnd/>
            <a:tailEnd/>
          </a:ln>
        </p:spPr>
        <p:txBody>
          <a:bodyPr/>
          <a:lstStyle/>
          <a:p>
            <a:pPr eaLnBrk="1" hangingPunct="1"/>
            <a:r>
              <a:rPr lang="zh-CN" altLang="en-US" sz="4000" b="1" smtClean="0">
                <a:ea typeface="黑体" pitchFamily="49" charset="-122"/>
              </a:rPr>
              <a:t>刘邦的性格</a:t>
            </a:r>
          </a:p>
        </p:txBody>
      </p:sp>
      <p:sp>
        <p:nvSpPr>
          <p:cNvPr id="120835" name="Rectangle 3"/>
          <p:cNvSpPr>
            <a:spLocks noGrp="1" noChangeArrowheads="1"/>
          </p:cNvSpPr>
          <p:nvPr>
            <p:ph type="body" idx="1"/>
          </p:nvPr>
        </p:nvSpPr>
        <p:spPr>
          <a:ln w="38100">
            <a:solidFill>
              <a:srgbClr val="008000"/>
            </a:solidFill>
            <a:miter lim="800000"/>
            <a:headEnd/>
            <a:tailEnd/>
          </a:ln>
        </p:spPr>
        <p:txBody>
          <a:bodyPr/>
          <a:lstStyle/>
          <a:p>
            <a:pPr eaLnBrk="1" hangingPunct="1">
              <a:buFontTx/>
              <a:buNone/>
            </a:pPr>
            <a:r>
              <a:rPr lang="en-US" altLang="zh-CN" sz="3600" b="1" smtClean="0">
                <a:solidFill>
                  <a:schemeClr val="accent2"/>
                </a:solidFill>
                <a:ea typeface="黑体" pitchFamily="49" charset="-122"/>
              </a:rPr>
              <a:t>1</a:t>
            </a:r>
            <a:r>
              <a:rPr lang="zh-CN" altLang="en-US" sz="3600" b="1" smtClean="0">
                <a:solidFill>
                  <a:schemeClr val="accent2"/>
                </a:solidFill>
                <a:ea typeface="黑体" pitchFamily="49" charset="-122"/>
              </a:rPr>
              <a:t>、善于用人</a:t>
            </a:r>
          </a:p>
          <a:p>
            <a:pPr eaLnBrk="1" hangingPunct="1">
              <a:buFontTx/>
              <a:buNone/>
            </a:pPr>
            <a:r>
              <a:rPr lang="en-US" altLang="zh-CN" sz="3600" b="1" smtClean="0">
                <a:solidFill>
                  <a:schemeClr val="accent2"/>
                </a:solidFill>
                <a:ea typeface="黑体" pitchFamily="49" charset="-122"/>
              </a:rPr>
              <a:t>2</a:t>
            </a:r>
            <a:r>
              <a:rPr lang="zh-CN" altLang="en-US" sz="3600" b="1" smtClean="0">
                <a:solidFill>
                  <a:schemeClr val="accent2"/>
                </a:solidFill>
                <a:ea typeface="黑体" pitchFamily="49" charset="-122"/>
              </a:rPr>
              <a:t>、能屈能伸，能言善辩</a:t>
            </a:r>
          </a:p>
          <a:p>
            <a:pPr eaLnBrk="1" hangingPunct="1">
              <a:buFontTx/>
              <a:buNone/>
            </a:pPr>
            <a:r>
              <a:rPr lang="en-US" altLang="zh-CN" sz="3600" b="1" smtClean="0">
                <a:solidFill>
                  <a:schemeClr val="accent2"/>
                </a:solidFill>
                <a:ea typeface="黑体" pitchFamily="49" charset="-122"/>
              </a:rPr>
              <a:t>3</a:t>
            </a:r>
            <a:r>
              <a:rPr lang="zh-CN" altLang="en-US" sz="3600" b="1" smtClean="0">
                <a:solidFill>
                  <a:schemeClr val="accent2"/>
                </a:solidFill>
                <a:ea typeface="黑体" pitchFamily="49" charset="-122"/>
              </a:rPr>
              <a:t>、临危不乱，善于应变</a:t>
            </a:r>
          </a:p>
          <a:p>
            <a:pPr eaLnBrk="1" hangingPunct="1">
              <a:buFontTx/>
              <a:buNone/>
            </a:pPr>
            <a:r>
              <a:rPr lang="en-US" altLang="zh-CN" sz="3600" b="1" smtClean="0">
                <a:solidFill>
                  <a:schemeClr val="accent2"/>
                </a:solidFill>
                <a:ea typeface="黑体" pitchFamily="49" charset="-122"/>
              </a:rPr>
              <a:t>4</a:t>
            </a:r>
            <a:r>
              <a:rPr lang="zh-CN" altLang="en-US" sz="3600" b="1" smtClean="0">
                <a:solidFill>
                  <a:schemeClr val="accent2"/>
                </a:solidFill>
                <a:ea typeface="黑体" pitchFamily="49" charset="-122"/>
              </a:rPr>
              <a:t>、狡诈多端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835">
                                            <p:bg/>
                                          </p:spTgt>
                                        </p:tgtEl>
                                        <p:attrNameLst>
                                          <p:attrName>style.visibility</p:attrName>
                                        </p:attrNameLst>
                                      </p:cBhvr>
                                      <p:to>
                                        <p:strVal val="visible"/>
                                      </p:to>
                                    </p:set>
                                    <p:animEffect transition="in" filter="blinds(horizontal)">
                                      <p:cBhvr>
                                        <p:cTn id="7" dur="500"/>
                                        <p:tgtEl>
                                          <p:spTgt spid="120835">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0835">
                                            <p:txEl>
                                              <p:pRg st="0" end="0"/>
                                            </p:txEl>
                                          </p:spTgt>
                                        </p:tgtEl>
                                        <p:attrNameLst>
                                          <p:attrName>style.visibility</p:attrName>
                                        </p:attrNameLst>
                                      </p:cBhvr>
                                      <p:to>
                                        <p:strVal val="visible"/>
                                      </p:to>
                                    </p:set>
                                    <p:animEffect transition="in" filter="blinds(horizontal)">
                                      <p:cBhvr>
                                        <p:cTn id="12" dur="500"/>
                                        <p:tgtEl>
                                          <p:spTgt spid="12083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0835">
                                            <p:txEl>
                                              <p:pRg st="1" end="1"/>
                                            </p:txEl>
                                          </p:spTgt>
                                        </p:tgtEl>
                                        <p:attrNameLst>
                                          <p:attrName>style.visibility</p:attrName>
                                        </p:attrNameLst>
                                      </p:cBhvr>
                                      <p:to>
                                        <p:strVal val="visible"/>
                                      </p:to>
                                    </p:set>
                                    <p:animEffect transition="in" filter="blinds(horizontal)">
                                      <p:cBhvr>
                                        <p:cTn id="17" dur="500"/>
                                        <p:tgtEl>
                                          <p:spTgt spid="12083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0835">
                                            <p:txEl>
                                              <p:pRg st="2" end="2"/>
                                            </p:txEl>
                                          </p:spTgt>
                                        </p:tgtEl>
                                        <p:attrNameLst>
                                          <p:attrName>style.visibility</p:attrName>
                                        </p:attrNameLst>
                                      </p:cBhvr>
                                      <p:to>
                                        <p:strVal val="visible"/>
                                      </p:to>
                                    </p:set>
                                    <p:animEffect transition="in" filter="blinds(horizontal)">
                                      <p:cBhvr>
                                        <p:cTn id="22" dur="500"/>
                                        <p:tgtEl>
                                          <p:spTgt spid="12083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0835">
                                            <p:txEl>
                                              <p:pRg st="3" end="3"/>
                                            </p:txEl>
                                          </p:spTgt>
                                        </p:tgtEl>
                                        <p:attrNameLst>
                                          <p:attrName>style.visibility</p:attrName>
                                        </p:attrNameLst>
                                      </p:cBhvr>
                                      <p:to>
                                        <p:strVal val="visible"/>
                                      </p:to>
                                    </p:set>
                                    <p:animEffect transition="in" filter="blinds(horizontal)">
                                      <p:cBhvr>
                                        <p:cTn id="27" dur="500"/>
                                        <p:tgtEl>
                                          <p:spTgt spid="1208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115888"/>
            <a:ext cx="8229600" cy="649287"/>
          </a:xfrm>
          <a:solidFill>
            <a:srgbClr val="FFCCFF"/>
          </a:solidFill>
          <a:ln w="38100">
            <a:solidFill>
              <a:srgbClr val="008000"/>
            </a:solidFill>
            <a:miter lim="800000"/>
            <a:headEnd/>
            <a:tailEnd/>
          </a:ln>
        </p:spPr>
        <p:txBody>
          <a:bodyPr/>
          <a:lstStyle/>
          <a:p>
            <a:pPr eaLnBrk="1" hangingPunct="1"/>
            <a:r>
              <a:rPr lang="zh-CN" altLang="en-US" sz="3200" b="1" smtClean="0">
                <a:solidFill>
                  <a:schemeClr val="tx1"/>
                </a:solidFill>
                <a:ea typeface="黑体" pitchFamily="49" charset="-122"/>
              </a:rPr>
              <a:t>人物分析</a:t>
            </a:r>
            <a:r>
              <a:rPr lang="zh-CN" altLang="en-US" sz="3200" b="1" smtClean="0">
                <a:ea typeface="黑体" pitchFamily="49" charset="-122"/>
              </a:rPr>
              <a:t>：</a:t>
            </a:r>
            <a:r>
              <a:rPr lang="zh-CN" altLang="en-US" sz="3200" b="1" smtClean="0">
                <a:solidFill>
                  <a:srgbClr val="0000FF"/>
                </a:solidFill>
                <a:ea typeface="黑体" pitchFamily="49" charset="-122"/>
              </a:rPr>
              <a:t>项羽的表现</a:t>
            </a:r>
          </a:p>
        </p:txBody>
      </p:sp>
      <p:sp>
        <p:nvSpPr>
          <p:cNvPr id="49155" name="Rectangle 3"/>
          <p:cNvSpPr>
            <a:spLocks noGrp="1" noChangeArrowheads="1"/>
          </p:cNvSpPr>
          <p:nvPr>
            <p:ph type="body" idx="1"/>
          </p:nvPr>
        </p:nvSpPr>
        <p:spPr>
          <a:xfrm>
            <a:off x="468313" y="908050"/>
            <a:ext cx="8229600" cy="5543550"/>
          </a:xfrm>
        </p:spPr>
        <p:txBody>
          <a:bodyPr/>
          <a:lstStyle/>
          <a:p>
            <a:pPr eaLnBrk="1" hangingPunct="1">
              <a:lnSpc>
                <a:spcPct val="110000"/>
              </a:lnSpc>
              <a:buFontTx/>
              <a:buNone/>
            </a:pPr>
            <a:r>
              <a:rPr lang="en-US" altLang="zh-CN" sz="2800" b="1" smtClean="0">
                <a:ea typeface="黑体" pitchFamily="49" charset="-122"/>
              </a:rPr>
              <a:t>1</a:t>
            </a:r>
            <a:r>
              <a:rPr lang="zh-CN" altLang="en-US" sz="2800" b="1" smtClean="0">
                <a:ea typeface="黑体" pitchFamily="49" charset="-122"/>
              </a:rPr>
              <a:t>、当初下令杀刘邦的是谁的主意，最后放走不杀刘邦的又是谁？从“大怒”到坦然接受刘邦的礼物，为何有这样的转变？</a:t>
            </a:r>
          </a:p>
          <a:p>
            <a:pPr eaLnBrk="1" hangingPunct="1">
              <a:lnSpc>
                <a:spcPct val="110000"/>
              </a:lnSpc>
              <a:buFontTx/>
              <a:buNone/>
            </a:pPr>
            <a:endParaRPr lang="zh-CN" altLang="en-US" sz="2800" b="1" smtClean="0">
              <a:ea typeface="黑体" pitchFamily="49" charset="-122"/>
            </a:endParaRPr>
          </a:p>
          <a:p>
            <a:pPr eaLnBrk="1" hangingPunct="1">
              <a:lnSpc>
                <a:spcPct val="110000"/>
              </a:lnSpc>
              <a:buFontTx/>
              <a:buNone/>
            </a:pPr>
            <a:endParaRPr lang="zh-CN" altLang="en-US" sz="2800" b="1" smtClean="0">
              <a:ea typeface="黑体" pitchFamily="49" charset="-122"/>
            </a:endParaRPr>
          </a:p>
          <a:p>
            <a:pPr eaLnBrk="1" hangingPunct="1">
              <a:lnSpc>
                <a:spcPct val="110000"/>
              </a:lnSpc>
              <a:buFontTx/>
              <a:buNone/>
            </a:pPr>
            <a:r>
              <a:rPr lang="en-US" altLang="zh-CN" sz="2800" b="1" smtClean="0">
                <a:ea typeface="黑体" pitchFamily="49" charset="-122"/>
              </a:rPr>
              <a:t>2</a:t>
            </a:r>
            <a:r>
              <a:rPr lang="zh-CN" altLang="en-US" sz="2800" b="1" smtClean="0">
                <a:ea typeface="黑体" pitchFamily="49" charset="-122"/>
              </a:rPr>
              <a:t>、在宴席上</a:t>
            </a:r>
            <a:r>
              <a:rPr lang="zh-CN" altLang="en-US" sz="2800" b="1" smtClean="0">
                <a:solidFill>
                  <a:srgbClr val="0000FF"/>
                </a:solidFill>
                <a:ea typeface="黑体" pitchFamily="49" charset="-122"/>
              </a:rPr>
              <a:t>项伯护刘</a:t>
            </a:r>
            <a:r>
              <a:rPr lang="zh-CN" altLang="en-US" sz="2800" b="1" smtClean="0">
                <a:ea typeface="黑体" pitchFamily="49" charset="-122"/>
              </a:rPr>
              <a:t>，</a:t>
            </a:r>
            <a:r>
              <a:rPr lang="zh-CN" altLang="en-US" sz="2800" b="1" smtClean="0">
                <a:solidFill>
                  <a:srgbClr val="0000FF"/>
                </a:solidFill>
                <a:ea typeface="黑体" pitchFamily="49" charset="-122"/>
              </a:rPr>
              <a:t>樊哙闯帐</a:t>
            </a:r>
            <a:r>
              <a:rPr lang="zh-CN" altLang="en-US" sz="2800" b="1" smtClean="0">
                <a:ea typeface="黑体" pitchFamily="49" charset="-122"/>
              </a:rPr>
              <a:t>，</a:t>
            </a:r>
            <a:r>
              <a:rPr lang="zh-CN" altLang="en-US" sz="2800" b="1" smtClean="0">
                <a:solidFill>
                  <a:srgbClr val="0000FF"/>
                </a:solidFill>
                <a:ea typeface="黑体" pitchFamily="49" charset="-122"/>
              </a:rPr>
              <a:t>刘邦逃走</a:t>
            </a:r>
            <a:r>
              <a:rPr lang="zh-CN" altLang="en-US" sz="2800" b="1" smtClean="0">
                <a:ea typeface="黑体" pitchFamily="49" charset="-122"/>
              </a:rPr>
              <a:t>，项羽的反应如何？</a:t>
            </a:r>
          </a:p>
          <a:p>
            <a:pPr eaLnBrk="1" hangingPunct="1">
              <a:lnSpc>
                <a:spcPct val="110000"/>
              </a:lnSpc>
              <a:buFontTx/>
              <a:buNone/>
            </a:pPr>
            <a:endParaRPr lang="zh-CN" altLang="en-US" sz="2800" b="1" smtClean="0">
              <a:ea typeface="黑体" pitchFamily="49" charset="-122"/>
            </a:endParaRPr>
          </a:p>
          <a:p>
            <a:pPr eaLnBrk="1" hangingPunct="1">
              <a:lnSpc>
                <a:spcPct val="110000"/>
              </a:lnSpc>
              <a:buFontTx/>
              <a:buNone/>
            </a:pPr>
            <a:r>
              <a:rPr lang="en-US" altLang="zh-CN" sz="2800" b="1" smtClean="0">
                <a:ea typeface="黑体" pitchFamily="49" charset="-122"/>
              </a:rPr>
              <a:t>3</a:t>
            </a:r>
            <a:r>
              <a:rPr lang="zh-CN" altLang="en-US" sz="2800" b="1" smtClean="0">
                <a:ea typeface="黑体" pitchFamily="49" charset="-122"/>
              </a:rPr>
              <a:t>、项羽为何不面南而坐？对范增示意有何反应？对主动告密的曹无伤的态度又如何？</a:t>
            </a:r>
          </a:p>
        </p:txBody>
      </p:sp>
      <p:sp>
        <p:nvSpPr>
          <p:cNvPr id="121861" name="Rectangle 5"/>
          <p:cNvSpPr>
            <a:spLocks noChangeArrowheads="1"/>
          </p:cNvSpPr>
          <p:nvPr/>
        </p:nvSpPr>
        <p:spPr bwMode="auto">
          <a:xfrm>
            <a:off x="684213" y="2420938"/>
            <a:ext cx="8064500" cy="1152525"/>
          </a:xfrm>
          <a:prstGeom prst="rect">
            <a:avLst/>
          </a:prstGeom>
          <a:solidFill>
            <a:srgbClr val="FFFFCC"/>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b="1">
                <a:solidFill>
                  <a:srgbClr val="990033"/>
                </a:solidFill>
                <a:ea typeface="黑体" pitchFamily="49" charset="-122"/>
              </a:rPr>
              <a:t>因胜利果实被夺，</a:t>
            </a:r>
            <a:r>
              <a:rPr lang="zh-CN" altLang="en-US" sz="3200" b="1">
                <a:solidFill>
                  <a:srgbClr val="0000FF"/>
                </a:solidFill>
                <a:ea typeface="黑体" pitchFamily="49" charset="-122"/>
              </a:rPr>
              <a:t>尊严</a:t>
            </a:r>
            <a:r>
              <a:rPr lang="zh-CN" altLang="en-US" sz="3200" b="1">
                <a:solidFill>
                  <a:srgbClr val="990033"/>
                </a:solidFill>
                <a:ea typeface="黑体" pitchFamily="49" charset="-122"/>
              </a:rPr>
              <a:t>受损而怒；</a:t>
            </a:r>
          </a:p>
          <a:p>
            <a:pPr algn="ctr"/>
            <a:r>
              <a:rPr lang="zh-CN" altLang="en-US" sz="3200" b="1">
                <a:solidFill>
                  <a:srgbClr val="990033"/>
                </a:solidFill>
                <a:ea typeface="黑体" pitchFamily="49" charset="-122"/>
              </a:rPr>
              <a:t>因刘邦刻意奉迎，</a:t>
            </a:r>
            <a:r>
              <a:rPr lang="zh-CN" altLang="en-US" sz="3200" b="1">
                <a:solidFill>
                  <a:srgbClr val="0000FF"/>
                </a:solidFill>
                <a:ea typeface="黑体" pitchFamily="49" charset="-122"/>
              </a:rPr>
              <a:t>尊严</a:t>
            </a:r>
            <a:r>
              <a:rPr lang="zh-CN" altLang="en-US" sz="3200" b="1">
                <a:solidFill>
                  <a:srgbClr val="990033"/>
                </a:solidFill>
                <a:ea typeface="黑体" pitchFamily="49" charset="-122"/>
              </a:rPr>
              <a:t>得维护而放过敌人</a:t>
            </a:r>
          </a:p>
        </p:txBody>
      </p:sp>
      <p:sp>
        <p:nvSpPr>
          <p:cNvPr id="121862" name="Rectangle 6"/>
          <p:cNvSpPr>
            <a:spLocks noChangeArrowheads="1"/>
          </p:cNvSpPr>
          <p:nvPr/>
        </p:nvSpPr>
        <p:spPr bwMode="auto">
          <a:xfrm>
            <a:off x="1331913" y="4508500"/>
            <a:ext cx="7127875" cy="576263"/>
          </a:xfrm>
          <a:prstGeom prst="rect">
            <a:avLst/>
          </a:prstGeom>
          <a:solidFill>
            <a:srgbClr val="FFFFCC"/>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b="1">
                <a:solidFill>
                  <a:srgbClr val="990033"/>
                </a:solidFill>
                <a:ea typeface="黑体" pitchFamily="49" charset="-122"/>
              </a:rPr>
              <a:t>熟视无睹；大为褒奖；无动于衷</a:t>
            </a:r>
          </a:p>
        </p:txBody>
      </p:sp>
      <p:sp>
        <p:nvSpPr>
          <p:cNvPr id="121864" name="Rectangle 8"/>
          <p:cNvSpPr>
            <a:spLocks noChangeArrowheads="1"/>
          </p:cNvSpPr>
          <p:nvPr/>
        </p:nvSpPr>
        <p:spPr bwMode="auto">
          <a:xfrm>
            <a:off x="323850" y="6165850"/>
            <a:ext cx="8640763" cy="576263"/>
          </a:xfrm>
          <a:prstGeom prst="rect">
            <a:avLst/>
          </a:prstGeom>
          <a:solidFill>
            <a:srgbClr val="FFFFCC"/>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b="1">
                <a:solidFill>
                  <a:srgbClr val="990033"/>
                </a:solidFill>
                <a:ea typeface="黑体" pitchFamily="49" charset="-122"/>
              </a:rPr>
              <a:t>自大轻敌；默然对待劝谏；不重视誓死效命者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861"/>
                                        </p:tgtEl>
                                        <p:attrNameLst>
                                          <p:attrName>style.visibility</p:attrName>
                                        </p:attrNameLst>
                                      </p:cBhvr>
                                      <p:to>
                                        <p:strVal val="visible"/>
                                      </p:to>
                                    </p:set>
                                    <p:animEffect transition="in" filter="blinds(horizontal)">
                                      <p:cBhvr>
                                        <p:cTn id="7" dur="500"/>
                                        <p:tgtEl>
                                          <p:spTgt spid="1218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1862"/>
                                        </p:tgtEl>
                                        <p:attrNameLst>
                                          <p:attrName>style.visibility</p:attrName>
                                        </p:attrNameLst>
                                      </p:cBhvr>
                                      <p:to>
                                        <p:strVal val="visible"/>
                                      </p:to>
                                    </p:set>
                                    <p:animEffect transition="in" filter="blinds(horizontal)">
                                      <p:cBhvr>
                                        <p:cTn id="12" dur="500"/>
                                        <p:tgtEl>
                                          <p:spTgt spid="1218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1864"/>
                                        </p:tgtEl>
                                        <p:attrNameLst>
                                          <p:attrName>style.visibility</p:attrName>
                                        </p:attrNameLst>
                                      </p:cBhvr>
                                      <p:to>
                                        <p:strVal val="visible"/>
                                      </p:to>
                                    </p:set>
                                    <p:animEffect transition="in" filter="blinds(horizontal)">
                                      <p:cBhvr>
                                        <p:cTn id="17" dur="500"/>
                                        <p:tgtEl>
                                          <p:spTgt spid="121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animBg="1"/>
      <p:bldP spid="121862" grpId="0" animBg="1"/>
      <p:bldP spid="12186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solidFill>
            <a:srgbClr val="FFFFCC"/>
          </a:solidFill>
          <a:ln w="38100">
            <a:solidFill>
              <a:srgbClr val="008000"/>
            </a:solidFill>
            <a:miter lim="800000"/>
            <a:headEnd/>
            <a:tailEnd/>
          </a:ln>
        </p:spPr>
        <p:txBody>
          <a:bodyPr/>
          <a:lstStyle/>
          <a:p>
            <a:pPr eaLnBrk="1" hangingPunct="1"/>
            <a:r>
              <a:rPr lang="zh-CN" altLang="en-US" sz="4000" b="1" smtClean="0">
                <a:ea typeface="黑体" pitchFamily="49" charset="-122"/>
              </a:rPr>
              <a:t>项羽的性格</a:t>
            </a:r>
          </a:p>
        </p:txBody>
      </p:sp>
      <p:sp>
        <p:nvSpPr>
          <p:cNvPr id="122883" name="Rectangle 3"/>
          <p:cNvSpPr>
            <a:spLocks noGrp="1" noChangeArrowheads="1"/>
          </p:cNvSpPr>
          <p:nvPr>
            <p:ph type="body" idx="1"/>
          </p:nvPr>
        </p:nvSpPr>
        <p:spPr>
          <a:ln w="38100">
            <a:solidFill>
              <a:srgbClr val="008000"/>
            </a:solidFill>
            <a:miter lim="800000"/>
            <a:headEnd/>
            <a:tailEnd/>
          </a:ln>
        </p:spPr>
        <p:txBody>
          <a:bodyPr/>
          <a:lstStyle/>
          <a:p>
            <a:pPr eaLnBrk="1" hangingPunct="1">
              <a:buFontTx/>
              <a:buNone/>
            </a:pPr>
            <a:r>
              <a:rPr lang="en-US" altLang="zh-CN" sz="3600" b="1" smtClean="0">
                <a:solidFill>
                  <a:schemeClr val="accent2"/>
                </a:solidFill>
                <a:ea typeface="黑体" pitchFamily="49" charset="-122"/>
              </a:rPr>
              <a:t>1</a:t>
            </a:r>
            <a:r>
              <a:rPr lang="zh-CN" altLang="en-US" sz="3600" b="1" smtClean="0">
                <a:solidFill>
                  <a:schemeClr val="accent2"/>
                </a:solidFill>
                <a:ea typeface="黑体" pitchFamily="49" charset="-122"/>
              </a:rPr>
              <a:t>、寡谋轻信</a:t>
            </a:r>
          </a:p>
          <a:p>
            <a:pPr eaLnBrk="1" hangingPunct="1">
              <a:buFontTx/>
              <a:buNone/>
            </a:pPr>
            <a:r>
              <a:rPr lang="en-US" altLang="zh-CN" sz="3600" b="1" smtClean="0">
                <a:solidFill>
                  <a:schemeClr val="accent2"/>
                </a:solidFill>
                <a:ea typeface="黑体" pitchFamily="49" charset="-122"/>
              </a:rPr>
              <a:t>2</a:t>
            </a:r>
            <a:r>
              <a:rPr lang="zh-CN" altLang="en-US" sz="3600" b="1" smtClean="0">
                <a:solidFill>
                  <a:schemeClr val="accent2"/>
                </a:solidFill>
                <a:ea typeface="黑体" pitchFamily="49" charset="-122"/>
              </a:rPr>
              <a:t>、优柔寡断、刚愎自用、政治幼稚</a:t>
            </a:r>
          </a:p>
          <a:p>
            <a:pPr eaLnBrk="1" hangingPunct="1">
              <a:buFontTx/>
              <a:buNone/>
            </a:pPr>
            <a:r>
              <a:rPr lang="en-US" altLang="zh-CN" sz="3600" b="1" smtClean="0">
                <a:solidFill>
                  <a:schemeClr val="accent2"/>
                </a:solidFill>
                <a:ea typeface="黑体" pitchFamily="49" charset="-122"/>
              </a:rPr>
              <a:t>3</a:t>
            </a:r>
            <a:r>
              <a:rPr lang="zh-CN" altLang="en-US" sz="3600" b="1" smtClean="0">
                <a:solidFill>
                  <a:schemeClr val="accent2"/>
                </a:solidFill>
                <a:ea typeface="黑体" pitchFamily="49" charset="-122"/>
              </a:rPr>
              <a:t>、自矜功伐、自高自大、不善用人</a:t>
            </a:r>
          </a:p>
          <a:p>
            <a:pPr eaLnBrk="1" hangingPunct="1">
              <a:buFontTx/>
              <a:buNone/>
            </a:pPr>
            <a:endParaRPr lang="en-US" altLang="zh-CN" sz="3600" b="1" smtClean="0">
              <a:solidFill>
                <a:schemeClr val="accent2"/>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883">
                                            <p:bg/>
                                          </p:spTgt>
                                        </p:tgtEl>
                                        <p:attrNameLst>
                                          <p:attrName>style.visibility</p:attrName>
                                        </p:attrNameLst>
                                      </p:cBhvr>
                                      <p:to>
                                        <p:strVal val="visible"/>
                                      </p:to>
                                    </p:set>
                                    <p:animEffect transition="in" filter="blinds(horizontal)">
                                      <p:cBhvr>
                                        <p:cTn id="7" dur="500"/>
                                        <p:tgtEl>
                                          <p:spTgt spid="122883">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883">
                                            <p:txEl>
                                              <p:pRg st="0" end="0"/>
                                            </p:txEl>
                                          </p:spTgt>
                                        </p:tgtEl>
                                        <p:attrNameLst>
                                          <p:attrName>style.visibility</p:attrName>
                                        </p:attrNameLst>
                                      </p:cBhvr>
                                      <p:to>
                                        <p:strVal val="visible"/>
                                      </p:to>
                                    </p:set>
                                    <p:animEffect transition="in" filter="blinds(horizontal)">
                                      <p:cBhvr>
                                        <p:cTn id="12" dur="500"/>
                                        <p:tgtEl>
                                          <p:spTgt spid="12288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2883">
                                            <p:txEl>
                                              <p:pRg st="1" end="1"/>
                                            </p:txEl>
                                          </p:spTgt>
                                        </p:tgtEl>
                                        <p:attrNameLst>
                                          <p:attrName>style.visibility</p:attrName>
                                        </p:attrNameLst>
                                      </p:cBhvr>
                                      <p:to>
                                        <p:strVal val="visible"/>
                                      </p:to>
                                    </p:set>
                                    <p:animEffect transition="in" filter="blinds(horizontal)">
                                      <p:cBhvr>
                                        <p:cTn id="17" dur="500"/>
                                        <p:tgtEl>
                                          <p:spTgt spid="12288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2883">
                                            <p:txEl>
                                              <p:pRg st="2" end="2"/>
                                            </p:txEl>
                                          </p:spTgt>
                                        </p:tgtEl>
                                        <p:attrNameLst>
                                          <p:attrName>style.visibility</p:attrName>
                                        </p:attrNameLst>
                                      </p:cBhvr>
                                      <p:to>
                                        <p:strVal val="visible"/>
                                      </p:to>
                                    </p:set>
                                    <p:animEffect transition="in" filter="blinds(horizontal)">
                                      <p:cBhvr>
                                        <p:cTn id="22" dur="500"/>
                                        <p:tgtEl>
                                          <p:spTgt spid="1228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3"/>
          <p:cNvSpPr txBox="1">
            <a:spLocks noChangeArrowheads="1"/>
          </p:cNvSpPr>
          <p:nvPr/>
        </p:nvSpPr>
        <p:spPr bwMode="auto">
          <a:xfrm>
            <a:off x="395288" y="1341438"/>
            <a:ext cx="8497887"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thinThick">
                <a:solidFill>
                  <a:srgbClr val="8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4400">
                <a:latin typeface="隶书" pitchFamily="49" charset="-122"/>
                <a:ea typeface="隶书" pitchFamily="49" charset="-122"/>
              </a:rPr>
              <a:t>  </a:t>
            </a:r>
            <a:r>
              <a:rPr kumimoji="1" lang="zh-CN" altLang="en-US" sz="4000" b="1">
                <a:latin typeface="黑体" pitchFamily="49" charset="-122"/>
                <a:ea typeface="黑体" pitchFamily="49" charset="-122"/>
              </a:rPr>
              <a:t>鸿门宴是项羽在新丰鸿门举行的一个暗藏杀机的宴会。这个宴会是刘项两个政治集团之间的矛盾由潜滋暗长到公开明朗的生动表现，是漫长的</a:t>
            </a:r>
            <a:r>
              <a:rPr kumimoji="1" lang="zh-CN" altLang="en-US" sz="4000" b="1">
                <a:latin typeface="Times New Roman" pitchFamily="18" charset="0"/>
                <a:ea typeface="黑体" pitchFamily="49" charset="-122"/>
              </a:rPr>
              <a:t>“</a:t>
            </a:r>
            <a:r>
              <a:rPr kumimoji="1" lang="zh-CN" altLang="en-US" sz="4000" b="1">
                <a:latin typeface="黑体" pitchFamily="49" charset="-122"/>
                <a:ea typeface="黑体" pitchFamily="49" charset="-122"/>
              </a:rPr>
              <a:t>楚汉相争</a:t>
            </a:r>
            <a:r>
              <a:rPr kumimoji="1" lang="zh-CN" altLang="en-US" sz="4000" b="1">
                <a:latin typeface="Times New Roman" pitchFamily="18" charset="0"/>
                <a:ea typeface="黑体" pitchFamily="49" charset="-122"/>
              </a:rPr>
              <a:t>”</a:t>
            </a:r>
            <a:r>
              <a:rPr kumimoji="1" lang="zh-CN" altLang="en-US" sz="4000" b="1">
                <a:latin typeface="黑体" pitchFamily="49" charset="-122"/>
                <a:ea typeface="黑体" pitchFamily="49" charset="-122"/>
              </a:rPr>
              <a:t>的序幕。这个宴会上，充分展示了刘项矛盾的不可调和性，以及刘项迥异的性格特点，也预示了斗争双方的必然结局。</a:t>
            </a:r>
          </a:p>
        </p:txBody>
      </p:sp>
      <p:sp>
        <p:nvSpPr>
          <p:cNvPr id="6148" name="Text Box 6"/>
          <p:cNvSpPr txBox="1">
            <a:spLocks noChangeArrowheads="1"/>
          </p:cNvSpPr>
          <p:nvPr/>
        </p:nvSpPr>
        <p:spPr bwMode="auto">
          <a:xfrm>
            <a:off x="611188" y="188913"/>
            <a:ext cx="7756525"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6600" b="1">
                <a:solidFill>
                  <a:schemeClr val="accent2"/>
                </a:solidFill>
                <a:latin typeface="Times New Roman" pitchFamily="18" charset="0"/>
                <a:ea typeface="黑体" pitchFamily="49" charset="-122"/>
              </a:rPr>
              <a:t>《</a:t>
            </a:r>
            <a:r>
              <a:rPr kumimoji="1" lang="zh-CN" altLang="en-US" sz="6600" b="1">
                <a:solidFill>
                  <a:schemeClr val="accent2"/>
                </a:solidFill>
                <a:latin typeface="Times New Roman" pitchFamily="18" charset="0"/>
                <a:ea typeface="黑体" pitchFamily="49" charset="-122"/>
              </a:rPr>
              <a:t>鸿门宴</a:t>
            </a:r>
            <a:r>
              <a:rPr kumimoji="1" lang="en-US" altLang="zh-CN" sz="6600" b="1">
                <a:solidFill>
                  <a:schemeClr val="accent2"/>
                </a:solidFill>
                <a:latin typeface="Times New Roman" pitchFamily="18" charset="0"/>
                <a:ea typeface="黑体" pitchFamily="49" charset="-122"/>
              </a:rPr>
              <a:t>》</a:t>
            </a:r>
            <a:r>
              <a:rPr kumimoji="1" lang="zh-CN" altLang="en-US" sz="6600" b="1">
                <a:solidFill>
                  <a:schemeClr val="accent2"/>
                </a:solidFill>
                <a:latin typeface="Times New Roman" pitchFamily="18" charset="0"/>
                <a:ea typeface="黑体" pitchFamily="49" charset="-122"/>
              </a:rPr>
              <a:t>背景介绍</a:t>
            </a:r>
            <a:endParaRPr kumimoji="1" lang="zh-CN" altLang="en-US" sz="3600" b="1">
              <a:solidFill>
                <a:schemeClr val="accent2"/>
              </a:solidFill>
              <a:latin typeface="Times New Roman" pitchFamily="18"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dissolve">
                                      <p:cBhvr>
                                        <p:cTn id="7" dur="500"/>
                                        <p:tgtEl>
                                          <p:spTgt spid="92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1387475" y="0"/>
            <a:ext cx="7756525" cy="671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40000"/>
              </a:spcBef>
            </a:pPr>
            <a:r>
              <a:rPr kumimoji="1" lang="zh-CN" altLang="en-US" sz="3600" b="1">
                <a:solidFill>
                  <a:srgbClr val="FF0000"/>
                </a:solidFill>
                <a:latin typeface="黑体" pitchFamily="49" charset="-122"/>
                <a:ea typeface="黑体" pitchFamily="49" charset="-122"/>
              </a:rPr>
              <a:t>题乌江亭</a:t>
            </a:r>
            <a:r>
              <a:rPr kumimoji="1" lang="zh-CN" altLang="en-US" sz="3600" b="1">
                <a:solidFill>
                  <a:srgbClr val="663300"/>
                </a:solidFill>
                <a:latin typeface="黑体" pitchFamily="49" charset="-122"/>
                <a:ea typeface="黑体" pitchFamily="49" charset="-122"/>
              </a:rPr>
              <a:t>     </a:t>
            </a:r>
            <a:r>
              <a:rPr kumimoji="1" lang="zh-CN" altLang="en-US" sz="3600" b="1">
                <a:solidFill>
                  <a:srgbClr val="3333FF"/>
                </a:solidFill>
                <a:latin typeface="黑体" pitchFamily="49" charset="-122"/>
                <a:ea typeface="黑体" pitchFamily="49" charset="-122"/>
              </a:rPr>
              <a:t>杜牧</a:t>
            </a:r>
          </a:p>
          <a:p>
            <a:pPr eaLnBrk="1" hangingPunct="1">
              <a:spcBef>
                <a:spcPct val="50000"/>
              </a:spcBef>
            </a:pPr>
            <a:r>
              <a:rPr kumimoji="1" lang="zh-CN" altLang="en-US" sz="3600" b="1">
                <a:solidFill>
                  <a:srgbClr val="663300"/>
                </a:solidFill>
                <a:latin typeface="黑体" pitchFamily="49" charset="-122"/>
                <a:ea typeface="黑体" pitchFamily="49" charset="-122"/>
              </a:rPr>
              <a:t>  </a:t>
            </a:r>
            <a:r>
              <a:rPr kumimoji="1" lang="zh-CN" altLang="en-US" sz="3200" b="1">
                <a:latin typeface="黑体" pitchFamily="49" charset="-122"/>
                <a:ea typeface="黑体" pitchFamily="49" charset="-122"/>
              </a:rPr>
              <a:t>胜败兵家事不期，包羞忍耻是男儿。</a:t>
            </a:r>
          </a:p>
          <a:p>
            <a:pPr eaLnBrk="1" hangingPunct="1">
              <a:spcBef>
                <a:spcPct val="50000"/>
              </a:spcBef>
            </a:pPr>
            <a:r>
              <a:rPr kumimoji="1" lang="zh-CN" altLang="en-US" sz="3200" b="1">
                <a:latin typeface="黑体" pitchFamily="49" charset="-122"/>
                <a:ea typeface="黑体" pitchFamily="49" charset="-122"/>
              </a:rPr>
              <a:t>  江东子弟多才俊，卷土重来未可知。</a:t>
            </a:r>
            <a:endParaRPr kumimoji="1" lang="zh-CN" altLang="en-US" sz="3600" b="1">
              <a:latin typeface="黑体" pitchFamily="49" charset="-122"/>
              <a:ea typeface="黑体" pitchFamily="49" charset="-122"/>
            </a:endParaRPr>
          </a:p>
          <a:p>
            <a:pPr eaLnBrk="1" hangingPunct="1">
              <a:spcBef>
                <a:spcPct val="50000"/>
              </a:spcBef>
            </a:pPr>
            <a:r>
              <a:rPr kumimoji="1" lang="zh-CN" altLang="en-US" sz="3600" b="1">
                <a:latin typeface="黑体" pitchFamily="49" charset="-122"/>
                <a:ea typeface="黑体" pitchFamily="49" charset="-122"/>
              </a:rPr>
              <a:t>       </a:t>
            </a:r>
            <a:r>
              <a:rPr kumimoji="1" lang="zh-CN" altLang="en-US" sz="3600" b="1">
                <a:solidFill>
                  <a:srgbClr val="FF0000"/>
                </a:solidFill>
                <a:latin typeface="黑体" pitchFamily="49" charset="-122"/>
                <a:ea typeface="黑体" pitchFamily="49" charset="-122"/>
              </a:rPr>
              <a:t>乌江亭</a:t>
            </a:r>
            <a:r>
              <a:rPr kumimoji="1" lang="zh-CN" altLang="en-US" sz="3600" b="1">
                <a:solidFill>
                  <a:schemeClr val="tx2"/>
                </a:solidFill>
                <a:latin typeface="黑体" pitchFamily="49" charset="-122"/>
                <a:ea typeface="黑体" pitchFamily="49" charset="-122"/>
              </a:rPr>
              <a:t>     </a:t>
            </a:r>
            <a:r>
              <a:rPr kumimoji="1" lang="zh-CN" altLang="en-US" sz="3600" b="1">
                <a:solidFill>
                  <a:srgbClr val="3333FF"/>
                </a:solidFill>
                <a:latin typeface="黑体" pitchFamily="49" charset="-122"/>
                <a:ea typeface="黑体" pitchFamily="49" charset="-122"/>
              </a:rPr>
              <a:t>王安石</a:t>
            </a:r>
          </a:p>
          <a:p>
            <a:pPr eaLnBrk="1" hangingPunct="1">
              <a:spcBef>
                <a:spcPct val="50000"/>
              </a:spcBef>
            </a:pPr>
            <a:r>
              <a:rPr kumimoji="1" lang="zh-CN" altLang="en-US" sz="3600" b="1">
                <a:solidFill>
                  <a:schemeClr val="tx2"/>
                </a:solidFill>
                <a:latin typeface="黑体" pitchFamily="49" charset="-122"/>
                <a:ea typeface="黑体" pitchFamily="49" charset="-122"/>
              </a:rPr>
              <a:t>  </a:t>
            </a:r>
            <a:r>
              <a:rPr kumimoji="1" lang="zh-CN" altLang="en-US" sz="3200" b="1">
                <a:solidFill>
                  <a:schemeClr val="tx2"/>
                </a:solidFill>
                <a:latin typeface="黑体" pitchFamily="49" charset="-122"/>
                <a:ea typeface="黑体" pitchFamily="49" charset="-122"/>
              </a:rPr>
              <a:t>百战疲劳壮士衰，中原一败势难回。</a:t>
            </a:r>
            <a:endParaRPr kumimoji="1" lang="zh-CN" altLang="en-US" sz="3200" b="1">
              <a:latin typeface="黑体" pitchFamily="49" charset="-122"/>
              <a:ea typeface="黑体" pitchFamily="49" charset="-122"/>
            </a:endParaRPr>
          </a:p>
          <a:p>
            <a:pPr eaLnBrk="1" hangingPunct="1">
              <a:spcBef>
                <a:spcPct val="50000"/>
              </a:spcBef>
            </a:pPr>
            <a:r>
              <a:rPr kumimoji="1" lang="zh-CN" altLang="en-US" sz="3200" b="1">
                <a:latin typeface="黑体" pitchFamily="49" charset="-122"/>
                <a:ea typeface="黑体" pitchFamily="49" charset="-122"/>
              </a:rPr>
              <a:t>  </a:t>
            </a:r>
            <a:r>
              <a:rPr kumimoji="1" lang="zh-CN" altLang="en-US" sz="3200" b="1">
                <a:solidFill>
                  <a:schemeClr val="tx2"/>
                </a:solidFill>
                <a:latin typeface="黑体" pitchFamily="49" charset="-122"/>
                <a:ea typeface="黑体" pitchFamily="49" charset="-122"/>
              </a:rPr>
              <a:t>江东子弟今虽在，肯与君王卷土来？</a:t>
            </a:r>
            <a:endParaRPr kumimoji="1" lang="zh-CN" altLang="en-US" sz="3600" b="1">
              <a:solidFill>
                <a:schemeClr val="tx2"/>
              </a:solidFill>
              <a:latin typeface="黑体" pitchFamily="49" charset="-122"/>
              <a:ea typeface="黑体" pitchFamily="49" charset="-122"/>
            </a:endParaRPr>
          </a:p>
          <a:p>
            <a:pPr eaLnBrk="1" hangingPunct="1">
              <a:spcBef>
                <a:spcPct val="30000"/>
              </a:spcBef>
            </a:pPr>
            <a:r>
              <a:rPr kumimoji="1" lang="zh-CN" altLang="en-US" sz="3600" b="1">
                <a:solidFill>
                  <a:schemeClr val="tx2"/>
                </a:solidFill>
                <a:latin typeface="黑体" pitchFamily="49" charset="-122"/>
                <a:ea typeface="黑体" pitchFamily="49" charset="-122"/>
              </a:rPr>
              <a:t>    </a:t>
            </a:r>
            <a:r>
              <a:rPr kumimoji="1" lang="zh-CN" altLang="en-US" sz="3600" b="1">
                <a:solidFill>
                  <a:srgbClr val="FF0000"/>
                </a:solidFill>
                <a:latin typeface="黑体" pitchFamily="49" charset="-122"/>
                <a:ea typeface="黑体" pitchFamily="49" charset="-122"/>
              </a:rPr>
              <a:t>咏项羽</a:t>
            </a:r>
            <a:r>
              <a:rPr kumimoji="1" lang="zh-CN" altLang="en-US" sz="3600" b="1">
                <a:solidFill>
                  <a:schemeClr val="tx2"/>
                </a:solidFill>
                <a:latin typeface="黑体" pitchFamily="49" charset="-122"/>
                <a:ea typeface="黑体" pitchFamily="49" charset="-122"/>
              </a:rPr>
              <a:t>          </a:t>
            </a:r>
            <a:r>
              <a:rPr kumimoji="1" lang="zh-CN" altLang="en-US" sz="3600" b="1">
                <a:solidFill>
                  <a:srgbClr val="3333FF"/>
                </a:solidFill>
                <a:latin typeface="黑体" pitchFamily="49" charset="-122"/>
                <a:ea typeface="黑体" pitchFamily="49" charset="-122"/>
              </a:rPr>
              <a:t>李清照</a:t>
            </a:r>
          </a:p>
          <a:p>
            <a:pPr eaLnBrk="1" hangingPunct="1">
              <a:spcBef>
                <a:spcPct val="30000"/>
              </a:spcBef>
            </a:pPr>
            <a:r>
              <a:rPr kumimoji="1" lang="zh-CN" altLang="en-US" sz="3600" b="1">
                <a:latin typeface="黑体" pitchFamily="49" charset="-122"/>
                <a:ea typeface="黑体" pitchFamily="49" charset="-122"/>
              </a:rPr>
              <a:t>       </a:t>
            </a:r>
            <a:r>
              <a:rPr kumimoji="1" lang="zh-CN" altLang="en-US" sz="3200" b="1">
                <a:solidFill>
                  <a:schemeClr val="tx2"/>
                </a:solidFill>
                <a:latin typeface="黑体" pitchFamily="49" charset="-122"/>
                <a:ea typeface="黑体" pitchFamily="49" charset="-122"/>
              </a:rPr>
              <a:t>生当作人杰，死亦为鬼雄。</a:t>
            </a:r>
          </a:p>
          <a:p>
            <a:pPr eaLnBrk="1" hangingPunct="1">
              <a:spcBef>
                <a:spcPct val="30000"/>
              </a:spcBef>
            </a:pPr>
            <a:r>
              <a:rPr kumimoji="1" lang="zh-CN" altLang="en-US" sz="3200" b="1">
                <a:solidFill>
                  <a:schemeClr val="tx2"/>
                </a:solidFill>
                <a:latin typeface="黑体" pitchFamily="49" charset="-122"/>
                <a:ea typeface="黑体" pitchFamily="49" charset="-122"/>
              </a:rPr>
              <a:t>       至今思项羽，不肯过江东 。</a:t>
            </a:r>
            <a:r>
              <a:rPr kumimoji="1" lang="zh-CN" altLang="en-US" sz="3600" b="1">
                <a:solidFill>
                  <a:schemeClr val="tx2"/>
                </a:solidFill>
                <a:latin typeface="黑体" pitchFamily="49" charset="-122"/>
                <a:ea typeface="黑体" pitchFamily="49" charset="-122"/>
              </a:rPr>
              <a:t> </a:t>
            </a:r>
          </a:p>
        </p:txBody>
      </p:sp>
      <p:sp>
        <p:nvSpPr>
          <p:cNvPr id="76803" name="Text Box 3"/>
          <p:cNvSpPr txBox="1">
            <a:spLocks noChangeArrowheads="1"/>
          </p:cNvSpPr>
          <p:nvPr/>
        </p:nvSpPr>
        <p:spPr bwMode="auto">
          <a:xfrm>
            <a:off x="1600200" y="2286000"/>
            <a:ext cx="755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defRPr/>
            </a:pPr>
            <a:r>
              <a:rPr kumimoji="1" lang="en-US" altLang="zh-CN" sz="3600" b="1">
                <a:latin typeface="Times New Roman" pitchFamily="18" charset="0"/>
                <a:ea typeface="隶书" pitchFamily="49" charset="-122"/>
              </a:rPr>
              <a:t>     </a:t>
            </a:r>
            <a:endParaRPr kumimoji="1" lang="en-US" altLang="zh-CN" sz="4000" b="1">
              <a:effectLst>
                <a:outerShdw blurRad="38100" dist="38100" dir="2700000" algn="tl">
                  <a:srgbClr val="C0C0C0"/>
                </a:outerShdw>
              </a:effectLst>
              <a:latin typeface="Times New Roman" pitchFamily="18" charset="0"/>
              <a:ea typeface="隶书" pitchFamily="49" charset="-122"/>
            </a:endParaRPr>
          </a:p>
        </p:txBody>
      </p:sp>
      <p:sp>
        <p:nvSpPr>
          <p:cNvPr id="76804" name="Text Box 4"/>
          <p:cNvSpPr txBox="1">
            <a:spLocks noChangeArrowheads="1"/>
          </p:cNvSpPr>
          <p:nvPr/>
        </p:nvSpPr>
        <p:spPr bwMode="auto">
          <a:xfrm>
            <a:off x="1403350" y="908050"/>
            <a:ext cx="7556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3600" b="1">
                <a:latin typeface="Times New Roman" pitchFamily="18" charset="0"/>
                <a:ea typeface="隶书" pitchFamily="49" charset="-122"/>
              </a:rPr>
              <a:t>         </a:t>
            </a:r>
            <a:endParaRPr kumimoji="1" lang="en-US" altLang="zh-CN" sz="3200" b="1">
              <a:latin typeface="Times New Roman" pitchFamily="18" charset="0"/>
              <a:ea typeface="隶书" pitchFamily="49" charset="-122"/>
            </a:endParaRPr>
          </a:p>
        </p:txBody>
      </p:sp>
      <p:pic>
        <p:nvPicPr>
          <p:cNvPr id="51205" name="Picture 5" descr="hm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31913" cy="700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6803"/>
                                        </p:tgtEl>
                                        <p:attrNameLst>
                                          <p:attrName>style.visibility</p:attrName>
                                        </p:attrNameLst>
                                      </p:cBhvr>
                                      <p:to>
                                        <p:strVal val="visible"/>
                                      </p:to>
                                    </p:set>
                                    <p:anim calcmode="lin" valueType="num">
                                      <p:cBhvr additive="base">
                                        <p:cTn id="7" dur="500" fill="hold"/>
                                        <p:tgtEl>
                                          <p:spTgt spid="76803"/>
                                        </p:tgtEl>
                                        <p:attrNameLst>
                                          <p:attrName>ppt_x</p:attrName>
                                        </p:attrNameLst>
                                      </p:cBhvr>
                                      <p:tavLst>
                                        <p:tav tm="0">
                                          <p:val>
                                            <p:strVal val="#ppt_x"/>
                                          </p:val>
                                        </p:tav>
                                        <p:tav tm="100000">
                                          <p:val>
                                            <p:strVal val="#ppt_x"/>
                                          </p:val>
                                        </p:tav>
                                      </p:tavLst>
                                    </p:anim>
                                    <p:anim calcmode="lin" valueType="num">
                                      <p:cBhvr additive="base">
                                        <p:cTn id="8" dur="500" fill="hold"/>
                                        <p:tgtEl>
                                          <p:spTgt spid="76803"/>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76803"/>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76802"/>
                                        </p:tgtEl>
                                        <p:attrNameLst>
                                          <p:attrName>style.visibility</p:attrName>
                                        </p:attrNameLst>
                                      </p:cBhvr>
                                      <p:to>
                                        <p:strVal val="visible"/>
                                      </p:to>
                                    </p:set>
                                    <p:animEffect transition="in" filter="strips(downLeft)">
                                      <p:cBhvr>
                                        <p:cTn id="13" dur="500"/>
                                        <p:tgtEl>
                                          <p:spTgt spid="76802"/>
                                        </p:tgtEl>
                                      </p:cBhvr>
                                    </p:animEffect>
                                  </p:childTnLst>
                                  <p:subTnLst>
                                    <p:set>
                                      <p:cBhvr override="childStyle">
                                        <p:cTn dur="1" fill="hold" display="0" masterRel="nextClick" afterEffect="1"/>
                                        <p:tgtEl>
                                          <p:spTgt spid="76802"/>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9" fill="hold" grpId="0" nodeType="clickEffect">
                                  <p:stCondLst>
                                    <p:cond delay="0"/>
                                  </p:stCondLst>
                                  <p:childTnLst>
                                    <p:set>
                                      <p:cBhvr>
                                        <p:cTn id="17" dur="1" fill="hold">
                                          <p:stCondLst>
                                            <p:cond delay="0"/>
                                          </p:stCondLst>
                                        </p:cTn>
                                        <p:tgtEl>
                                          <p:spTgt spid="76804"/>
                                        </p:tgtEl>
                                        <p:attrNameLst>
                                          <p:attrName>style.visibility</p:attrName>
                                        </p:attrNameLst>
                                      </p:cBhvr>
                                      <p:to>
                                        <p:strVal val="visible"/>
                                      </p:to>
                                    </p:set>
                                    <p:animEffect transition="in" filter="strips(upLeft)">
                                      <p:cBhvr>
                                        <p:cTn id="18" dur="500"/>
                                        <p:tgtEl>
                                          <p:spTgt spid="76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utoUpdateAnimBg="0"/>
      <p:bldP spid="76803" grpId="0" autoUpdateAnimBg="0"/>
      <p:bldP spid="76804"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4" descr="边框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WordArt 2"/>
          <p:cNvSpPr>
            <a:spLocks noChangeArrowheads="1" noChangeShapeType="1" noTextEdit="1"/>
          </p:cNvSpPr>
          <p:nvPr/>
        </p:nvSpPr>
        <p:spPr bwMode="auto">
          <a:xfrm>
            <a:off x="3059113" y="1303338"/>
            <a:ext cx="2743200" cy="685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5400" b="1" kern="10">
                <a:solidFill>
                  <a:srgbClr val="0033CC"/>
                </a:solidFill>
                <a:effectLst>
                  <a:outerShdw dist="45791" dir="2021404" algn="ctr" rotWithShape="0">
                    <a:srgbClr val="C0C0C0"/>
                  </a:outerShdw>
                </a:effectLst>
                <a:latin typeface="黑体"/>
                <a:ea typeface="黑体"/>
              </a:rPr>
              <a:t>探究问题</a:t>
            </a:r>
          </a:p>
        </p:txBody>
      </p:sp>
      <p:sp>
        <p:nvSpPr>
          <p:cNvPr id="97283" name="Text Box 3"/>
          <p:cNvSpPr txBox="1">
            <a:spLocks noChangeArrowheads="1"/>
          </p:cNvSpPr>
          <p:nvPr/>
        </p:nvSpPr>
        <p:spPr bwMode="auto">
          <a:xfrm>
            <a:off x="1258888" y="2246313"/>
            <a:ext cx="6697662"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3600" b="1">
                <a:latin typeface="Times New Roman" pitchFamily="18" charset="0"/>
                <a:ea typeface="黑体" pitchFamily="49" charset="-122"/>
              </a:rPr>
              <a:t>     </a:t>
            </a:r>
            <a:r>
              <a:rPr kumimoji="1" lang="zh-CN" altLang="en-US" sz="3600" b="1">
                <a:latin typeface="Times New Roman" pitchFamily="18" charset="0"/>
                <a:ea typeface="黑体" pitchFamily="49" charset="-122"/>
              </a:rPr>
              <a:t>有人说项羽在席间不杀刘邦是“妇人之仁”，而苏轼却说这表现了项羽的“君子之度”。你的看法又是怎样呢？请以“</a:t>
            </a:r>
            <a:r>
              <a:rPr kumimoji="1" lang="zh-CN" altLang="en-US" sz="3600" b="1" u="sng">
                <a:solidFill>
                  <a:srgbClr val="0000FF"/>
                </a:solidFill>
                <a:effectLst>
                  <a:outerShdw blurRad="38100" dist="38100" dir="2700000" algn="tl">
                    <a:srgbClr val="C0C0C0"/>
                  </a:outerShdw>
                </a:effectLst>
                <a:latin typeface="Times New Roman" pitchFamily="18" charset="0"/>
                <a:ea typeface="黑体" pitchFamily="49" charset="-122"/>
              </a:rPr>
              <a:t>君子之仁</a:t>
            </a:r>
            <a:r>
              <a:rPr kumimoji="1" lang="zh-CN" altLang="en-US" sz="3600" b="1">
                <a:latin typeface="Times New Roman" pitchFamily="18" charset="0"/>
                <a:ea typeface="黑体" pitchFamily="49" charset="-122"/>
              </a:rPr>
              <a:t>”为话题，阐述观点，</a:t>
            </a:r>
            <a:r>
              <a:rPr kumimoji="1" lang="en-US" altLang="zh-CN" sz="3600" b="1">
                <a:latin typeface="Times New Roman" pitchFamily="18" charset="0"/>
                <a:ea typeface="黑体" pitchFamily="49" charset="-122"/>
              </a:rPr>
              <a:t>400</a:t>
            </a:r>
            <a:r>
              <a:rPr kumimoji="1" lang="zh-CN" altLang="en-US" sz="3600" b="1">
                <a:latin typeface="Times New Roman" pitchFamily="18" charset="0"/>
                <a:ea typeface="黑体" pitchFamily="49" charset="-122"/>
              </a:rPr>
              <a:t>字左右。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Effect transition="in" filter="dissolve">
                                      <p:cBhvr>
                                        <p:cTn id="7" dur="500"/>
                                        <p:tgtEl>
                                          <p:spTgt spid="972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Text Box 4"/>
          <p:cNvSpPr txBox="1">
            <a:spLocks noChangeArrowheads="1"/>
          </p:cNvSpPr>
          <p:nvPr/>
        </p:nvSpPr>
        <p:spPr bwMode="auto">
          <a:xfrm>
            <a:off x="519113" y="331788"/>
            <a:ext cx="8301037" cy="448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600" b="1">
                <a:latin typeface="黑体" pitchFamily="49" charset="-122"/>
                <a:ea typeface="黑体" pitchFamily="49" charset="-122"/>
              </a:rPr>
              <a:t>    </a:t>
            </a:r>
            <a:r>
              <a:rPr kumimoji="1" lang="zh-CN" altLang="en-US" sz="3600" b="1">
                <a:latin typeface="黑体" pitchFamily="49" charset="-122"/>
                <a:ea typeface="黑体" pitchFamily="49" charset="-122"/>
              </a:rPr>
              <a:t>毛泽东主席在七律</a:t>
            </a:r>
            <a:r>
              <a:rPr kumimoji="1" lang="en-US" altLang="zh-CN" sz="3600" b="1">
                <a:latin typeface="黑体" pitchFamily="49" charset="-122"/>
                <a:ea typeface="黑体" pitchFamily="49" charset="-122"/>
              </a:rPr>
              <a:t>《</a:t>
            </a:r>
            <a:r>
              <a:rPr kumimoji="1" lang="zh-CN" altLang="en-US" sz="3600" b="1">
                <a:latin typeface="黑体" pitchFamily="49" charset="-122"/>
                <a:ea typeface="黑体" pitchFamily="49" charset="-122"/>
              </a:rPr>
              <a:t>人民解放军占领南京</a:t>
            </a:r>
            <a:r>
              <a:rPr kumimoji="1" lang="en-US" altLang="zh-CN" sz="3600" b="1">
                <a:latin typeface="黑体" pitchFamily="49" charset="-122"/>
                <a:ea typeface="黑体" pitchFamily="49" charset="-122"/>
              </a:rPr>
              <a:t>》</a:t>
            </a:r>
            <a:r>
              <a:rPr kumimoji="1" lang="zh-CN" altLang="en-US" sz="3600" b="1">
                <a:latin typeface="黑体" pitchFamily="49" charset="-122"/>
                <a:ea typeface="黑体" pitchFamily="49" charset="-122"/>
              </a:rPr>
              <a:t>中用两句是深刻总结了项羽在鸿门宴上的历史教训，用以指导革命战争。</a:t>
            </a:r>
            <a:r>
              <a:rPr kumimoji="1" lang="zh-CN" altLang="en-US" sz="3600">
                <a:latin typeface="黑体" pitchFamily="49" charset="-122"/>
                <a:ea typeface="黑体" pitchFamily="49" charset="-122"/>
              </a:rPr>
              <a:t> </a:t>
            </a:r>
          </a:p>
          <a:p>
            <a:pPr eaLnBrk="1" hangingPunct="1"/>
            <a:endParaRPr kumimoji="1" lang="zh-CN" altLang="en-US" sz="3600">
              <a:latin typeface="黑体" pitchFamily="49" charset="-122"/>
              <a:ea typeface="黑体" pitchFamily="49" charset="-122"/>
            </a:endParaRPr>
          </a:p>
          <a:p>
            <a:pPr eaLnBrk="1" hangingPunct="1"/>
            <a:r>
              <a:rPr kumimoji="1" lang="zh-CN" altLang="en-US" sz="3600" b="1">
                <a:latin typeface="黑体" pitchFamily="49" charset="-122"/>
                <a:ea typeface="黑体" pitchFamily="49" charset="-122"/>
              </a:rPr>
              <a:t>      </a:t>
            </a:r>
            <a:r>
              <a:rPr kumimoji="1" lang="zh-CN" altLang="en-US" sz="5400" b="1">
                <a:solidFill>
                  <a:srgbClr val="3333FF"/>
                </a:solidFill>
                <a:latin typeface="黑体" pitchFamily="49" charset="-122"/>
                <a:ea typeface="黑体" pitchFamily="49" charset="-122"/>
              </a:rPr>
              <a:t>宜将剩勇追穷寇，</a:t>
            </a:r>
          </a:p>
          <a:p>
            <a:pPr eaLnBrk="1" hangingPunct="1"/>
            <a:r>
              <a:rPr kumimoji="1" lang="zh-CN" altLang="en-US" sz="5400" b="1">
                <a:solidFill>
                  <a:srgbClr val="3333FF"/>
                </a:solidFill>
                <a:latin typeface="黑体" pitchFamily="49" charset="-122"/>
                <a:ea typeface="黑体" pitchFamily="49" charset="-122"/>
              </a:rPr>
              <a:t>    不可沽名学霸王。</a:t>
            </a:r>
            <a:r>
              <a:rPr kumimoji="1" lang="zh-CN" altLang="en-US" sz="5400">
                <a:solidFill>
                  <a:srgbClr val="3333FF"/>
                </a:solidFill>
                <a:latin typeface="隶书" pitchFamily="49" charset="-122"/>
                <a:ea typeface="隶书"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2404">
                                            <p:txEl>
                                              <p:pRg st="2" end="2"/>
                                            </p:txEl>
                                          </p:spTgt>
                                        </p:tgtEl>
                                        <p:attrNameLst>
                                          <p:attrName>style.visibility</p:attrName>
                                        </p:attrNameLst>
                                      </p:cBhvr>
                                      <p:to>
                                        <p:strVal val="visible"/>
                                      </p:to>
                                    </p:set>
                                    <p:animEffect transition="in" filter="dissolve">
                                      <p:cBhvr>
                                        <p:cTn id="7" dur="500"/>
                                        <p:tgtEl>
                                          <p:spTgt spid="102404">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2404">
                                            <p:txEl>
                                              <p:pRg st="3" end="3"/>
                                            </p:txEl>
                                          </p:spTgt>
                                        </p:tgtEl>
                                        <p:attrNameLst>
                                          <p:attrName>style.visibility</p:attrName>
                                        </p:attrNameLst>
                                      </p:cBhvr>
                                      <p:to>
                                        <p:strVal val="visible"/>
                                      </p:to>
                                    </p:set>
                                    <p:animEffect transition="in" filter="dissolve">
                                      <p:cBhvr>
                                        <p:cTn id="10" dur="500"/>
                                        <p:tgtEl>
                                          <p:spTgt spid="1024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533400" y="1214438"/>
            <a:ext cx="8077200"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3600" b="1">
                <a:latin typeface="方正楷体简体" pitchFamily="2" charset="-122"/>
                <a:ea typeface="黑体" pitchFamily="49" charset="-122"/>
              </a:rPr>
              <a:t>一、通过人物在矛盾冲突中的言行来表现人物的性格特点。</a:t>
            </a:r>
          </a:p>
          <a:p>
            <a:pPr algn="just"/>
            <a:endParaRPr kumimoji="1" lang="zh-CN" altLang="en-US" sz="3600" b="1">
              <a:latin typeface="方正楷体简体" pitchFamily="2" charset="-122"/>
              <a:ea typeface="黑体" pitchFamily="49" charset="-122"/>
            </a:endParaRPr>
          </a:p>
          <a:p>
            <a:pPr algn="just"/>
            <a:endParaRPr kumimoji="1" lang="zh-CN" altLang="en-US" sz="3600" b="1">
              <a:latin typeface="方正楷体简体" pitchFamily="2" charset="-122"/>
              <a:ea typeface="黑体" pitchFamily="49" charset="-122"/>
            </a:endParaRPr>
          </a:p>
          <a:p>
            <a:pPr algn="just" eaLnBrk="0" hangingPunct="0"/>
            <a:r>
              <a:rPr kumimoji="1" lang="zh-CN" altLang="en-US" sz="4000" b="1">
                <a:latin typeface="黑体" pitchFamily="49" charset="-122"/>
                <a:ea typeface="黑体" pitchFamily="49" charset="-122"/>
              </a:rPr>
              <a:t>二、通过相互映衬、对比、烘托表现人物性格</a:t>
            </a:r>
          </a:p>
          <a:p>
            <a:pPr algn="just"/>
            <a:endParaRPr kumimoji="1" lang="en-US" altLang="zh-CN" sz="3600">
              <a:latin typeface="Times New Roman" pitchFamily="18" charset="0"/>
            </a:endParaRPr>
          </a:p>
        </p:txBody>
      </p:sp>
      <p:sp>
        <p:nvSpPr>
          <p:cNvPr id="54275" name="Rectangle 3"/>
          <p:cNvSpPr>
            <a:spLocks noChangeArrowheads="1"/>
          </p:cNvSpPr>
          <p:nvPr/>
        </p:nvSpPr>
        <p:spPr bwMode="auto">
          <a:xfrm>
            <a:off x="609600" y="0"/>
            <a:ext cx="2438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6000">
                <a:solidFill>
                  <a:srgbClr val="0033CC"/>
                </a:solidFill>
                <a:latin typeface="方正楷体简体" pitchFamily="2" charset="-122"/>
                <a:ea typeface="黑体" pitchFamily="49" charset="-122"/>
              </a:rPr>
              <a:t>小结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826">
                                            <p:txEl>
                                              <p:pRg st="0" end="0"/>
                                            </p:txEl>
                                          </p:spTgt>
                                        </p:tgtEl>
                                        <p:attrNameLst>
                                          <p:attrName>style.visibility</p:attrName>
                                        </p:attrNameLst>
                                      </p:cBhvr>
                                      <p:to>
                                        <p:strVal val="visible"/>
                                      </p:to>
                                    </p:set>
                                    <p:animEffect transition="in" filter="dissolve">
                                      <p:cBhvr>
                                        <p:cTn id="7" dur="500"/>
                                        <p:tgtEl>
                                          <p:spTgt spid="778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7826">
                                            <p:txEl>
                                              <p:pRg st="3" end="3"/>
                                            </p:txEl>
                                          </p:spTgt>
                                        </p:tgtEl>
                                        <p:attrNameLst>
                                          <p:attrName>style.visibility</p:attrName>
                                        </p:attrNameLst>
                                      </p:cBhvr>
                                      <p:to>
                                        <p:strVal val="visible"/>
                                      </p:to>
                                    </p:set>
                                    <p:animEffect transition="in" filter="dissolve">
                                      <p:cBhvr>
                                        <p:cTn id="12" dur="500"/>
                                        <p:tgtEl>
                                          <p:spTgt spid="7782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4" descr="边框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8915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Text Box 5"/>
          <p:cNvSpPr txBox="1">
            <a:spLocks noChangeArrowheads="1"/>
          </p:cNvSpPr>
          <p:nvPr/>
        </p:nvSpPr>
        <p:spPr bwMode="auto">
          <a:xfrm>
            <a:off x="2268538" y="2565400"/>
            <a:ext cx="54006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6000" b="1">
                <a:latin typeface="Times New Roman" pitchFamily="18" charset="0"/>
                <a:ea typeface="黑体" pitchFamily="49" charset="-122"/>
              </a:rPr>
              <a:t>知识点大归结</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23850" y="188913"/>
            <a:ext cx="7905750" cy="583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b="1">
                <a:latin typeface="黑体" pitchFamily="49" charset="-122"/>
                <a:ea typeface="黑体" pitchFamily="49" charset="-122"/>
              </a:rPr>
              <a:t>一、通假字</a:t>
            </a:r>
          </a:p>
          <a:p>
            <a:pPr>
              <a:spcBef>
                <a:spcPct val="20000"/>
              </a:spcBef>
            </a:pPr>
            <a:r>
              <a:rPr kumimoji="1" lang="zh-CN" altLang="en-US" sz="3200" b="1">
                <a:latin typeface="黑体" pitchFamily="49" charset="-122"/>
                <a:ea typeface="黑体" pitchFamily="49" charset="-122"/>
              </a:rPr>
              <a:t>①皆为龙虎，成五</a:t>
            </a:r>
            <a:r>
              <a:rPr kumimoji="1" lang="zh-CN" altLang="en-US" sz="3200" b="1">
                <a:solidFill>
                  <a:srgbClr val="FF0000"/>
                </a:solidFill>
                <a:latin typeface="黑体" pitchFamily="49" charset="-122"/>
                <a:ea typeface="黑体" pitchFamily="49" charset="-122"/>
              </a:rPr>
              <a:t>采       </a:t>
            </a:r>
            <a:r>
              <a:rPr kumimoji="1" lang="en-US" altLang="zh-CN" sz="3200" b="1">
                <a:solidFill>
                  <a:srgbClr val="3333FF"/>
                </a:solidFill>
                <a:latin typeface="黑体" pitchFamily="49" charset="-122"/>
                <a:ea typeface="黑体" pitchFamily="49" charset="-122"/>
              </a:rPr>
              <a:t>(</a:t>
            </a:r>
            <a:r>
              <a:rPr kumimoji="1" lang="zh-CN" altLang="en-US" sz="3200" b="1">
                <a:solidFill>
                  <a:srgbClr val="3333FF"/>
                </a:solidFill>
                <a:latin typeface="黑体" pitchFamily="49" charset="-122"/>
                <a:ea typeface="黑体" pitchFamily="49" charset="-122"/>
              </a:rPr>
              <a:t>通</a:t>
            </a:r>
            <a:r>
              <a:rPr kumimoji="1" lang="zh-CN" altLang="en-US" sz="3200" b="1">
                <a:solidFill>
                  <a:srgbClr val="3333FF"/>
                </a:solidFill>
                <a:latin typeface="Times New Roman" pitchFamily="18" charset="0"/>
                <a:ea typeface="黑体" pitchFamily="49" charset="-122"/>
              </a:rPr>
              <a:t>“</a:t>
            </a:r>
            <a:r>
              <a:rPr kumimoji="1" lang="zh-CN" altLang="en-US" sz="3200" b="1">
                <a:solidFill>
                  <a:srgbClr val="3333FF"/>
                </a:solidFill>
                <a:latin typeface="黑体" pitchFamily="49" charset="-122"/>
                <a:ea typeface="黑体" pitchFamily="49" charset="-122"/>
              </a:rPr>
              <a:t>彩</a:t>
            </a:r>
            <a:r>
              <a:rPr kumimoji="1" lang="zh-CN" altLang="en-US" sz="3200" b="1">
                <a:solidFill>
                  <a:srgbClr val="3333FF"/>
                </a:solidFill>
                <a:latin typeface="Times New Roman" pitchFamily="18" charset="0"/>
                <a:ea typeface="黑体" pitchFamily="49" charset="-122"/>
              </a:rPr>
              <a:t>”</a:t>
            </a:r>
            <a:r>
              <a:rPr kumimoji="1" lang="en-US" altLang="zh-CN" sz="3200" b="1">
                <a:solidFill>
                  <a:srgbClr val="3333FF"/>
                </a:solidFill>
                <a:latin typeface="黑体" pitchFamily="49" charset="-122"/>
                <a:ea typeface="黑体" pitchFamily="49" charset="-122"/>
              </a:rPr>
              <a:t>)</a:t>
            </a:r>
          </a:p>
          <a:p>
            <a:pPr>
              <a:spcBef>
                <a:spcPct val="20000"/>
              </a:spcBef>
            </a:pPr>
            <a:r>
              <a:rPr kumimoji="1" lang="en-US" altLang="zh-CN" sz="3200" b="1">
                <a:latin typeface="黑体" pitchFamily="49" charset="-122"/>
                <a:ea typeface="黑体" pitchFamily="49" charset="-122"/>
              </a:rPr>
              <a:t>②</a:t>
            </a:r>
            <a:r>
              <a:rPr kumimoji="1" lang="zh-CN" altLang="en-US" sz="3200" b="1">
                <a:latin typeface="黑体" pitchFamily="49" charset="-122"/>
                <a:ea typeface="黑体" pitchFamily="49" charset="-122"/>
              </a:rPr>
              <a:t>私见张良，</a:t>
            </a:r>
            <a:r>
              <a:rPr kumimoji="1" lang="zh-CN" altLang="en-US" sz="3200" b="1">
                <a:solidFill>
                  <a:srgbClr val="FF0000"/>
                </a:solidFill>
                <a:latin typeface="黑体" pitchFamily="49" charset="-122"/>
                <a:ea typeface="黑体" pitchFamily="49" charset="-122"/>
              </a:rPr>
              <a:t>具</a:t>
            </a:r>
            <a:r>
              <a:rPr kumimoji="1" lang="zh-CN" altLang="en-US" sz="3200" b="1">
                <a:latin typeface="黑体" pitchFamily="49" charset="-122"/>
                <a:ea typeface="黑体" pitchFamily="49" charset="-122"/>
              </a:rPr>
              <a:t>告以事     </a:t>
            </a:r>
            <a:r>
              <a:rPr kumimoji="1" lang="en-US" altLang="zh-CN" sz="3200" b="1">
                <a:solidFill>
                  <a:srgbClr val="3333FF"/>
                </a:solidFill>
                <a:latin typeface="黑体" pitchFamily="49" charset="-122"/>
                <a:ea typeface="黑体" pitchFamily="49" charset="-122"/>
              </a:rPr>
              <a:t>(</a:t>
            </a:r>
            <a:r>
              <a:rPr kumimoji="1" lang="zh-CN" altLang="en-US" sz="3200" b="1">
                <a:solidFill>
                  <a:srgbClr val="3333FF"/>
                </a:solidFill>
                <a:latin typeface="黑体" pitchFamily="49" charset="-122"/>
                <a:ea typeface="黑体" pitchFamily="49" charset="-122"/>
              </a:rPr>
              <a:t>通</a:t>
            </a:r>
            <a:r>
              <a:rPr kumimoji="1" lang="zh-CN" altLang="en-US" sz="3200" b="1">
                <a:solidFill>
                  <a:srgbClr val="3333FF"/>
                </a:solidFill>
                <a:latin typeface="Times New Roman" pitchFamily="18" charset="0"/>
                <a:ea typeface="黑体" pitchFamily="49" charset="-122"/>
              </a:rPr>
              <a:t>“</a:t>
            </a:r>
            <a:r>
              <a:rPr kumimoji="1" lang="zh-CN" altLang="en-US" sz="3200" b="1">
                <a:solidFill>
                  <a:srgbClr val="3333FF"/>
                </a:solidFill>
                <a:latin typeface="黑体" pitchFamily="49" charset="-122"/>
                <a:ea typeface="黑体" pitchFamily="49" charset="-122"/>
              </a:rPr>
              <a:t>俱</a:t>
            </a:r>
            <a:r>
              <a:rPr kumimoji="1" lang="zh-CN" altLang="en-US" sz="3200" b="1">
                <a:solidFill>
                  <a:srgbClr val="3333FF"/>
                </a:solidFill>
                <a:latin typeface="Times New Roman" pitchFamily="18" charset="0"/>
                <a:ea typeface="黑体" pitchFamily="49" charset="-122"/>
              </a:rPr>
              <a:t>”</a:t>
            </a:r>
            <a:r>
              <a:rPr kumimoji="1" lang="en-US" altLang="zh-CN" sz="3200" b="1">
                <a:solidFill>
                  <a:srgbClr val="3333FF"/>
                </a:solidFill>
                <a:latin typeface="黑体" pitchFamily="49" charset="-122"/>
                <a:ea typeface="黑体" pitchFamily="49" charset="-122"/>
              </a:rPr>
              <a:t>)</a:t>
            </a:r>
          </a:p>
          <a:p>
            <a:pPr>
              <a:spcBef>
                <a:spcPct val="20000"/>
              </a:spcBef>
            </a:pPr>
            <a:r>
              <a:rPr kumimoji="1" lang="en-US" altLang="zh-CN" sz="3200" b="1">
                <a:latin typeface="黑体" pitchFamily="49" charset="-122"/>
                <a:ea typeface="黑体" pitchFamily="49" charset="-122"/>
              </a:rPr>
              <a:t>③</a:t>
            </a:r>
            <a:r>
              <a:rPr kumimoji="1" lang="zh-CN" altLang="en-US" sz="3200" b="1">
                <a:solidFill>
                  <a:srgbClr val="FF0000"/>
                </a:solidFill>
                <a:latin typeface="黑体" pitchFamily="49" charset="-122"/>
                <a:ea typeface="黑体" pitchFamily="49" charset="-122"/>
              </a:rPr>
              <a:t>距</a:t>
            </a:r>
            <a:r>
              <a:rPr kumimoji="1" lang="zh-CN" altLang="en-US" sz="3200" b="1">
                <a:latin typeface="黑体" pitchFamily="49" charset="-122"/>
                <a:ea typeface="黑体" pitchFamily="49" charset="-122"/>
              </a:rPr>
              <a:t>关，毋</a:t>
            </a:r>
            <a:r>
              <a:rPr kumimoji="1" lang="zh-CN" altLang="en-US" sz="3200" b="1">
                <a:solidFill>
                  <a:srgbClr val="FF0000"/>
                </a:solidFill>
                <a:latin typeface="黑体" pitchFamily="49" charset="-122"/>
                <a:ea typeface="黑体" pitchFamily="49" charset="-122"/>
              </a:rPr>
              <a:t>内</a:t>
            </a:r>
            <a:r>
              <a:rPr kumimoji="1" lang="zh-CN" altLang="en-US" sz="3200" b="1">
                <a:latin typeface="黑体" pitchFamily="49" charset="-122"/>
                <a:ea typeface="黑体" pitchFamily="49" charset="-122"/>
              </a:rPr>
              <a:t>诸侯         </a:t>
            </a:r>
            <a:r>
              <a:rPr kumimoji="1" lang="en-US" altLang="zh-CN" sz="3200" b="1">
                <a:solidFill>
                  <a:srgbClr val="3333FF"/>
                </a:solidFill>
                <a:latin typeface="黑体" pitchFamily="49" charset="-122"/>
                <a:ea typeface="黑体" pitchFamily="49" charset="-122"/>
              </a:rPr>
              <a:t>(</a:t>
            </a:r>
            <a:r>
              <a:rPr kumimoji="1" lang="zh-CN" altLang="en-US" sz="3200" b="1">
                <a:solidFill>
                  <a:srgbClr val="3333FF"/>
                </a:solidFill>
                <a:latin typeface="黑体" pitchFamily="49" charset="-122"/>
                <a:ea typeface="黑体" pitchFamily="49" charset="-122"/>
              </a:rPr>
              <a:t>通</a:t>
            </a:r>
            <a:r>
              <a:rPr kumimoji="1" lang="zh-CN" altLang="en-US" sz="3200" b="1">
                <a:solidFill>
                  <a:srgbClr val="3333FF"/>
                </a:solidFill>
                <a:latin typeface="Times New Roman" pitchFamily="18" charset="0"/>
                <a:ea typeface="黑体" pitchFamily="49" charset="-122"/>
              </a:rPr>
              <a:t>“</a:t>
            </a:r>
            <a:r>
              <a:rPr kumimoji="1" lang="zh-CN" altLang="en-US" sz="3200" b="1">
                <a:solidFill>
                  <a:srgbClr val="3333FF"/>
                </a:solidFill>
                <a:latin typeface="黑体" pitchFamily="49" charset="-122"/>
                <a:ea typeface="黑体" pitchFamily="49" charset="-122"/>
              </a:rPr>
              <a:t>拒</a:t>
            </a:r>
            <a:r>
              <a:rPr kumimoji="1" lang="zh-CN" altLang="en-US" sz="3200" b="1">
                <a:solidFill>
                  <a:srgbClr val="3333FF"/>
                </a:solidFill>
                <a:latin typeface="Times New Roman" pitchFamily="18" charset="0"/>
                <a:ea typeface="黑体" pitchFamily="49" charset="-122"/>
              </a:rPr>
              <a:t>”“</a:t>
            </a:r>
            <a:r>
              <a:rPr kumimoji="1" lang="zh-CN" altLang="en-US" sz="3200" b="1">
                <a:solidFill>
                  <a:srgbClr val="3333FF"/>
                </a:solidFill>
                <a:latin typeface="黑体" pitchFamily="49" charset="-122"/>
                <a:ea typeface="黑体" pitchFamily="49" charset="-122"/>
              </a:rPr>
              <a:t>纳</a:t>
            </a:r>
            <a:r>
              <a:rPr kumimoji="1" lang="zh-CN" altLang="en-US" sz="3200" b="1">
                <a:solidFill>
                  <a:srgbClr val="3333FF"/>
                </a:solidFill>
                <a:latin typeface="Times New Roman" pitchFamily="18" charset="0"/>
                <a:ea typeface="黑体" pitchFamily="49" charset="-122"/>
              </a:rPr>
              <a:t>”</a:t>
            </a:r>
            <a:r>
              <a:rPr kumimoji="1" lang="en-US" altLang="zh-CN" sz="3200" b="1">
                <a:solidFill>
                  <a:srgbClr val="3333FF"/>
                </a:solidFill>
                <a:latin typeface="黑体" pitchFamily="49" charset="-122"/>
                <a:ea typeface="黑体" pitchFamily="49" charset="-122"/>
              </a:rPr>
              <a:t>)</a:t>
            </a:r>
          </a:p>
          <a:p>
            <a:pPr>
              <a:spcBef>
                <a:spcPct val="20000"/>
              </a:spcBef>
            </a:pPr>
            <a:r>
              <a:rPr kumimoji="1" lang="en-US" altLang="zh-CN" sz="3200" b="1">
                <a:latin typeface="黑体" pitchFamily="49" charset="-122"/>
                <a:ea typeface="黑体" pitchFamily="49" charset="-122"/>
              </a:rPr>
              <a:t>④</a:t>
            </a:r>
            <a:r>
              <a:rPr kumimoji="1" lang="zh-CN" altLang="en-US" sz="3200" b="1">
                <a:latin typeface="黑体" pitchFamily="49" charset="-122"/>
                <a:ea typeface="黑体" pitchFamily="49" charset="-122"/>
              </a:rPr>
              <a:t>张良出</a:t>
            </a:r>
            <a:r>
              <a:rPr kumimoji="1" lang="en-US" altLang="zh-CN" sz="3200" b="1">
                <a:latin typeface="黑体" pitchFamily="49" charset="-122"/>
                <a:ea typeface="黑体" pitchFamily="49" charset="-122"/>
              </a:rPr>
              <a:t>,</a:t>
            </a:r>
            <a:r>
              <a:rPr kumimoji="1" lang="zh-CN" altLang="en-US" sz="3200" b="1">
                <a:solidFill>
                  <a:srgbClr val="FF0000"/>
                </a:solidFill>
                <a:latin typeface="黑体" pitchFamily="49" charset="-122"/>
                <a:ea typeface="黑体" pitchFamily="49" charset="-122"/>
              </a:rPr>
              <a:t>要</a:t>
            </a:r>
            <a:r>
              <a:rPr kumimoji="1" lang="zh-CN" altLang="en-US" sz="3200" b="1">
                <a:latin typeface="黑体" pitchFamily="49" charset="-122"/>
                <a:ea typeface="黑体" pitchFamily="49" charset="-122"/>
              </a:rPr>
              <a:t>项伯          </a:t>
            </a:r>
            <a:r>
              <a:rPr kumimoji="1" lang="en-US" altLang="zh-CN" sz="3200" b="1">
                <a:solidFill>
                  <a:srgbClr val="3333FF"/>
                </a:solidFill>
                <a:latin typeface="黑体" pitchFamily="49" charset="-122"/>
                <a:ea typeface="黑体" pitchFamily="49" charset="-122"/>
              </a:rPr>
              <a:t>(</a:t>
            </a:r>
            <a:r>
              <a:rPr kumimoji="1" lang="zh-CN" altLang="en-US" sz="3200" b="1">
                <a:solidFill>
                  <a:srgbClr val="3333FF"/>
                </a:solidFill>
                <a:latin typeface="黑体" pitchFamily="49" charset="-122"/>
                <a:ea typeface="黑体" pitchFamily="49" charset="-122"/>
              </a:rPr>
              <a:t>通</a:t>
            </a:r>
            <a:r>
              <a:rPr kumimoji="1" lang="zh-CN" altLang="en-US" sz="3200" b="1">
                <a:solidFill>
                  <a:srgbClr val="3333FF"/>
                </a:solidFill>
                <a:latin typeface="Times New Roman" pitchFamily="18" charset="0"/>
                <a:ea typeface="黑体" pitchFamily="49" charset="-122"/>
              </a:rPr>
              <a:t>“</a:t>
            </a:r>
            <a:r>
              <a:rPr kumimoji="1" lang="zh-CN" altLang="en-US" sz="3200" b="1">
                <a:solidFill>
                  <a:srgbClr val="3333FF"/>
                </a:solidFill>
                <a:latin typeface="黑体" pitchFamily="49" charset="-122"/>
                <a:ea typeface="黑体" pitchFamily="49" charset="-122"/>
              </a:rPr>
              <a:t>邀</a:t>
            </a:r>
            <a:r>
              <a:rPr kumimoji="1" lang="zh-CN" altLang="en-US" sz="3200" b="1">
                <a:solidFill>
                  <a:srgbClr val="3333FF"/>
                </a:solidFill>
                <a:latin typeface="Times New Roman" pitchFamily="18" charset="0"/>
                <a:ea typeface="黑体" pitchFamily="49" charset="-122"/>
              </a:rPr>
              <a:t>”</a:t>
            </a:r>
            <a:r>
              <a:rPr kumimoji="1" lang="en-US" altLang="zh-CN" sz="3200" b="1">
                <a:solidFill>
                  <a:srgbClr val="3333FF"/>
                </a:solidFill>
                <a:latin typeface="黑体" pitchFamily="49" charset="-122"/>
                <a:ea typeface="黑体" pitchFamily="49" charset="-122"/>
              </a:rPr>
              <a:t>)</a:t>
            </a:r>
          </a:p>
          <a:p>
            <a:pPr>
              <a:spcBef>
                <a:spcPct val="20000"/>
              </a:spcBef>
            </a:pPr>
            <a:r>
              <a:rPr kumimoji="1" lang="en-US" altLang="zh-CN" sz="3200" b="1">
                <a:latin typeface="黑体" pitchFamily="49" charset="-122"/>
                <a:ea typeface="黑体" pitchFamily="49" charset="-122"/>
              </a:rPr>
              <a:t>⑤</a:t>
            </a:r>
            <a:r>
              <a:rPr kumimoji="1" lang="zh-CN" altLang="en-US" sz="3200" b="1">
                <a:latin typeface="黑体" pitchFamily="49" charset="-122"/>
                <a:ea typeface="黑体" pitchFamily="49" charset="-122"/>
              </a:rPr>
              <a:t>秋</a:t>
            </a:r>
            <a:r>
              <a:rPr kumimoji="1" lang="zh-CN" altLang="en-US" sz="3200" b="1">
                <a:solidFill>
                  <a:srgbClr val="FF0000"/>
                </a:solidFill>
                <a:latin typeface="黑体" pitchFamily="49" charset="-122"/>
                <a:ea typeface="黑体" pitchFamily="49" charset="-122"/>
              </a:rPr>
              <a:t>豪</a:t>
            </a:r>
            <a:r>
              <a:rPr kumimoji="1" lang="zh-CN" altLang="en-US" sz="3200" b="1">
                <a:latin typeface="黑体" pitchFamily="49" charset="-122"/>
                <a:ea typeface="黑体" pitchFamily="49" charset="-122"/>
              </a:rPr>
              <a:t>不敢有所近         </a:t>
            </a:r>
            <a:r>
              <a:rPr kumimoji="1" lang="en-US" altLang="zh-CN" sz="3200" b="1">
                <a:solidFill>
                  <a:srgbClr val="3333FF"/>
                </a:solidFill>
                <a:latin typeface="黑体" pitchFamily="49" charset="-122"/>
                <a:ea typeface="黑体" pitchFamily="49" charset="-122"/>
              </a:rPr>
              <a:t>(</a:t>
            </a:r>
            <a:r>
              <a:rPr kumimoji="1" lang="zh-CN" altLang="en-US" sz="3200" b="1">
                <a:solidFill>
                  <a:srgbClr val="3333FF"/>
                </a:solidFill>
                <a:latin typeface="黑体" pitchFamily="49" charset="-122"/>
                <a:ea typeface="黑体" pitchFamily="49" charset="-122"/>
              </a:rPr>
              <a:t>通</a:t>
            </a:r>
            <a:r>
              <a:rPr kumimoji="1" lang="zh-CN" altLang="en-US" sz="3200" b="1">
                <a:solidFill>
                  <a:srgbClr val="3333FF"/>
                </a:solidFill>
                <a:latin typeface="Times New Roman" pitchFamily="18" charset="0"/>
                <a:ea typeface="黑体" pitchFamily="49" charset="-122"/>
              </a:rPr>
              <a:t>“</a:t>
            </a:r>
            <a:r>
              <a:rPr kumimoji="1" lang="zh-CN" altLang="en-US" sz="3200" b="1">
                <a:solidFill>
                  <a:srgbClr val="3333FF"/>
                </a:solidFill>
                <a:latin typeface="黑体" pitchFamily="49" charset="-122"/>
                <a:ea typeface="黑体" pitchFamily="49" charset="-122"/>
              </a:rPr>
              <a:t>毫</a:t>
            </a:r>
            <a:r>
              <a:rPr kumimoji="1" lang="zh-CN" altLang="en-US" sz="3200" b="1">
                <a:solidFill>
                  <a:srgbClr val="3333FF"/>
                </a:solidFill>
                <a:latin typeface="Times New Roman" pitchFamily="18" charset="0"/>
                <a:ea typeface="黑体" pitchFamily="49" charset="-122"/>
              </a:rPr>
              <a:t>”</a:t>
            </a:r>
            <a:r>
              <a:rPr kumimoji="1" lang="en-US" altLang="zh-CN" sz="3200" b="1">
                <a:solidFill>
                  <a:srgbClr val="3333FF"/>
                </a:solidFill>
                <a:latin typeface="黑体" pitchFamily="49" charset="-122"/>
                <a:ea typeface="黑体" pitchFamily="49" charset="-122"/>
              </a:rPr>
              <a:t>)</a:t>
            </a:r>
          </a:p>
          <a:p>
            <a:pPr>
              <a:spcBef>
                <a:spcPct val="20000"/>
              </a:spcBef>
            </a:pPr>
            <a:r>
              <a:rPr kumimoji="1" lang="en-US" altLang="zh-CN" sz="3200" b="1">
                <a:latin typeface="黑体" pitchFamily="49" charset="-122"/>
                <a:ea typeface="黑体" pitchFamily="49" charset="-122"/>
              </a:rPr>
              <a:t>⑥</a:t>
            </a:r>
            <a:r>
              <a:rPr kumimoji="1" lang="zh-CN" altLang="en-US" sz="3200" b="1">
                <a:latin typeface="黑体" pitchFamily="49" charset="-122"/>
                <a:ea typeface="黑体" pitchFamily="49" charset="-122"/>
              </a:rPr>
              <a:t>愿伯具言臣之不敢</a:t>
            </a:r>
            <a:r>
              <a:rPr kumimoji="1" lang="zh-CN" altLang="en-US" sz="3200" b="1">
                <a:solidFill>
                  <a:srgbClr val="FF0000"/>
                </a:solidFill>
                <a:latin typeface="黑体" pitchFamily="49" charset="-122"/>
                <a:ea typeface="黑体" pitchFamily="49" charset="-122"/>
              </a:rPr>
              <a:t>倍</a:t>
            </a:r>
            <a:r>
              <a:rPr kumimoji="1" lang="zh-CN" altLang="en-US" sz="3200" b="1">
                <a:latin typeface="黑体" pitchFamily="49" charset="-122"/>
                <a:ea typeface="黑体" pitchFamily="49" charset="-122"/>
              </a:rPr>
              <a:t>德    </a:t>
            </a:r>
            <a:r>
              <a:rPr kumimoji="1" lang="en-US" altLang="zh-CN" sz="3200" b="1">
                <a:solidFill>
                  <a:srgbClr val="3333FF"/>
                </a:solidFill>
                <a:latin typeface="黑体" pitchFamily="49" charset="-122"/>
                <a:ea typeface="黑体" pitchFamily="49" charset="-122"/>
              </a:rPr>
              <a:t>(</a:t>
            </a:r>
            <a:r>
              <a:rPr kumimoji="1" lang="zh-CN" altLang="en-US" sz="3200" b="1">
                <a:solidFill>
                  <a:srgbClr val="3333FF"/>
                </a:solidFill>
                <a:latin typeface="黑体" pitchFamily="49" charset="-122"/>
                <a:ea typeface="黑体" pitchFamily="49" charset="-122"/>
              </a:rPr>
              <a:t>通</a:t>
            </a:r>
            <a:r>
              <a:rPr kumimoji="1" lang="zh-CN" altLang="en-US" sz="3200" b="1">
                <a:solidFill>
                  <a:srgbClr val="3333FF"/>
                </a:solidFill>
                <a:latin typeface="Times New Roman" pitchFamily="18" charset="0"/>
                <a:ea typeface="黑体" pitchFamily="49" charset="-122"/>
              </a:rPr>
              <a:t>“</a:t>
            </a:r>
            <a:r>
              <a:rPr kumimoji="1" lang="zh-CN" altLang="en-US" sz="3200" b="1">
                <a:solidFill>
                  <a:srgbClr val="3333FF"/>
                </a:solidFill>
                <a:latin typeface="黑体" pitchFamily="49" charset="-122"/>
                <a:ea typeface="黑体" pitchFamily="49" charset="-122"/>
              </a:rPr>
              <a:t>背</a:t>
            </a:r>
            <a:r>
              <a:rPr kumimoji="1" lang="zh-CN" altLang="en-US" sz="3200" b="1">
                <a:solidFill>
                  <a:srgbClr val="3333FF"/>
                </a:solidFill>
                <a:latin typeface="Times New Roman" pitchFamily="18" charset="0"/>
                <a:ea typeface="黑体" pitchFamily="49" charset="-122"/>
              </a:rPr>
              <a:t>”</a:t>
            </a:r>
            <a:r>
              <a:rPr kumimoji="1" lang="en-US" altLang="zh-CN" sz="3200" b="1">
                <a:solidFill>
                  <a:srgbClr val="3333FF"/>
                </a:solidFill>
                <a:latin typeface="黑体" pitchFamily="49" charset="-122"/>
                <a:ea typeface="黑体" pitchFamily="49" charset="-122"/>
              </a:rPr>
              <a:t>)</a:t>
            </a:r>
          </a:p>
          <a:p>
            <a:pPr>
              <a:spcBef>
                <a:spcPct val="20000"/>
              </a:spcBef>
            </a:pPr>
            <a:r>
              <a:rPr kumimoji="1" lang="en-US" altLang="zh-CN" sz="3200" b="1">
                <a:latin typeface="黑体" pitchFamily="49" charset="-122"/>
                <a:ea typeface="黑体" pitchFamily="49" charset="-122"/>
              </a:rPr>
              <a:t>⑦</a:t>
            </a:r>
            <a:r>
              <a:rPr kumimoji="1" lang="zh-CN" altLang="en-US" sz="3200" b="1">
                <a:latin typeface="黑体" pitchFamily="49" charset="-122"/>
                <a:ea typeface="黑体" pitchFamily="49" charset="-122"/>
              </a:rPr>
              <a:t>旦日不可不</a:t>
            </a:r>
            <a:r>
              <a:rPr kumimoji="1" lang="zh-CN" altLang="en-US" sz="3200" b="1">
                <a:solidFill>
                  <a:srgbClr val="FF0000"/>
                </a:solidFill>
                <a:latin typeface="黑体" pitchFamily="49" charset="-122"/>
                <a:ea typeface="黑体" pitchFamily="49" charset="-122"/>
              </a:rPr>
              <a:t>蚤</a:t>
            </a:r>
            <a:r>
              <a:rPr kumimoji="1" lang="zh-CN" altLang="en-US" sz="3200" b="1">
                <a:latin typeface="黑体" pitchFamily="49" charset="-122"/>
                <a:ea typeface="黑体" pitchFamily="49" charset="-122"/>
              </a:rPr>
              <a:t>自来谢项王  </a:t>
            </a:r>
            <a:r>
              <a:rPr kumimoji="1" lang="en-US" altLang="zh-CN" sz="3200" b="1">
                <a:solidFill>
                  <a:srgbClr val="3333FF"/>
                </a:solidFill>
                <a:latin typeface="黑体" pitchFamily="49" charset="-122"/>
                <a:ea typeface="黑体" pitchFamily="49" charset="-122"/>
              </a:rPr>
              <a:t>(</a:t>
            </a:r>
            <a:r>
              <a:rPr kumimoji="1" lang="zh-CN" altLang="en-US" sz="3200" b="1">
                <a:solidFill>
                  <a:srgbClr val="3333FF"/>
                </a:solidFill>
                <a:latin typeface="黑体" pitchFamily="49" charset="-122"/>
                <a:ea typeface="黑体" pitchFamily="49" charset="-122"/>
              </a:rPr>
              <a:t>通</a:t>
            </a:r>
            <a:r>
              <a:rPr kumimoji="1" lang="zh-CN" altLang="en-US" sz="3200" b="1">
                <a:solidFill>
                  <a:srgbClr val="3333FF"/>
                </a:solidFill>
                <a:latin typeface="Times New Roman" pitchFamily="18" charset="0"/>
                <a:ea typeface="黑体" pitchFamily="49" charset="-122"/>
              </a:rPr>
              <a:t>“</a:t>
            </a:r>
            <a:r>
              <a:rPr kumimoji="1" lang="zh-CN" altLang="en-US" sz="3200" b="1">
                <a:solidFill>
                  <a:srgbClr val="3333FF"/>
                </a:solidFill>
                <a:latin typeface="黑体" pitchFamily="49" charset="-122"/>
                <a:ea typeface="黑体" pitchFamily="49" charset="-122"/>
              </a:rPr>
              <a:t>早</a:t>
            </a:r>
            <a:r>
              <a:rPr kumimoji="1" lang="zh-CN" altLang="en-US" sz="3200" b="1">
                <a:solidFill>
                  <a:srgbClr val="3333FF"/>
                </a:solidFill>
                <a:latin typeface="Times New Roman" pitchFamily="18" charset="0"/>
                <a:ea typeface="黑体" pitchFamily="49" charset="-122"/>
              </a:rPr>
              <a:t>”</a:t>
            </a:r>
            <a:r>
              <a:rPr kumimoji="1" lang="en-US" altLang="zh-CN" sz="3200" b="1">
                <a:solidFill>
                  <a:srgbClr val="3333FF"/>
                </a:solidFill>
                <a:latin typeface="黑体" pitchFamily="49" charset="-122"/>
                <a:ea typeface="黑体" pitchFamily="49" charset="-122"/>
              </a:rPr>
              <a:t>)</a:t>
            </a:r>
          </a:p>
          <a:p>
            <a:pPr>
              <a:spcBef>
                <a:spcPct val="20000"/>
              </a:spcBef>
            </a:pPr>
            <a:r>
              <a:rPr kumimoji="1" lang="en-US" altLang="zh-CN" sz="3200" b="1">
                <a:latin typeface="黑体" pitchFamily="49" charset="-122"/>
                <a:ea typeface="黑体" pitchFamily="49" charset="-122"/>
              </a:rPr>
              <a:t>⑧</a:t>
            </a:r>
            <a:r>
              <a:rPr kumimoji="1" lang="zh-CN" altLang="en-US" sz="3200" b="1">
                <a:latin typeface="黑体" pitchFamily="49" charset="-122"/>
                <a:ea typeface="黑体" pitchFamily="49" charset="-122"/>
              </a:rPr>
              <a:t>令将军与臣有</a:t>
            </a:r>
            <a:r>
              <a:rPr kumimoji="1" lang="zh-CN" altLang="en-US" sz="3200" b="1">
                <a:solidFill>
                  <a:srgbClr val="FF0000"/>
                </a:solidFill>
                <a:latin typeface="黑体" pitchFamily="49" charset="-122"/>
                <a:ea typeface="黑体" pitchFamily="49" charset="-122"/>
              </a:rPr>
              <a:t>郤          </a:t>
            </a:r>
            <a:r>
              <a:rPr kumimoji="1" lang="en-US" altLang="zh-CN" sz="3200" b="1">
                <a:solidFill>
                  <a:srgbClr val="3333FF"/>
                </a:solidFill>
                <a:latin typeface="黑体" pitchFamily="49" charset="-122"/>
                <a:ea typeface="黑体" pitchFamily="49" charset="-122"/>
              </a:rPr>
              <a:t>(</a:t>
            </a:r>
            <a:r>
              <a:rPr kumimoji="1" lang="zh-CN" altLang="en-US" sz="3200" b="1">
                <a:solidFill>
                  <a:srgbClr val="3333FF"/>
                </a:solidFill>
                <a:latin typeface="黑体" pitchFamily="49" charset="-122"/>
                <a:ea typeface="黑体" pitchFamily="49" charset="-122"/>
              </a:rPr>
              <a:t>通</a:t>
            </a:r>
            <a:r>
              <a:rPr kumimoji="1" lang="zh-CN" altLang="en-US" sz="3200" b="1">
                <a:solidFill>
                  <a:srgbClr val="3333FF"/>
                </a:solidFill>
                <a:latin typeface="Times New Roman" pitchFamily="18" charset="0"/>
                <a:ea typeface="黑体" pitchFamily="49" charset="-122"/>
              </a:rPr>
              <a:t>“</a:t>
            </a:r>
            <a:r>
              <a:rPr kumimoji="1" lang="zh-CN" altLang="en-US" sz="3200" b="1">
                <a:solidFill>
                  <a:srgbClr val="3333FF"/>
                </a:solidFill>
                <a:latin typeface="黑体" pitchFamily="49" charset="-122"/>
                <a:ea typeface="黑体" pitchFamily="49" charset="-122"/>
              </a:rPr>
              <a:t>隙</a:t>
            </a:r>
            <a:r>
              <a:rPr kumimoji="1" lang="zh-CN" altLang="en-US" sz="3200" b="1">
                <a:solidFill>
                  <a:srgbClr val="3333FF"/>
                </a:solidFill>
                <a:latin typeface="Times New Roman" pitchFamily="18" charset="0"/>
                <a:ea typeface="黑体" pitchFamily="49" charset="-122"/>
              </a:rPr>
              <a:t>”</a:t>
            </a:r>
            <a:r>
              <a:rPr kumimoji="1" lang="en-US" altLang="zh-CN" sz="3200" b="1">
                <a:solidFill>
                  <a:srgbClr val="3333FF"/>
                </a:solidFill>
                <a:latin typeface="黑体" pitchFamily="49" charset="-122"/>
                <a:ea typeface="黑体" pitchFamily="49" charset="-122"/>
              </a:rPr>
              <a:t>)</a:t>
            </a:r>
            <a:r>
              <a:rPr kumimoji="1" lang="en-US" altLang="zh-CN" sz="3200" b="1">
                <a:latin typeface="黑体" pitchFamily="49" charset="-122"/>
                <a:ea typeface="黑体" pitchFamily="49" charset="-122"/>
              </a:rPr>
              <a:t> </a:t>
            </a:r>
          </a:p>
          <a:p>
            <a:pPr>
              <a:spcBef>
                <a:spcPct val="20000"/>
              </a:spcBef>
            </a:pPr>
            <a:r>
              <a:rPr kumimoji="1" lang="en-US" altLang="zh-CN" sz="3200" b="1">
                <a:latin typeface="黑体" pitchFamily="49" charset="-122"/>
                <a:ea typeface="黑体" pitchFamily="49" charset="-122"/>
              </a:rPr>
              <a:t>⑨</a:t>
            </a:r>
            <a:r>
              <a:rPr kumimoji="1" lang="zh-CN" altLang="en-US" sz="3200" b="1">
                <a:latin typeface="黑体" pitchFamily="49" charset="-122"/>
                <a:ea typeface="黑体" pitchFamily="49" charset="-122"/>
              </a:rPr>
              <a:t>项王则受壁，置之</a:t>
            </a:r>
            <a:r>
              <a:rPr kumimoji="1" lang="zh-CN" altLang="en-US" sz="3200" b="1">
                <a:solidFill>
                  <a:srgbClr val="FF0000"/>
                </a:solidFill>
                <a:latin typeface="黑体" pitchFamily="49" charset="-122"/>
                <a:ea typeface="黑体" pitchFamily="49" charset="-122"/>
              </a:rPr>
              <a:t>坐</a:t>
            </a:r>
            <a:r>
              <a:rPr kumimoji="1" lang="zh-CN" altLang="en-US" sz="3200" b="1">
                <a:latin typeface="黑体" pitchFamily="49" charset="-122"/>
                <a:ea typeface="黑体" pitchFamily="49" charset="-122"/>
              </a:rPr>
              <a:t>上    </a:t>
            </a:r>
            <a:r>
              <a:rPr kumimoji="1" lang="en-US" altLang="zh-CN" sz="3200" b="1">
                <a:solidFill>
                  <a:srgbClr val="3333FF"/>
                </a:solidFill>
                <a:latin typeface="黑体" pitchFamily="49" charset="-122"/>
                <a:ea typeface="黑体" pitchFamily="49" charset="-122"/>
              </a:rPr>
              <a:t>(</a:t>
            </a:r>
            <a:r>
              <a:rPr kumimoji="1" lang="zh-CN" altLang="en-US" sz="3200" b="1">
                <a:solidFill>
                  <a:srgbClr val="3333FF"/>
                </a:solidFill>
                <a:latin typeface="黑体" pitchFamily="49" charset="-122"/>
                <a:ea typeface="黑体" pitchFamily="49" charset="-122"/>
              </a:rPr>
              <a:t>通</a:t>
            </a:r>
            <a:r>
              <a:rPr kumimoji="1" lang="zh-CN" altLang="en-US" sz="3200" b="1">
                <a:solidFill>
                  <a:srgbClr val="3333FF"/>
                </a:solidFill>
                <a:latin typeface="Times New Roman" pitchFamily="18" charset="0"/>
                <a:ea typeface="黑体" pitchFamily="49" charset="-122"/>
              </a:rPr>
              <a:t>“</a:t>
            </a:r>
            <a:r>
              <a:rPr kumimoji="1" lang="zh-CN" altLang="en-US" sz="3200" b="1">
                <a:solidFill>
                  <a:srgbClr val="3333FF"/>
                </a:solidFill>
                <a:latin typeface="黑体" pitchFamily="49" charset="-122"/>
                <a:ea typeface="黑体" pitchFamily="49" charset="-122"/>
              </a:rPr>
              <a:t>座</a:t>
            </a:r>
            <a:r>
              <a:rPr kumimoji="1" lang="zh-CN" altLang="en-US" sz="3200" b="1">
                <a:solidFill>
                  <a:srgbClr val="3333FF"/>
                </a:solidFill>
                <a:latin typeface="Times New Roman" pitchFamily="18" charset="0"/>
                <a:ea typeface="黑体" pitchFamily="49" charset="-122"/>
              </a:rPr>
              <a:t>”</a:t>
            </a:r>
            <a:r>
              <a:rPr kumimoji="1" lang="en-US" altLang="zh-CN" sz="3200" b="1">
                <a:solidFill>
                  <a:srgbClr val="3333FF"/>
                </a:solidFill>
                <a:latin typeface="黑体" pitchFamily="49" charset="-122"/>
                <a:ea typeface="黑体" pitchFamily="49" charset="-122"/>
              </a:rPr>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Text Box 4"/>
          <p:cNvSpPr txBox="1">
            <a:spLocks noChangeArrowheads="1"/>
          </p:cNvSpPr>
          <p:nvPr/>
        </p:nvSpPr>
        <p:spPr bwMode="auto">
          <a:xfrm>
            <a:off x="231775" y="115888"/>
            <a:ext cx="8661400" cy="613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200" b="1">
                <a:latin typeface="黑体" pitchFamily="49" charset="-122"/>
                <a:ea typeface="黑体" pitchFamily="49" charset="-122"/>
              </a:rPr>
              <a:t>二、古今异义</a:t>
            </a:r>
          </a:p>
          <a:p>
            <a:pPr eaLnBrk="1" hangingPunct="1"/>
            <a:endParaRPr kumimoji="1" lang="zh-CN" altLang="en-US" sz="2800" b="1">
              <a:latin typeface="黑体" pitchFamily="49" charset="-122"/>
              <a:ea typeface="黑体" pitchFamily="49" charset="-122"/>
            </a:endParaRPr>
          </a:p>
          <a:p>
            <a:pPr eaLnBrk="1" hangingPunct="1"/>
            <a:r>
              <a:rPr kumimoji="1" lang="en-US" altLang="zh-CN" sz="2800" b="1">
                <a:latin typeface="黑体" pitchFamily="49" charset="-122"/>
                <a:ea typeface="黑体" pitchFamily="49" charset="-122"/>
              </a:rPr>
              <a:t>1</a:t>
            </a:r>
            <a:r>
              <a:rPr kumimoji="1" lang="zh-CN" altLang="en-US" sz="2800" b="1">
                <a:latin typeface="黑体" pitchFamily="49" charset="-122"/>
                <a:ea typeface="黑体" pitchFamily="49" charset="-122"/>
              </a:rPr>
              <a:t>、沛公居</a:t>
            </a:r>
            <a:r>
              <a:rPr kumimoji="1" lang="zh-CN" altLang="en-US" sz="2800" b="1">
                <a:solidFill>
                  <a:srgbClr val="FF0000"/>
                </a:solidFill>
                <a:latin typeface="黑体" pitchFamily="49" charset="-122"/>
                <a:ea typeface="黑体" pitchFamily="49" charset="-122"/>
              </a:rPr>
              <a:t>山东</a:t>
            </a:r>
            <a:r>
              <a:rPr kumimoji="1" lang="zh-CN" altLang="en-US" sz="2800" b="1">
                <a:latin typeface="黑体" pitchFamily="49" charset="-122"/>
                <a:ea typeface="黑体" pitchFamily="49" charset="-122"/>
              </a:rPr>
              <a:t>时</a:t>
            </a:r>
          </a:p>
          <a:p>
            <a:pPr eaLnBrk="1" hangingPunct="1"/>
            <a:r>
              <a:rPr kumimoji="1" lang="zh-CN" altLang="en-US" sz="2800" b="1">
                <a:solidFill>
                  <a:srgbClr val="3333FF"/>
                </a:solidFill>
                <a:latin typeface="黑体" pitchFamily="49" charset="-122"/>
                <a:ea typeface="黑体" pitchFamily="49" charset="-122"/>
              </a:rPr>
              <a:t>古义：崤山以东，也就是函谷关以东地区</a:t>
            </a:r>
            <a:r>
              <a:rPr kumimoji="1" lang="zh-CN" altLang="en-US" sz="2800" b="1">
                <a:solidFill>
                  <a:srgbClr val="3333FF"/>
                </a:solidFill>
                <a:latin typeface="Times New Roman" pitchFamily="18" charset="0"/>
                <a:ea typeface="黑体" pitchFamily="49" charset="-122"/>
              </a:rPr>
              <a:t>  </a:t>
            </a:r>
            <a:endParaRPr kumimoji="1" lang="zh-CN" altLang="en-US" sz="2800" b="1">
              <a:solidFill>
                <a:srgbClr val="3333FF"/>
              </a:solidFill>
              <a:latin typeface="黑体" pitchFamily="49" charset="-122"/>
              <a:ea typeface="黑体" pitchFamily="49" charset="-122"/>
            </a:endParaRPr>
          </a:p>
          <a:p>
            <a:pPr eaLnBrk="1" hangingPunct="1"/>
            <a:r>
              <a:rPr kumimoji="1" lang="zh-CN" altLang="en-US" sz="2800" b="1">
                <a:solidFill>
                  <a:srgbClr val="3333FF"/>
                </a:solidFill>
                <a:latin typeface="黑体" pitchFamily="49" charset="-122"/>
                <a:ea typeface="黑体" pitchFamily="49" charset="-122"/>
              </a:rPr>
              <a:t>今义：指山东省</a:t>
            </a:r>
            <a:endParaRPr kumimoji="1" lang="zh-CN" altLang="en-US" sz="2800" b="1">
              <a:latin typeface="黑体" pitchFamily="49" charset="-122"/>
              <a:ea typeface="黑体" pitchFamily="49" charset="-122"/>
            </a:endParaRPr>
          </a:p>
          <a:p>
            <a:pPr eaLnBrk="1" hangingPunct="1"/>
            <a:r>
              <a:rPr kumimoji="1" lang="en-US" altLang="zh-CN" sz="2800" b="1">
                <a:latin typeface="黑体" pitchFamily="49" charset="-122"/>
                <a:ea typeface="黑体" pitchFamily="49" charset="-122"/>
              </a:rPr>
              <a:t>2</a:t>
            </a:r>
            <a:r>
              <a:rPr kumimoji="1" lang="zh-CN" altLang="en-US" sz="2800" b="1">
                <a:latin typeface="黑体" pitchFamily="49" charset="-122"/>
                <a:ea typeface="黑体" pitchFamily="49" charset="-122"/>
              </a:rPr>
              <a:t>、沛公奉卮酒为寿，约为</a:t>
            </a:r>
            <a:r>
              <a:rPr kumimoji="1" lang="zh-CN" altLang="en-US" sz="2800" b="1">
                <a:solidFill>
                  <a:srgbClr val="FF0000"/>
                </a:solidFill>
                <a:latin typeface="黑体" pitchFamily="49" charset="-122"/>
                <a:ea typeface="黑体" pitchFamily="49" charset="-122"/>
              </a:rPr>
              <a:t>婚姻</a:t>
            </a:r>
          </a:p>
          <a:p>
            <a:pPr eaLnBrk="1" hangingPunct="1"/>
            <a:r>
              <a:rPr kumimoji="1" lang="zh-CN" altLang="en-US" sz="2800" b="1">
                <a:solidFill>
                  <a:srgbClr val="3333FF"/>
                </a:solidFill>
                <a:latin typeface="黑体" pitchFamily="49" charset="-122"/>
                <a:ea typeface="黑体" pitchFamily="49" charset="-122"/>
              </a:rPr>
              <a:t>古义：结成姻亲关系，指儿女亲家</a:t>
            </a:r>
            <a:r>
              <a:rPr kumimoji="1" lang="zh-CN" altLang="en-US" sz="2800" b="1">
                <a:solidFill>
                  <a:srgbClr val="3333FF"/>
                </a:solidFill>
                <a:latin typeface="Times New Roman" pitchFamily="18" charset="0"/>
                <a:ea typeface="黑体" pitchFamily="49" charset="-122"/>
              </a:rPr>
              <a:t>  </a:t>
            </a:r>
            <a:endParaRPr kumimoji="1" lang="zh-CN" altLang="en-US" sz="2800" b="1">
              <a:solidFill>
                <a:srgbClr val="3333FF"/>
              </a:solidFill>
              <a:latin typeface="黑体" pitchFamily="49" charset="-122"/>
              <a:ea typeface="黑体" pitchFamily="49" charset="-122"/>
            </a:endParaRPr>
          </a:p>
          <a:p>
            <a:pPr eaLnBrk="1" hangingPunct="1"/>
            <a:r>
              <a:rPr kumimoji="1" lang="zh-CN" altLang="en-US" sz="2800" b="1">
                <a:solidFill>
                  <a:srgbClr val="3333FF"/>
                </a:solidFill>
                <a:latin typeface="黑体" pitchFamily="49" charset="-122"/>
                <a:ea typeface="黑体" pitchFamily="49" charset="-122"/>
              </a:rPr>
              <a:t>今义：结婚的事；因结婚而产生的夫妻关系</a:t>
            </a:r>
          </a:p>
          <a:p>
            <a:pPr eaLnBrk="1" hangingPunct="1"/>
            <a:r>
              <a:rPr kumimoji="1" lang="en-US" altLang="zh-CN" sz="2800" b="1">
                <a:latin typeface="黑体" pitchFamily="49" charset="-122"/>
                <a:ea typeface="黑体" pitchFamily="49" charset="-122"/>
              </a:rPr>
              <a:t>3</a:t>
            </a:r>
            <a:r>
              <a:rPr kumimoji="1" lang="zh-CN" altLang="en-US" sz="2800" b="1">
                <a:latin typeface="黑体" pitchFamily="49" charset="-122"/>
                <a:ea typeface="黑体" pitchFamily="49" charset="-122"/>
              </a:rPr>
              <a:t>、备他盗之出入与</a:t>
            </a:r>
            <a:r>
              <a:rPr kumimoji="1" lang="zh-CN" altLang="en-US" sz="2800" b="1">
                <a:solidFill>
                  <a:srgbClr val="FF0000"/>
                </a:solidFill>
                <a:latin typeface="黑体" pitchFamily="49" charset="-122"/>
                <a:ea typeface="黑体" pitchFamily="49" charset="-122"/>
              </a:rPr>
              <a:t>非常</a:t>
            </a:r>
            <a:r>
              <a:rPr kumimoji="1" lang="zh-CN" altLang="en-US" sz="2800" b="1">
                <a:latin typeface="黑体" pitchFamily="49" charset="-122"/>
                <a:ea typeface="黑体" pitchFamily="49" charset="-122"/>
              </a:rPr>
              <a:t>也</a:t>
            </a:r>
          </a:p>
          <a:p>
            <a:pPr eaLnBrk="1" hangingPunct="1"/>
            <a:r>
              <a:rPr kumimoji="1" lang="zh-CN" altLang="en-US" sz="2800" b="1">
                <a:solidFill>
                  <a:srgbClr val="3333FF"/>
                </a:solidFill>
                <a:latin typeface="黑体" pitchFamily="49" charset="-122"/>
                <a:ea typeface="黑体" pitchFamily="49" charset="-122"/>
              </a:rPr>
              <a:t>古义：不同寻常，指意外的变故</a:t>
            </a:r>
            <a:r>
              <a:rPr kumimoji="1" lang="zh-CN" altLang="en-US" sz="2800" b="1">
                <a:solidFill>
                  <a:srgbClr val="3333FF"/>
                </a:solidFill>
                <a:latin typeface="Times New Roman" pitchFamily="18" charset="0"/>
                <a:ea typeface="黑体" pitchFamily="49" charset="-122"/>
              </a:rPr>
              <a:t>  </a:t>
            </a:r>
            <a:endParaRPr kumimoji="1" lang="zh-CN" altLang="en-US" sz="2800" b="1">
              <a:solidFill>
                <a:srgbClr val="3333FF"/>
              </a:solidFill>
              <a:latin typeface="黑体" pitchFamily="49" charset="-122"/>
              <a:ea typeface="黑体" pitchFamily="49" charset="-122"/>
            </a:endParaRPr>
          </a:p>
          <a:p>
            <a:pPr eaLnBrk="1" hangingPunct="1"/>
            <a:r>
              <a:rPr kumimoji="1" lang="zh-CN" altLang="en-US" sz="2800" b="1">
                <a:solidFill>
                  <a:srgbClr val="3333FF"/>
                </a:solidFill>
                <a:latin typeface="黑体" pitchFamily="49" charset="-122"/>
                <a:ea typeface="黑体" pitchFamily="49" charset="-122"/>
              </a:rPr>
              <a:t>今义：①异乎寻常的，特殊的②十分</a:t>
            </a:r>
          </a:p>
          <a:p>
            <a:pPr eaLnBrk="1" hangingPunct="1"/>
            <a:r>
              <a:rPr kumimoji="1" lang="en-US" altLang="zh-CN" sz="2800" b="1">
                <a:latin typeface="黑体" pitchFamily="49" charset="-122"/>
                <a:ea typeface="黑体" pitchFamily="49" charset="-122"/>
              </a:rPr>
              <a:t>4</a:t>
            </a:r>
            <a:r>
              <a:rPr kumimoji="1" lang="zh-CN" altLang="en-US" sz="2800" b="1">
                <a:latin typeface="黑体" pitchFamily="49" charset="-122"/>
                <a:ea typeface="黑体" pitchFamily="49" charset="-122"/>
              </a:rPr>
              <a:t>、将军战</a:t>
            </a:r>
            <a:r>
              <a:rPr kumimoji="1" lang="zh-CN" altLang="en-US" sz="2800" b="1">
                <a:solidFill>
                  <a:srgbClr val="FF0000"/>
                </a:solidFill>
                <a:latin typeface="黑体" pitchFamily="49" charset="-122"/>
                <a:ea typeface="黑体" pitchFamily="49" charset="-122"/>
              </a:rPr>
              <a:t>河北</a:t>
            </a:r>
            <a:r>
              <a:rPr kumimoji="1" lang="zh-CN" altLang="en-US" sz="2800" b="1">
                <a:latin typeface="黑体" pitchFamily="49" charset="-122"/>
                <a:ea typeface="黑体" pitchFamily="49" charset="-122"/>
              </a:rPr>
              <a:t>，臣战</a:t>
            </a:r>
            <a:r>
              <a:rPr kumimoji="1" lang="zh-CN" altLang="en-US" sz="2800" b="1">
                <a:solidFill>
                  <a:srgbClr val="FF0000"/>
                </a:solidFill>
                <a:latin typeface="黑体" pitchFamily="49" charset="-122"/>
                <a:ea typeface="黑体" pitchFamily="49" charset="-122"/>
              </a:rPr>
              <a:t>河南</a:t>
            </a:r>
          </a:p>
          <a:p>
            <a:pPr eaLnBrk="1" hangingPunct="1"/>
            <a:r>
              <a:rPr kumimoji="1" lang="zh-CN" altLang="en-US" sz="2800" b="1">
                <a:solidFill>
                  <a:srgbClr val="3333FF"/>
                </a:solidFill>
                <a:latin typeface="黑体" pitchFamily="49" charset="-122"/>
                <a:ea typeface="黑体" pitchFamily="49" charset="-122"/>
              </a:rPr>
              <a:t>古义：黄河以北，黄河以南</a:t>
            </a:r>
          </a:p>
          <a:p>
            <a:pPr eaLnBrk="1" hangingPunct="1"/>
            <a:r>
              <a:rPr kumimoji="1" lang="zh-CN" altLang="en-US" sz="2800" b="1">
                <a:solidFill>
                  <a:srgbClr val="3333FF"/>
                </a:solidFill>
                <a:latin typeface="黑体" pitchFamily="49" charset="-122"/>
                <a:ea typeface="黑体" pitchFamily="49" charset="-122"/>
              </a:rPr>
              <a:t>今义：河北省，河南省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5476">
                                            <p:txEl>
                                              <p:pRg st="3" end="3"/>
                                            </p:txEl>
                                          </p:spTgt>
                                        </p:tgtEl>
                                        <p:attrNameLst>
                                          <p:attrName>style.visibility</p:attrName>
                                        </p:attrNameLst>
                                      </p:cBhvr>
                                      <p:to>
                                        <p:strVal val="visible"/>
                                      </p:to>
                                    </p:set>
                                    <p:animEffect transition="in" filter="dissolve">
                                      <p:cBhvr>
                                        <p:cTn id="7" dur="500"/>
                                        <p:tgtEl>
                                          <p:spTgt spid="105476">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5476">
                                            <p:txEl>
                                              <p:pRg st="4" end="4"/>
                                            </p:txEl>
                                          </p:spTgt>
                                        </p:tgtEl>
                                        <p:attrNameLst>
                                          <p:attrName>style.visibility</p:attrName>
                                        </p:attrNameLst>
                                      </p:cBhvr>
                                      <p:to>
                                        <p:strVal val="visible"/>
                                      </p:to>
                                    </p:set>
                                    <p:animEffect transition="in" filter="dissolve">
                                      <p:cBhvr>
                                        <p:cTn id="10" dur="500"/>
                                        <p:tgtEl>
                                          <p:spTgt spid="105476">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105476">
                                            <p:txEl>
                                              <p:pRg st="6" end="6"/>
                                            </p:txEl>
                                          </p:spTgt>
                                        </p:tgtEl>
                                        <p:attrNameLst>
                                          <p:attrName>style.visibility</p:attrName>
                                        </p:attrNameLst>
                                      </p:cBhvr>
                                      <p:to>
                                        <p:strVal val="visible"/>
                                      </p:to>
                                    </p:set>
                                    <p:animEffect transition="in" filter="dissolve">
                                      <p:cBhvr>
                                        <p:cTn id="15" dur="500"/>
                                        <p:tgtEl>
                                          <p:spTgt spid="105476">
                                            <p:txEl>
                                              <p:pRg st="6" end="6"/>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05476">
                                            <p:txEl>
                                              <p:pRg st="7" end="7"/>
                                            </p:txEl>
                                          </p:spTgt>
                                        </p:tgtEl>
                                        <p:attrNameLst>
                                          <p:attrName>style.visibility</p:attrName>
                                        </p:attrNameLst>
                                      </p:cBhvr>
                                      <p:to>
                                        <p:strVal val="visible"/>
                                      </p:to>
                                    </p:set>
                                    <p:animEffect transition="in" filter="dissolve">
                                      <p:cBhvr>
                                        <p:cTn id="18" dur="500"/>
                                        <p:tgtEl>
                                          <p:spTgt spid="105476">
                                            <p:txEl>
                                              <p:pRg st="7" end="7"/>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105476">
                                            <p:txEl>
                                              <p:pRg st="9" end="9"/>
                                            </p:txEl>
                                          </p:spTgt>
                                        </p:tgtEl>
                                        <p:attrNameLst>
                                          <p:attrName>style.visibility</p:attrName>
                                        </p:attrNameLst>
                                      </p:cBhvr>
                                      <p:to>
                                        <p:strVal val="visible"/>
                                      </p:to>
                                    </p:set>
                                    <p:animEffect transition="in" filter="dissolve">
                                      <p:cBhvr>
                                        <p:cTn id="23" dur="500"/>
                                        <p:tgtEl>
                                          <p:spTgt spid="105476">
                                            <p:txEl>
                                              <p:pRg st="9" end="9"/>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105476">
                                            <p:txEl>
                                              <p:pRg st="10" end="10"/>
                                            </p:txEl>
                                          </p:spTgt>
                                        </p:tgtEl>
                                        <p:attrNameLst>
                                          <p:attrName>style.visibility</p:attrName>
                                        </p:attrNameLst>
                                      </p:cBhvr>
                                      <p:to>
                                        <p:strVal val="visible"/>
                                      </p:to>
                                    </p:set>
                                    <p:animEffect transition="in" filter="dissolve">
                                      <p:cBhvr>
                                        <p:cTn id="26" dur="500"/>
                                        <p:tgtEl>
                                          <p:spTgt spid="105476">
                                            <p:txEl>
                                              <p:pRg st="10" end="1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105476">
                                            <p:txEl>
                                              <p:pRg st="12" end="12"/>
                                            </p:txEl>
                                          </p:spTgt>
                                        </p:tgtEl>
                                        <p:attrNameLst>
                                          <p:attrName>style.visibility</p:attrName>
                                        </p:attrNameLst>
                                      </p:cBhvr>
                                      <p:to>
                                        <p:strVal val="visible"/>
                                      </p:to>
                                    </p:set>
                                    <p:animEffect transition="in" filter="dissolve">
                                      <p:cBhvr>
                                        <p:cTn id="31" dur="500"/>
                                        <p:tgtEl>
                                          <p:spTgt spid="105476">
                                            <p:txEl>
                                              <p:pRg st="12" end="12"/>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105476">
                                            <p:txEl>
                                              <p:pRg st="13" end="13"/>
                                            </p:txEl>
                                          </p:spTgt>
                                        </p:tgtEl>
                                        <p:attrNameLst>
                                          <p:attrName>style.visibility</p:attrName>
                                        </p:attrNameLst>
                                      </p:cBhvr>
                                      <p:to>
                                        <p:strVal val="visible"/>
                                      </p:to>
                                    </p:set>
                                    <p:animEffect transition="in" filter="dissolve">
                                      <p:cBhvr>
                                        <p:cTn id="34" dur="500"/>
                                        <p:tgtEl>
                                          <p:spTgt spid="10547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0" y="0"/>
            <a:ext cx="8820150" cy="613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b="1">
                <a:latin typeface="黑体" pitchFamily="49" charset="-122"/>
                <a:ea typeface="黑体" pitchFamily="49" charset="-122"/>
              </a:rPr>
              <a:t>三、活用</a:t>
            </a:r>
          </a:p>
          <a:p>
            <a:pPr eaLnBrk="1" hangingPunct="1"/>
            <a:r>
              <a:rPr lang="en-US" altLang="zh-CN" sz="2800" b="1">
                <a:latin typeface="黑体" pitchFamily="49" charset="-122"/>
                <a:ea typeface="黑体" pitchFamily="49" charset="-122"/>
              </a:rPr>
              <a:t>(1)</a:t>
            </a:r>
            <a:r>
              <a:rPr lang="zh-CN" altLang="en-US" sz="2800" b="1">
                <a:latin typeface="黑体" pitchFamily="49" charset="-122"/>
                <a:ea typeface="黑体" pitchFamily="49" charset="-122"/>
              </a:rPr>
              <a:t>沛公军</a:t>
            </a:r>
            <a:r>
              <a:rPr lang="zh-CN" altLang="en-US" sz="2800" b="1">
                <a:solidFill>
                  <a:srgbClr val="FF0000"/>
                </a:solidFill>
                <a:latin typeface="黑体" pitchFamily="49" charset="-122"/>
                <a:ea typeface="黑体" pitchFamily="49" charset="-122"/>
              </a:rPr>
              <a:t>霸</a:t>
            </a:r>
            <a:r>
              <a:rPr lang="zh-CN" altLang="en-US" sz="2800" b="1">
                <a:latin typeface="黑体" pitchFamily="49" charset="-122"/>
                <a:ea typeface="黑体" pitchFamily="49" charset="-122"/>
              </a:rPr>
              <a:t>上                            </a:t>
            </a:r>
          </a:p>
          <a:p>
            <a:pPr eaLnBrk="1" hangingPunct="1"/>
            <a:r>
              <a:rPr lang="en-US" altLang="zh-CN" sz="2800" b="1">
                <a:latin typeface="黑体" pitchFamily="49" charset="-122"/>
                <a:ea typeface="黑体" pitchFamily="49" charset="-122"/>
              </a:rPr>
              <a:t>(2)</a:t>
            </a:r>
            <a:r>
              <a:rPr lang="zh-CN" altLang="en-US" sz="2800" b="1">
                <a:latin typeface="黑体" pitchFamily="49" charset="-122"/>
                <a:ea typeface="黑体" pitchFamily="49" charset="-122"/>
              </a:rPr>
              <a:t>范增数</a:t>
            </a:r>
            <a:r>
              <a:rPr lang="zh-CN" altLang="en-US" sz="2800" b="1">
                <a:solidFill>
                  <a:srgbClr val="FF0000"/>
                </a:solidFill>
                <a:latin typeface="黑体" pitchFamily="49" charset="-122"/>
                <a:ea typeface="黑体" pitchFamily="49" charset="-122"/>
              </a:rPr>
              <a:t>目</a:t>
            </a:r>
            <a:r>
              <a:rPr lang="zh-CN" altLang="en-US" sz="2800" b="1">
                <a:latin typeface="黑体" pitchFamily="49" charset="-122"/>
                <a:ea typeface="黑体" pitchFamily="49" charset="-122"/>
              </a:rPr>
              <a:t>项王</a:t>
            </a:r>
          </a:p>
          <a:p>
            <a:pPr eaLnBrk="1" hangingPunct="1"/>
            <a:r>
              <a:rPr lang="en-US" altLang="zh-CN" sz="2800" b="1">
                <a:latin typeface="黑体" pitchFamily="49" charset="-122"/>
                <a:ea typeface="黑体" pitchFamily="49" charset="-122"/>
              </a:rPr>
              <a:t>(3)</a:t>
            </a:r>
            <a:r>
              <a:rPr lang="zh-CN" altLang="en-US" sz="2800" b="1">
                <a:solidFill>
                  <a:srgbClr val="FF0000"/>
                </a:solidFill>
                <a:latin typeface="黑体" pitchFamily="49" charset="-122"/>
                <a:ea typeface="黑体" pitchFamily="49" charset="-122"/>
              </a:rPr>
              <a:t>籍</a:t>
            </a:r>
            <a:r>
              <a:rPr lang="zh-CN" altLang="en-US" sz="2800" b="1">
                <a:latin typeface="黑体" pitchFamily="49" charset="-122"/>
                <a:ea typeface="黑体" pitchFamily="49" charset="-122"/>
              </a:rPr>
              <a:t>吏民                                 </a:t>
            </a:r>
          </a:p>
          <a:p>
            <a:pPr eaLnBrk="1" hangingPunct="1"/>
            <a:r>
              <a:rPr lang="en-US" altLang="zh-CN" sz="2800" b="1">
                <a:latin typeface="黑体" pitchFamily="49" charset="-122"/>
                <a:ea typeface="黑体" pitchFamily="49" charset="-122"/>
              </a:rPr>
              <a:t>(4)</a:t>
            </a:r>
            <a:r>
              <a:rPr lang="zh-CN" altLang="en-US" sz="2800" b="1">
                <a:solidFill>
                  <a:srgbClr val="FF0000"/>
                </a:solidFill>
                <a:latin typeface="黑体" pitchFamily="49" charset="-122"/>
                <a:ea typeface="黑体" pitchFamily="49" charset="-122"/>
              </a:rPr>
              <a:t>刑</a:t>
            </a:r>
            <a:r>
              <a:rPr lang="zh-CN" altLang="en-US" sz="2800" b="1">
                <a:latin typeface="黑体" pitchFamily="49" charset="-122"/>
                <a:ea typeface="黑体" pitchFamily="49" charset="-122"/>
              </a:rPr>
              <a:t>人如恐不胜</a:t>
            </a:r>
          </a:p>
          <a:p>
            <a:pPr eaLnBrk="1" hangingPunct="1"/>
            <a:r>
              <a:rPr lang="en-US" altLang="zh-CN" sz="2800" b="1">
                <a:latin typeface="黑体" pitchFamily="49" charset="-122"/>
                <a:ea typeface="黑体" pitchFamily="49" charset="-122"/>
              </a:rPr>
              <a:t>(5)</a:t>
            </a:r>
            <a:r>
              <a:rPr lang="zh-CN" altLang="en-US" sz="2800" b="1">
                <a:latin typeface="黑体" pitchFamily="49" charset="-122"/>
                <a:ea typeface="黑体" pitchFamily="49" charset="-122"/>
              </a:rPr>
              <a:t>先破秦入咸阳者</a:t>
            </a:r>
            <a:r>
              <a:rPr lang="zh-CN" altLang="en-US" sz="2800" b="1">
                <a:solidFill>
                  <a:srgbClr val="FF0000"/>
                </a:solidFill>
                <a:latin typeface="黑体" pitchFamily="49" charset="-122"/>
                <a:ea typeface="黑体" pitchFamily="49" charset="-122"/>
              </a:rPr>
              <a:t>王</a:t>
            </a:r>
            <a:r>
              <a:rPr lang="zh-CN" altLang="en-US" sz="2800" b="1">
                <a:latin typeface="黑体" pitchFamily="49" charset="-122"/>
                <a:ea typeface="黑体" pitchFamily="49" charset="-122"/>
              </a:rPr>
              <a:t>之</a:t>
            </a:r>
          </a:p>
          <a:p>
            <a:pPr eaLnBrk="1" hangingPunct="1"/>
            <a:r>
              <a:rPr lang="en-US" altLang="zh-CN" sz="2800" b="1">
                <a:latin typeface="黑体" pitchFamily="49" charset="-122"/>
                <a:ea typeface="黑体" pitchFamily="49" charset="-122"/>
              </a:rPr>
              <a:t>(6)</a:t>
            </a:r>
            <a:r>
              <a:rPr lang="zh-CN" altLang="en-US" sz="2800" b="1">
                <a:latin typeface="黑体" pitchFamily="49" charset="-122"/>
                <a:ea typeface="黑体" pitchFamily="49" charset="-122"/>
              </a:rPr>
              <a:t>吾得</a:t>
            </a:r>
            <a:r>
              <a:rPr lang="zh-CN" altLang="en-US" sz="2800" b="1">
                <a:solidFill>
                  <a:srgbClr val="FF0000"/>
                </a:solidFill>
                <a:latin typeface="黑体" pitchFamily="49" charset="-122"/>
                <a:ea typeface="黑体" pitchFamily="49" charset="-122"/>
              </a:rPr>
              <a:t>兄</a:t>
            </a:r>
            <a:r>
              <a:rPr lang="zh-CN" altLang="en-US" sz="2800" b="1">
                <a:latin typeface="黑体" pitchFamily="49" charset="-122"/>
                <a:ea typeface="黑体" pitchFamily="49" charset="-122"/>
              </a:rPr>
              <a:t>事之</a:t>
            </a:r>
          </a:p>
          <a:p>
            <a:pPr eaLnBrk="1" hangingPunct="1"/>
            <a:r>
              <a:rPr lang="en-US" altLang="zh-CN" sz="2800" b="1">
                <a:latin typeface="黑体" pitchFamily="49" charset="-122"/>
                <a:ea typeface="黑体" pitchFamily="49" charset="-122"/>
              </a:rPr>
              <a:t>(7)</a:t>
            </a:r>
            <a:r>
              <a:rPr lang="zh-CN" altLang="en-US" sz="2800" b="1">
                <a:latin typeface="黑体" pitchFamily="49" charset="-122"/>
                <a:ea typeface="黑体" pitchFamily="49" charset="-122"/>
              </a:rPr>
              <a:t>项伯乃</a:t>
            </a:r>
            <a:r>
              <a:rPr lang="zh-CN" altLang="en-US" sz="2800" b="1">
                <a:solidFill>
                  <a:srgbClr val="FF0000"/>
                </a:solidFill>
                <a:latin typeface="黑体" pitchFamily="49" charset="-122"/>
                <a:ea typeface="黑体" pitchFamily="49" charset="-122"/>
              </a:rPr>
              <a:t>夜</a:t>
            </a:r>
            <a:r>
              <a:rPr lang="zh-CN" altLang="en-US" sz="2800" b="1">
                <a:latin typeface="黑体" pitchFamily="49" charset="-122"/>
                <a:ea typeface="黑体" pitchFamily="49" charset="-122"/>
              </a:rPr>
              <a:t>驰之沛公军</a:t>
            </a:r>
          </a:p>
          <a:p>
            <a:pPr eaLnBrk="1" hangingPunct="1"/>
            <a:r>
              <a:rPr lang="en-US" altLang="zh-CN" sz="2800" b="1">
                <a:latin typeface="黑体" pitchFamily="49" charset="-122"/>
                <a:ea typeface="黑体" pitchFamily="49" charset="-122"/>
              </a:rPr>
              <a:t>(8)</a:t>
            </a:r>
            <a:r>
              <a:rPr lang="zh-CN" altLang="en-US" sz="2800" b="1">
                <a:latin typeface="黑体" pitchFamily="49" charset="-122"/>
                <a:ea typeface="黑体" pitchFamily="49" charset="-122"/>
              </a:rPr>
              <a:t>常以身</a:t>
            </a:r>
            <a:r>
              <a:rPr lang="zh-CN" altLang="en-US" sz="2800" b="1">
                <a:solidFill>
                  <a:srgbClr val="FF0000"/>
                </a:solidFill>
                <a:latin typeface="黑体" pitchFamily="49" charset="-122"/>
                <a:ea typeface="黑体" pitchFamily="49" charset="-122"/>
              </a:rPr>
              <a:t>翼</a:t>
            </a:r>
            <a:r>
              <a:rPr lang="zh-CN" altLang="en-US" sz="2800" b="1">
                <a:latin typeface="黑体" pitchFamily="49" charset="-122"/>
                <a:ea typeface="黑体" pitchFamily="49" charset="-122"/>
              </a:rPr>
              <a:t>蔽沛公</a:t>
            </a:r>
          </a:p>
          <a:p>
            <a:pPr eaLnBrk="1" hangingPunct="1"/>
            <a:r>
              <a:rPr lang="en-US" altLang="zh-CN" sz="2800" b="1">
                <a:latin typeface="黑体" pitchFamily="49" charset="-122"/>
                <a:ea typeface="黑体" pitchFamily="49" charset="-122"/>
              </a:rPr>
              <a:t>(9)</a:t>
            </a:r>
            <a:r>
              <a:rPr lang="zh-CN" altLang="en-US" sz="2800" b="1">
                <a:latin typeface="黑体" pitchFamily="49" charset="-122"/>
                <a:ea typeface="黑体" pitchFamily="49" charset="-122"/>
              </a:rPr>
              <a:t>沛公已去，</a:t>
            </a:r>
            <a:r>
              <a:rPr lang="zh-CN" altLang="en-US" sz="2800" b="1">
                <a:solidFill>
                  <a:srgbClr val="FF0000"/>
                </a:solidFill>
                <a:latin typeface="黑体" pitchFamily="49" charset="-122"/>
                <a:ea typeface="黑体" pitchFamily="49" charset="-122"/>
              </a:rPr>
              <a:t>间</a:t>
            </a:r>
            <a:r>
              <a:rPr lang="zh-CN" altLang="en-US" sz="2800" b="1">
                <a:latin typeface="黑体" pitchFamily="49" charset="-122"/>
                <a:ea typeface="黑体" pitchFamily="49" charset="-122"/>
              </a:rPr>
              <a:t>至军中</a:t>
            </a:r>
          </a:p>
          <a:p>
            <a:pPr eaLnBrk="1" hangingPunct="1"/>
            <a:r>
              <a:rPr lang="en-US" altLang="zh-CN" sz="2800" b="1">
                <a:latin typeface="黑体" pitchFamily="49" charset="-122"/>
                <a:ea typeface="黑体" pitchFamily="49" charset="-122"/>
              </a:rPr>
              <a:t>(10)</a:t>
            </a:r>
            <a:r>
              <a:rPr lang="zh-CN" altLang="en-US" sz="2800" b="1">
                <a:latin typeface="黑体" pitchFamily="49" charset="-122"/>
                <a:ea typeface="黑体" pitchFamily="49" charset="-122"/>
              </a:rPr>
              <a:t>头发</a:t>
            </a:r>
            <a:r>
              <a:rPr lang="zh-CN" altLang="en-US" sz="2800" b="1">
                <a:solidFill>
                  <a:srgbClr val="FF0000"/>
                </a:solidFill>
                <a:latin typeface="黑体" pitchFamily="49" charset="-122"/>
                <a:ea typeface="黑体" pitchFamily="49" charset="-122"/>
              </a:rPr>
              <a:t>上</a:t>
            </a:r>
            <a:r>
              <a:rPr lang="zh-CN" altLang="en-US" sz="2800" b="1">
                <a:latin typeface="黑体" pitchFamily="49" charset="-122"/>
                <a:ea typeface="黑体" pitchFamily="49" charset="-122"/>
              </a:rPr>
              <a:t>指，目眦尽裂</a:t>
            </a:r>
          </a:p>
          <a:p>
            <a:pPr eaLnBrk="1" hangingPunct="1"/>
            <a:r>
              <a:rPr lang="en-US" altLang="zh-CN" sz="2800" b="1">
                <a:latin typeface="黑体" pitchFamily="49" charset="-122"/>
                <a:ea typeface="黑体" pitchFamily="49" charset="-122"/>
              </a:rPr>
              <a:t>(11)</a:t>
            </a:r>
            <a:r>
              <a:rPr lang="zh-CN" altLang="en-US" sz="2800" b="1">
                <a:latin typeface="黑体" pitchFamily="49" charset="-122"/>
                <a:ea typeface="黑体" pitchFamily="49" charset="-122"/>
              </a:rPr>
              <a:t>素</a:t>
            </a:r>
            <a:r>
              <a:rPr lang="zh-CN" altLang="en-US" sz="2800" b="1">
                <a:solidFill>
                  <a:srgbClr val="FF0000"/>
                </a:solidFill>
                <a:latin typeface="黑体" pitchFamily="49" charset="-122"/>
                <a:ea typeface="黑体" pitchFamily="49" charset="-122"/>
              </a:rPr>
              <a:t>善</a:t>
            </a:r>
            <a:r>
              <a:rPr lang="zh-CN" altLang="en-US" sz="2800" b="1">
                <a:latin typeface="黑体" pitchFamily="49" charset="-122"/>
                <a:ea typeface="黑体" pitchFamily="49" charset="-122"/>
              </a:rPr>
              <a:t>留侯张良                           </a:t>
            </a:r>
          </a:p>
          <a:p>
            <a:pPr eaLnBrk="1" hangingPunct="1"/>
            <a:r>
              <a:rPr lang="en-US" altLang="zh-CN" sz="2800" b="1">
                <a:latin typeface="黑体" pitchFamily="49" charset="-122"/>
                <a:ea typeface="黑体" pitchFamily="49" charset="-122"/>
              </a:rPr>
              <a:t>(12)</a:t>
            </a:r>
            <a:r>
              <a:rPr lang="zh-CN" altLang="en-US" sz="2800" b="1">
                <a:latin typeface="黑体" pitchFamily="49" charset="-122"/>
                <a:ea typeface="黑体" pitchFamily="49" charset="-122"/>
              </a:rPr>
              <a:t>项伯杀人，臣</a:t>
            </a:r>
            <a:r>
              <a:rPr lang="zh-CN" altLang="en-US" sz="2800" b="1">
                <a:solidFill>
                  <a:srgbClr val="FF0000"/>
                </a:solidFill>
                <a:latin typeface="黑体" pitchFamily="49" charset="-122"/>
                <a:ea typeface="黑体" pitchFamily="49" charset="-122"/>
              </a:rPr>
              <a:t>活</a:t>
            </a:r>
            <a:r>
              <a:rPr lang="zh-CN" altLang="en-US" sz="2800" b="1">
                <a:latin typeface="黑体" pitchFamily="49" charset="-122"/>
                <a:ea typeface="黑体" pitchFamily="49" charset="-122"/>
              </a:rPr>
              <a:t>之</a:t>
            </a:r>
          </a:p>
          <a:p>
            <a:pPr eaLnBrk="1" hangingPunct="1"/>
            <a:r>
              <a:rPr lang="en-US" altLang="zh-CN" sz="2800" b="1">
                <a:latin typeface="黑体" pitchFamily="49" charset="-122"/>
                <a:ea typeface="黑体" pitchFamily="49" charset="-122"/>
              </a:rPr>
              <a:t>(13)</a:t>
            </a:r>
            <a:r>
              <a:rPr lang="zh-CN" altLang="en-US" sz="2800" b="1">
                <a:latin typeface="黑体" pitchFamily="49" charset="-122"/>
                <a:ea typeface="黑体" pitchFamily="49" charset="-122"/>
              </a:rPr>
              <a:t>沛公旦日</a:t>
            </a:r>
            <a:r>
              <a:rPr lang="zh-CN" altLang="en-US" sz="2800" b="1">
                <a:solidFill>
                  <a:srgbClr val="FF0000"/>
                </a:solidFill>
                <a:latin typeface="黑体" pitchFamily="49" charset="-122"/>
                <a:ea typeface="黑体" pitchFamily="49" charset="-122"/>
              </a:rPr>
              <a:t>从</a:t>
            </a:r>
            <a:r>
              <a:rPr lang="zh-CN" altLang="en-US" sz="2800" b="1">
                <a:latin typeface="黑体" pitchFamily="49" charset="-122"/>
                <a:ea typeface="黑体" pitchFamily="49" charset="-122"/>
              </a:rPr>
              <a:t>百余骑来见项王               </a:t>
            </a:r>
          </a:p>
        </p:txBody>
      </p:sp>
      <p:sp>
        <p:nvSpPr>
          <p:cNvPr id="109571" name="Text Box 3"/>
          <p:cNvSpPr txBox="1">
            <a:spLocks noChangeArrowheads="1"/>
          </p:cNvSpPr>
          <p:nvPr/>
        </p:nvSpPr>
        <p:spPr bwMode="auto">
          <a:xfrm>
            <a:off x="4572000" y="476250"/>
            <a:ext cx="4572000"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a:solidFill>
                  <a:srgbClr val="3333FF"/>
                </a:solidFill>
                <a:latin typeface="黑体" pitchFamily="49" charset="-122"/>
                <a:ea typeface="黑体" pitchFamily="49" charset="-122"/>
              </a:rPr>
              <a:t>名作动，驻军</a:t>
            </a:r>
          </a:p>
          <a:p>
            <a:pPr eaLnBrk="1" hangingPunct="1"/>
            <a:r>
              <a:rPr lang="zh-CN" altLang="en-US" sz="2800" b="1">
                <a:solidFill>
                  <a:srgbClr val="3333FF"/>
                </a:solidFill>
                <a:latin typeface="黑体" pitchFamily="49" charset="-122"/>
                <a:ea typeface="黑体" pitchFamily="49" charset="-122"/>
              </a:rPr>
              <a:t>名作动，使眼色</a:t>
            </a:r>
          </a:p>
          <a:p>
            <a:pPr eaLnBrk="1" hangingPunct="1"/>
            <a:r>
              <a:rPr lang="zh-CN" altLang="en-US" sz="2800" b="1">
                <a:solidFill>
                  <a:srgbClr val="3333FF"/>
                </a:solidFill>
                <a:latin typeface="黑体" pitchFamily="49" charset="-122"/>
                <a:ea typeface="黑体" pitchFamily="49" charset="-122"/>
              </a:rPr>
              <a:t>名作动，登记</a:t>
            </a:r>
          </a:p>
          <a:p>
            <a:pPr eaLnBrk="1" hangingPunct="1"/>
            <a:r>
              <a:rPr lang="zh-CN" altLang="en-US" sz="2800" b="1">
                <a:solidFill>
                  <a:srgbClr val="3333FF"/>
                </a:solidFill>
                <a:latin typeface="黑体" pitchFamily="49" charset="-122"/>
                <a:ea typeface="黑体" pitchFamily="49" charset="-122"/>
              </a:rPr>
              <a:t>名作动，处罚</a:t>
            </a:r>
          </a:p>
          <a:p>
            <a:pPr eaLnBrk="1" hangingPunct="1"/>
            <a:r>
              <a:rPr lang="zh-CN" altLang="en-US" sz="2800" b="1">
                <a:solidFill>
                  <a:srgbClr val="3333FF"/>
                </a:solidFill>
                <a:latin typeface="黑体" pitchFamily="49" charset="-122"/>
                <a:ea typeface="黑体" pitchFamily="49" charset="-122"/>
              </a:rPr>
              <a:t>名作动，使动，使称王</a:t>
            </a:r>
          </a:p>
          <a:p>
            <a:pPr eaLnBrk="1" hangingPunct="1"/>
            <a:r>
              <a:rPr lang="zh-CN" altLang="en-US" sz="2800" b="1">
                <a:solidFill>
                  <a:srgbClr val="3333FF"/>
                </a:solidFill>
                <a:latin typeface="黑体" pitchFamily="49" charset="-122"/>
                <a:ea typeface="黑体" pitchFamily="49" charset="-122"/>
              </a:rPr>
              <a:t>名作状，像对兄长一样</a:t>
            </a:r>
          </a:p>
          <a:p>
            <a:pPr eaLnBrk="1" hangingPunct="1"/>
            <a:r>
              <a:rPr lang="zh-CN" altLang="en-US" sz="2800" b="1">
                <a:solidFill>
                  <a:srgbClr val="3333FF"/>
                </a:solidFill>
                <a:latin typeface="黑体" pitchFamily="49" charset="-122"/>
                <a:ea typeface="黑体" pitchFamily="49" charset="-122"/>
              </a:rPr>
              <a:t>名作状，在夜里</a:t>
            </a:r>
          </a:p>
          <a:p>
            <a:pPr eaLnBrk="1" hangingPunct="1"/>
            <a:r>
              <a:rPr lang="zh-CN" altLang="en-US" sz="2800" b="1">
                <a:solidFill>
                  <a:srgbClr val="3333FF"/>
                </a:solidFill>
                <a:latin typeface="黑体" pitchFamily="49" charset="-122"/>
                <a:ea typeface="黑体" pitchFamily="49" charset="-122"/>
              </a:rPr>
              <a:t>名作状， 像鸟的翅膀一样</a:t>
            </a:r>
          </a:p>
          <a:p>
            <a:pPr eaLnBrk="1" hangingPunct="1"/>
            <a:r>
              <a:rPr lang="zh-CN" altLang="en-US" sz="2800" b="1">
                <a:solidFill>
                  <a:srgbClr val="3333FF"/>
                </a:solidFill>
                <a:latin typeface="黑体" pitchFamily="49" charset="-122"/>
                <a:ea typeface="黑体" pitchFamily="49" charset="-122"/>
              </a:rPr>
              <a:t>名作状，从小路</a:t>
            </a:r>
          </a:p>
          <a:p>
            <a:pPr eaLnBrk="1" hangingPunct="1"/>
            <a:r>
              <a:rPr lang="zh-CN" altLang="en-US" sz="2800" b="1">
                <a:solidFill>
                  <a:srgbClr val="3333FF"/>
                </a:solidFill>
                <a:latin typeface="黑体" pitchFamily="49" charset="-122"/>
                <a:ea typeface="黑体" pitchFamily="49" charset="-122"/>
              </a:rPr>
              <a:t>名作状，向上</a:t>
            </a:r>
          </a:p>
          <a:p>
            <a:pPr eaLnBrk="1" hangingPunct="1"/>
            <a:r>
              <a:rPr lang="zh-CN" altLang="en-US" sz="2800" b="1">
                <a:solidFill>
                  <a:srgbClr val="3333FF"/>
                </a:solidFill>
                <a:latin typeface="黑体" pitchFamily="49" charset="-122"/>
                <a:ea typeface="黑体" pitchFamily="49" charset="-122"/>
              </a:rPr>
              <a:t>形作动，与</a:t>
            </a:r>
            <a:r>
              <a:rPr lang="en-US" altLang="zh-CN" sz="2800" b="1">
                <a:solidFill>
                  <a:srgbClr val="3333FF"/>
                </a:solidFill>
                <a:latin typeface="Times New Roman" pitchFamily="18" charset="0"/>
                <a:ea typeface="黑体" pitchFamily="49" charset="-122"/>
              </a:rPr>
              <a:t>……</a:t>
            </a:r>
            <a:r>
              <a:rPr lang="zh-CN" altLang="en-US" sz="2800" b="1">
                <a:solidFill>
                  <a:srgbClr val="3333FF"/>
                </a:solidFill>
                <a:latin typeface="黑体" pitchFamily="49" charset="-122"/>
                <a:ea typeface="黑体" pitchFamily="49" charset="-122"/>
              </a:rPr>
              <a:t>交好</a:t>
            </a:r>
          </a:p>
          <a:p>
            <a:pPr eaLnBrk="1" hangingPunct="1"/>
            <a:r>
              <a:rPr lang="zh-CN" altLang="en-US" sz="2800" b="1">
                <a:solidFill>
                  <a:srgbClr val="3333FF"/>
                </a:solidFill>
                <a:latin typeface="黑体" pitchFamily="49" charset="-122"/>
                <a:ea typeface="黑体" pitchFamily="49" charset="-122"/>
              </a:rPr>
              <a:t>动使动，使</a:t>
            </a:r>
            <a:r>
              <a:rPr lang="en-US" altLang="zh-CN" sz="2800" b="1">
                <a:solidFill>
                  <a:srgbClr val="3333FF"/>
                </a:solidFill>
                <a:latin typeface="Times New Roman" pitchFamily="18" charset="0"/>
                <a:ea typeface="黑体" pitchFamily="49" charset="-122"/>
              </a:rPr>
              <a:t>……</a:t>
            </a:r>
            <a:r>
              <a:rPr lang="zh-CN" altLang="en-US" sz="2800" b="1">
                <a:solidFill>
                  <a:srgbClr val="3333FF"/>
                </a:solidFill>
                <a:latin typeface="黑体" pitchFamily="49" charset="-122"/>
                <a:ea typeface="黑体" pitchFamily="49" charset="-122"/>
              </a:rPr>
              <a:t>活</a:t>
            </a:r>
          </a:p>
          <a:p>
            <a:pPr eaLnBrk="1" hangingPunct="1"/>
            <a:r>
              <a:rPr lang="zh-CN" altLang="en-US" sz="2800" b="1">
                <a:solidFill>
                  <a:srgbClr val="3333FF"/>
                </a:solidFill>
                <a:latin typeface="黑体" pitchFamily="49" charset="-122"/>
                <a:ea typeface="黑体" pitchFamily="49" charset="-122"/>
              </a:rPr>
              <a:t>动使动，使</a:t>
            </a:r>
            <a:r>
              <a:rPr lang="en-US" altLang="zh-CN" sz="2800" b="1">
                <a:solidFill>
                  <a:srgbClr val="3333FF"/>
                </a:solidFill>
                <a:latin typeface="Times New Roman" pitchFamily="18" charset="0"/>
                <a:ea typeface="黑体" pitchFamily="49" charset="-122"/>
              </a:rPr>
              <a:t>……</a:t>
            </a:r>
            <a:r>
              <a:rPr lang="zh-CN" altLang="en-US" sz="2800" b="1">
                <a:solidFill>
                  <a:srgbClr val="3333FF"/>
                </a:solidFill>
                <a:latin typeface="黑体" pitchFamily="49" charset="-122"/>
                <a:ea typeface="黑体" pitchFamily="49" charset="-122"/>
              </a:rPr>
              <a:t>跟从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Effect transition="in" filter="dissolve">
                                      <p:cBhvr>
                                        <p:cTn id="7" dur="500"/>
                                        <p:tgtEl>
                                          <p:spTgt spid="1095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9571">
                                            <p:txEl>
                                              <p:pRg st="1" end="1"/>
                                            </p:txEl>
                                          </p:spTgt>
                                        </p:tgtEl>
                                        <p:attrNameLst>
                                          <p:attrName>style.visibility</p:attrName>
                                        </p:attrNameLst>
                                      </p:cBhvr>
                                      <p:to>
                                        <p:strVal val="visible"/>
                                      </p:to>
                                    </p:set>
                                    <p:animEffect transition="in" filter="dissolve">
                                      <p:cBhvr>
                                        <p:cTn id="12" dur="500"/>
                                        <p:tgtEl>
                                          <p:spTgt spid="1095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9571">
                                            <p:txEl>
                                              <p:pRg st="2" end="2"/>
                                            </p:txEl>
                                          </p:spTgt>
                                        </p:tgtEl>
                                        <p:attrNameLst>
                                          <p:attrName>style.visibility</p:attrName>
                                        </p:attrNameLst>
                                      </p:cBhvr>
                                      <p:to>
                                        <p:strVal val="visible"/>
                                      </p:to>
                                    </p:set>
                                    <p:animEffect transition="in" filter="dissolve">
                                      <p:cBhvr>
                                        <p:cTn id="17" dur="500"/>
                                        <p:tgtEl>
                                          <p:spTgt spid="1095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9571">
                                            <p:txEl>
                                              <p:pRg st="3" end="3"/>
                                            </p:txEl>
                                          </p:spTgt>
                                        </p:tgtEl>
                                        <p:attrNameLst>
                                          <p:attrName>style.visibility</p:attrName>
                                        </p:attrNameLst>
                                      </p:cBhvr>
                                      <p:to>
                                        <p:strVal val="visible"/>
                                      </p:to>
                                    </p:set>
                                    <p:animEffect transition="in" filter="dissolve">
                                      <p:cBhvr>
                                        <p:cTn id="22" dur="500"/>
                                        <p:tgtEl>
                                          <p:spTgt spid="1095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9571">
                                            <p:txEl>
                                              <p:pRg st="4" end="4"/>
                                            </p:txEl>
                                          </p:spTgt>
                                        </p:tgtEl>
                                        <p:attrNameLst>
                                          <p:attrName>style.visibility</p:attrName>
                                        </p:attrNameLst>
                                      </p:cBhvr>
                                      <p:to>
                                        <p:strVal val="visible"/>
                                      </p:to>
                                    </p:set>
                                    <p:animEffect transition="in" filter="dissolve">
                                      <p:cBhvr>
                                        <p:cTn id="27" dur="500"/>
                                        <p:tgtEl>
                                          <p:spTgt spid="1095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09571">
                                            <p:txEl>
                                              <p:pRg st="5" end="5"/>
                                            </p:txEl>
                                          </p:spTgt>
                                        </p:tgtEl>
                                        <p:attrNameLst>
                                          <p:attrName>style.visibility</p:attrName>
                                        </p:attrNameLst>
                                      </p:cBhvr>
                                      <p:to>
                                        <p:strVal val="visible"/>
                                      </p:to>
                                    </p:set>
                                    <p:animEffect transition="in" filter="dissolve">
                                      <p:cBhvr>
                                        <p:cTn id="32" dur="500"/>
                                        <p:tgtEl>
                                          <p:spTgt spid="10957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09571">
                                            <p:txEl>
                                              <p:pRg st="6" end="6"/>
                                            </p:txEl>
                                          </p:spTgt>
                                        </p:tgtEl>
                                        <p:attrNameLst>
                                          <p:attrName>style.visibility</p:attrName>
                                        </p:attrNameLst>
                                      </p:cBhvr>
                                      <p:to>
                                        <p:strVal val="visible"/>
                                      </p:to>
                                    </p:set>
                                    <p:animEffect transition="in" filter="dissolve">
                                      <p:cBhvr>
                                        <p:cTn id="37" dur="500"/>
                                        <p:tgtEl>
                                          <p:spTgt spid="10957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09571">
                                            <p:txEl>
                                              <p:pRg st="7" end="7"/>
                                            </p:txEl>
                                          </p:spTgt>
                                        </p:tgtEl>
                                        <p:attrNameLst>
                                          <p:attrName>style.visibility</p:attrName>
                                        </p:attrNameLst>
                                      </p:cBhvr>
                                      <p:to>
                                        <p:strVal val="visible"/>
                                      </p:to>
                                    </p:set>
                                    <p:animEffect transition="in" filter="dissolve">
                                      <p:cBhvr>
                                        <p:cTn id="42" dur="500"/>
                                        <p:tgtEl>
                                          <p:spTgt spid="10957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09571">
                                            <p:txEl>
                                              <p:pRg st="8" end="8"/>
                                            </p:txEl>
                                          </p:spTgt>
                                        </p:tgtEl>
                                        <p:attrNameLst>
                                          <p:attrName>style.visibility</p:attrName>
                                        </p:attrNameLst>
                                      </p:cBhvr>
                                      <p:to>
                                        <p:strVal val="visible"/>
                                      </p:to>
                                    </p:set>
                                    <p:animEffect transition="in" filter="dissolve">
                                      <p:cBhvr>
                                        <p:cTn id="47" dur="500"/>
                                        <p:tgtEl>
                                          <p:spTgt spid="10957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09571">
                                            <p:txEl>
                                              <p:pRg st="9" end="9"/>
                                            </p:txEl>
                                          </p:spTgt>
                                        </p:tgtEl>
                                        <p:attrNameLst>
                                          <p:attrName>style.visibility</p:attrName>
                                        </p:attrNameLst>
                                      </p:cBhvr>
                                      <p:to>
                                        <p:strVal val="visible"/>
                                      </p:to>
                                    </p:set>
                                    <p:animEffect transition="in" filter="dissolve">
                                      <p:cBhvr>
                                        <p:cTn id="52" dur="500"/>
                                        <p:tgtEl>
                                          <p:spTgt spid="10957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109571">
                                            <p:txEl>
                                              <p:pRg st="10" end="10"/>
                                            </p:txEl>
                                          </p:spTgt>
                                        </p:tgtEl>
                                        <p:attrNameLst>
                                          <p:attrName>style.visibility</p:attrName>
                                        </p:attrNameLst>
                                      </p:cBhvr>
                                      <p:to>
                                        <p:strVal val="visible"/>
                                      </p:to>
                                    </p:set>
                                    <p:animEffect transition="in" filter="dissolve">
                                      <p:cBhvr>
                                        <p:cTn id="57" dur="500"/>
                                        <p:tgtEl>
                                          <p:spTgt spid="109571">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109571">
                                            <p:txEl>
                                              <p:pRg st="11" end="11"/>
                                            </p:txEl>
                                          </p:spTgt>
                                        </p:tgtEl>
                                        <p:attrNameLst>
                                          <p:attrName>style.visibility</p:attrName>
                                        </p:attrNameLst>
                                      </p:cBhvr>
                                      <p:to>
                                        <p:strVal val="visible"/>
                                      </p:to>
                                    </p:set>
                                    <p:animEffect transition="in" filter="dissolve">
                                      <p:cBhvr>
                                        <p:cTn id="62" dur="500"/>
                                        <p:tgtEl>
                                          <p:spTgt spid="109571">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109571">
                                            <p:txEl>
                                              <p:pRg st="12" end="12"/>
                                            </p:txEl>
                                          </p:spTgt>
                                        </p:tgtEl>
                                        <p:attrNameLst>
                                          <p:attrName>style.visibility</p:attrName>
                                        </p:attrNameLst>
                                      </p:cBhvr>
                                      <p:to>
                                        <p:strVal val="visible"/>
                                      </p:to>
                                    </p:set>
                                    <p:animEffect transition="in" filter="dissolve">
                                      <p:cBhvr>
                                        <p:cTn id="67" dur="500"/>
                                        <p:tgtEl>
                                          <p:spTgt spid="10957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Text Box 4"/>
          <p:cNvSpPr txBox="1">
            <a:spLocks noChangeArrowheads="1"/>
          </p:cNvSpPr>
          <p:nvPr/>
        </p:nvSpPr>
        <p:spPr bwMode="auto">
          <a:xfrm>
            <a:off x="303213" y="260350"/>
            <a:ext cx="8516937" cy="607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800" b="1">
                <a:latin typeface="黑体" pitchFamily="49" charset="-122"/>
                <a:ea typeface="黑体" pitchFamily="49" charset="-122"/>
              </a:rPr>
              <a:t>四、特殊句式</a:t>
            </a:r>
          </a:p>
          <a:p>
            <a:pPr eaLnBrk="1" hangingPunct="1"/>
            <a:r>
              <a:rPr kumimoji="1" lang="en-US" altLang="zh-CN" sz="2800" b="1">
                <a:solidFill>
                  <a:srgbClr val="FF0000"/>
                </a:solidFill>
                <a:latin typeface="黑体" pitchFamily="49" charset="-122"/>
                <a:ea typeface="黑体" pitchFamily="49" charset="-122"/>
              </a:rPr>
              <a:t>(</a:t>
            </a:r>
            <a:r>
              <a:rPr kumimoji="1" lang="zh-CN" altLang="en-US" sz="2800" b="1">
                <a:solidFill>
                  <a:srgbClr val="FF0000"/>
                </a:solidFill>
                <a:latin typeface="黑体" pitchFamily="49" charset="-122"/>
                <a:ea typeface="黑体" pitchFamily="49" charset="-122"/>
              </a:rPr>
              <a:t>一</a:t>
            </a:r>
            <a:r>
              <a:rPr kumimoji="1" lang="en-US" altLang="zh-CN" sz="2800" b="1">
                <a:solidFill>
                  <a:srgbClr val="FF0000"/>
                </a:solidFill>
                <a:latin typeface="黑体" pitchFamily="49" charset="-122"/>
                <a:ea typeface="黑体" pitchFamily="49" charset="-122"/>
              </a:rPr>
              <a:t>)</a:t>
            </a:r>
            <a:r>
              <a:rPr kumimoji="1" lang="zh-CN" altLang="en-US" sz="2800" b="1">
                <a:solidFill>
                  <a:srgbClr val="FF0000"/>
                </a:solidFill>
                <a:latin typeface="黑体" pitchFamily="49" charset="-122"/>
                <a:ea typeface="黑体" pitchFamily="49" charset="-122"/>
              </a:rPr>
              <a:t>判断句</a:t>
            </a:r>
          </a:p>
          <a:p>
            <a:pPr eaLnBrk="1" hangingPunct="1"/>
            <a:r>
              <a:rPr kumimoji="1" lang="en-US" altLang="zh-CN" sz="2800" b="1">
                <a:latin typeface="黑体" pitchFamily="49" charset="-122"/>
                <a:ea typeface="黑体" pitchFamily="49" charset="-122"/>
              </a:rPr>
              <a:t>1</a:t>
            </a:r>
            <a:r>
              <a:rPr kumimoji="1" lang="zh-CN" altLang="en-US" sz="2800" b="1">
                <a:latin typeface="黑体" pitchFamily="49" charset="-122"/>
                <a:ea typeface="黑体" pitchFamily="49" charset="-122"/>
              </a:rPr>
              <a:t>、此天子气也</a:t>
            </a:r>
          </a:p>
          <a:p>
            <a:pPr eaLnBrk="1" hangingPunct="1"/>
            <a:r>
              <a:rPr kumimoji="1" lang="en-US" altLang="zh-CN" sz="2800" b="1">
                <a:latin typeface="黑体" pitchFamily="49" charset="-122"/>
                <a:ea typeface="黑体" pitchFamily="49" charset="-122"/>
              </a:rPr>
              <a:t>2</a:t>
            </a:r>
            <a:r>
              <a:rPr kumimoji="1" lang="zh-CN" altLang="en-US" sz="2800" b="1">
                <a:latin typeface="黑体" pitchFamily="49" charset="-122"/>
                <a:ea typeface="黑体" pitchFamily="49" charset="-122"/>
              </a:rPr>
              <a:t>、亚父者，范增也</a:t>
            </a:r>
          </a:p>
          <a:p>
            <a:pPr eaLnBrk="1" hangingPunct="1"/>
            <a:r>
              <a:rPr kumimoji="1" lang="en-US" altLang="zh-CN" sz="2800" b="1">
                <a:latin typeface="黑体" pitchFamily="49" charset="-122"/>
                <a:ea typeface="黑体" pitchFamily="49" charset="-122"/>
              </a:rPr>
              <a:t>3</a:t>
            </a:r>
            <a:r>
              <a:rPr kumimoji="1" lang="zh-CN" altLang="en-US" sz="2800" b="1">
                <a:latin typeface="黑体" pitchFamily="49" charset="-122"/>
                <a:ea typeface="黑体" pitchFamily="49" charset="-122"/>
              </a:rPr>
              <a:t>、夺项王者必沛公也</a:t>
            </a:r>
          </a:p>
          <a:p>
            <a:pPr eaLnBrk="1" hangingPunct="1"/>
            <a:r>
              <a:rPr kumimoji="1" lang="en-US" altLang="zh-CN" sz="2800" b="1">
                <a:latin typeface="黑体" pitchFamily="49" charset="-122"/>
                <a:ea typeface="黑体" pitchFamily="49" charset="-122"/>
              </a:rPr>
              <a:t>4</a:t>
            </a:r>
            <a:r>
              <a:rPr kumimoji="1" lang="zh-CN" altLang="en-US" sz="2800" b="1">
                <a:latin typeface="黑体" pitchFamily="49" charset="-122"/>
                <a:ea typeface="黑体" pitchFamily="49" charset="-122"/>
              </a:rPr>
              <a:t>、如今人方为刀俎，我为鱼肉</a:t>
            </a:r>
          </a:p>
          <a:p>
            <a:pPr eaLnBrk="1" hangingPunct="1"/>
            <a:r>
              <a:rPr kumimoji="1" lang="en-US" altLang="zh-CN" sz="2800" b="1">
                <a:solidFill>
                  <a:srgbClr val="FF0000"/>
                </a:solidFill>
                <a:latin typeface="黑体" pitchFamily="49" charset="-122"/>
                <a:ea typeface="黑体" pitchFamily="49" charset="-122"/>
              </a:rPr>
              <a:t>(</a:t>
            </a:r>
            <a:r>
              <a:rPr kumimoji="1" lang="zh-CN" altLang="en-US" sz="2800" b="1">
                <a:solidFill>
                  <a:srgbClr val="FF0000"/>
                </a:solidFill>
                <a:latin typeface="黑体" pitchFamily="49" charset="-122"/>
                <a:ea typeface="黑体" pitchFamily="49" charset="-122"/>
              </a:rPr>
              <a:t>二</a:t>
            </a:r>
            <a:r>
              <a:rPr kumimoji="1" lang="en-US" altLang="zh-CN" sz="2800" b="1">
                <a:solidFill>
                  <a:srgbClr val="FF0000"/>
                </a:solidFill>
                <a:latin typeface="黑体" pitchFamily="49" charset="-122"/>
                <a:ea typeface="黑体" pitchFamily="49" charset="-122"/>
              </a:rPr>
              <a:t>)</a:t>
            </a:r>
            <a:r>
              <a:rPr kumimoji="1" lang="zh-CN" altLang="en-US" sz="2800" b="1">
                <a:solidFill>
                  <a:srgbClr val="FF0000"/>
                </a:solidFill>
                <a:latin typeface="黑体" pitchFamily="49" charset="-122"/>
                <a:ea typeface="黑体" pitchFamily="49" charset="-122"/>
              </a:rPr>
              <a:t>宾语前置句</a:t>
            </a:r>
          </a:p>
          <a:p>
            <a:pPr eaLnBrk="1" hangingPunct="1"/>
            <a:r>
              <a:rPr kumimoji="1" lang="en-US" altLang="zh-CN" sz="2800" b="1">
                <a:latin typeface="黑体" pitchFamily="49" charset="-122"/>
                <a:ea typeface="黑体" pitchFamily="49" charset="-122"/>
              </a:rPr>
              <a:t>1</a:t>
            </a:r>
            <a:r>
              <a:rPr kumimoji="1" lang="zh-CN" altLang="en-US" sz="2800" b="1">
                <a:latin typeface="黑体" pitchFamily="49" charset="-122"/>
                <a:ea typeface="黑体" pitchFamily="49" charset="-122"/>
              </a:rPr>
              <a:t>、客何为者</a:t>
            </a:r>
          </a:p>
          <a:p>
            <a:pPr eaLnBrk="1" hangingPunct="1"/>
            <a:r>
              <a:rPr kumimoji="1" lang="en-US" altLang="zh-CN" sz="2800" b="1">
                <a:latin typeface="黑体" pitchFamily="49" charset="-122"/>
                <a:ea typeface="黑体" pitchFamily="49" charset="-122"/>
              </a:rPr>
              <a:t>2</a:t>
            </a:r>
            <a:r>
              <a:rPr kumimoji="1" lang="zh-CN" altLang="en-US" sz="2800" b="1">
                <a:latin typeface="黑体" pitchFamily="49" charset="-122"/>
                <a:ea typeface="黑体" pitchFamily="49" charset="-122"/>
              </a:rPr>
              <a:t>、大王来何操 </a:t>
            </a:r>
          </a:p>
          <a:p>
            <a:pPr eaLnBrk="1" hangingPunct="1"/>
            <a:r>
              <a:rPr kumimoji="1" lang="en-US" altLang="zh-CN" sz="2800" b="1">
                <a:latin typeface="黑体" pitchFamily="49" charset="-122"/>
                <a:ea typeface="黑体" pitchFamily="49" charset="-122"/>
              </a:rPr>
              <a:t>3</a:t>
            </a:r>
            <a:r>
              <a:rPr kumimoji="1" lang="zh-CN" altLang="en-US" sz="2800" b="1">
                <a:latin typeface="黑体" pitchFamily="49" charset="-122"/>
                <a:ea typeface="黑体" pitchFamily="49" charset="-122"/>
              </a:rPr>
              <a:t>、沛公安在</a:t>
            </a:r>
          </a:p>
          <a:p>
            <a:pPr eaLnBrk="1" hangingPunct="1"/>
            <a:r>
              <a:rPr kumimoji="1" lang="en-US" altLang="zh-CN" sz="2800" b="1">
                <a:latin typeface="黑体" pitchFamily="49" charset="-122"/>
                <a:ea typeface="黑体" pitchFamily="49" charset="-122"/>
              </a:rPr>
              <a:t>4</a:t>
            </a:r>
            <a:r>
              <a:rPr kumimoji="1" lang="zh-CN" altLang="en-US" sz="2800" b="1">
                <a:latin typeface="黑体" pitchFamily="49" charset="-122"/>
                <a:ea typeface="黑体" pitchFamily="49" charset="-122"/>
              </a:rPr>
              <a:t>、不然，籍何以至此</a:t>
            </a:r>
          </a:p>
          <a:p>
            <a:pPr eaLnBrk="1" hangingPunct="1"/>
            <a:r>
              <a:rPr kumimoji="1" lang="en-US" altLang="zh-CN" sz="2800" b="1">
                <a:solidFill>
                  <a:srgbClr val="FF0000"/>
                </a:solidFill>
                <a:latin typeface="黑体" pitchFamily="49" charset="-122"/>
                <a:ea typeface="黑体" pitchFamily="49" charset="-122"/>
              </a:rPr>
              <a:t>(</a:t>
            </a:r>
            <a:r>
              <a:rPr kumimoji="1" lang="zh-CN" altLang="en-US" sz="2800" b="1">
                <a:solidFill>
                  <a:srgbClr val="FF0000"/>
                </a:solidFill>
                <a:latin typeface="黑体" pitchFamily="49" charset="-122"/>
                <a:ea typeface="黑体" pitchFamily="49" charset="-122"/>
              </a:rPr>
              <a:t>三</a:t>
            </a:r>
            <a:r>
              <a:rPr kumimoji="1" lang="en-US" altLang="zh-CN" sz="2800" b="1">
                <a:solidFill>
                  <a:srgbClr val="FF0000"/>
                </a:solidFill>
                <a:latin typeface="黑体" pitchFamily="49" charset="-122"/>
                <a:ea typeface="黑体" pitchFamily="49" charset="-122"/>
              </a:rPr>
              <a:t>)</a:t>
            </a:r>
            <a:r>
              <a:rPr kumimoji="1" lang="zh-CN" altLang="en-US" sz="2800" b="1">
                <a:solidFill>
                  <a:srgbClr val="FF0000"/>
                </a:solidFill>
                <a:latin typeface="黑体" pitchFamily="49" charset="-122"/>
                <a:ea typeface="黑体" pitchFamily="49" charset="-122"/>
              </a:rPr>
              <a:t>被动句</a:t>
            </a:r>
          </a:p>
          <a:p>
            <a:pPr eaLnBrk="1" hangingPunct="1"/>
            <a:r>
              <a:rPr kumimoji="1" lang="en-US" altLang="zh-CN" sz="2800" b="1">
                <a:latin typeface="黑体" pitchFamily="49" charset="-122"/>
                <a:ea typeface="黑体" pitchFamily="49" charset="-122"/>
              </a:rPr>
              <a:t>1</a:t>
            </a:r>
            <a:r>
              <a:rPr kumimoji="1" lang="zh-CN" altLang="en-US" sz="2800" b="1">
                <a:latin typeface="黑体" pitchFamily="49" charset="-122"/>
                <a:ea typeface="黑体" pitchFamily="49" charset="-122"/>
              </a:rPr>
              <a:t>、不者，若属皆且为所虏</a:t>
            </a:r>
          </a:p>
          <a:p>
            <a:pPr eaLnBrk="1" hangingPunct="1"/>
            <a:r>
              <a:rPr kumimoji="1" lang="en-US" altLang="zh-CN" sz="2800" b="1">
                <a:latin typeface="黑体" pitchFamily="49" charset="-122"/>
                <a:ea typeface="黑体" pitchFamily="49" charset="-122"/>
              </a:rPr>
              <a:t>2</a:t>
            </a:r>
            <a:r>
              <a:rPr kumimoji="1" lang="zh-CN" altLang="en-US" sz="2800" b="1">
                <a:latin typeface="黑体" pitchFamily="49" charset="-122"/>
                <a:ea typeface="黑体" pitchFamily="49" charset="-122"/>
              </a:rPr>
              <a:t>、吾属今为虏矣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8548">
                                            <p:txEl>
                                              <p:pRg st="1" end="1"/>
                                            </p:txEl>
                                          </p:spTgt>
                                        </p:tgtEl>
                                        <p:attrNameLst>
                                          <p:attrName>style.visibility</p:attrName>
                                        </p:attrNameLst>
                                      </p:cBhvr>
                                      <p:to>
                                        <p:strVal val="visible"/>
                                      </p:to>
                                    </p:set>
                                    <p:animEffect transition="in" filter="dissolve">
                                      <p:cBhvr>
                                        <p:cTn id="7" dur="500"/>
                                        <p:tgtEl>
                                          <p:spTgt spid="108548">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8548">
                                            <p:txEl>
                                              <p:pRg st="2" end="2"/>
                                            </p:txEl>
                                          </p:spTgt>
                                        </p:tgtEl>
                                        <p:attrNameLst>
                                          <p:attrName>style.visibility</p:attrName>
                                        </p:attrNameLst>
                                      </p:cBhvr>
                                      <p:to>
                                        <p:strVal val="visible"/>
                                      </p:to>
                                    </p:set>
                                    <p:animEffect transition="in" filter="dissolve">
                                      <p:cBhvr>
                                        <p:cTn id="10" dur="500"/>
                                        <p:tgtEl>
                                          <p:spTgt spid="108548">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08548">
                                            <p:txEl>
                                              <p:pRg st="3" end="3"/>
                                            </p:txEl>
                                          </p:spTgt>
                                        </p:tgtEl>
                                        <p:attrNameLst>
                                          <p:attrName>style.visibility</p:attrName>
                                        </p:attrNameLst>
                                      </p:cBhvr>
                                      <p:to>
                                        <p:strVal val="visible"/>
                                      </p:to>
                                    </p:set>
                                    <p:animEffect transition="in" filter="dissolve">
                                      <p:cBhvr>
                                        <p:cTn id="13" dur="500"/>
                                        <p:tgtEl>
                                          <p:spTgt spid="108548">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08548">
                                            <p:txEl>
                                              <p:pRg st="4" end="4"/>
                                            </p:txEl>
                                          </p:spTgt>
                                        </p:tgtEl>
                                        <p:attrNameLst>
                                          <p:attrName>style.visibility</p:attrName>
                                        </p:attrNameLst>
                                      </p:cBhvr>
                                      <p:to>
                                        <p:strVal val="visible"/>
                                      </p:to>
                                    </p:set>
                                    <p:animEffect transition="in" filter="dissolve">
                                      <p:cBhvr>
                                        <p:cTn id="16" dur="500"/>
                                        <p:tgtEl>
                                          <p:spTgt spid="108548">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08548">
                                            <p:txEl>
                                              <p:pRg st="5" end="5"/>
                                            </p:txEl>
                                          </p:spTgt>
                                        </p:tgtEl>
                                        <p:attrNameLst>
                                          <p:attrName>style.visibility</p:attrName>
                                        </p:attrNameLst>
                                      </p:cBhvr>
                                      <p:to>
                                        <p:strVal val="visible"/>
                                      </p:to>
                                    </p:set>
                                    <p:animEffect transition="in" filter="dissolve">
                                      <p:cBhvr>
                                        <p:cTn id="19" dur="500"/>
                                        <p:tgtEl>
                                          <p:spTgt spid="108548">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108548">
                                            <p:txEl>
                                              <p:pRg st="6" end="6"/>
                                            </p:txEl>
                                          </p:spTgt>
                                        </p:tgtEl>
                                        <p:attrNameLst>
                                          <p:attrName>style.visibility</p:attrName>
                                        </p:attrNameLst>
                                      </p:cBhvr>
                                      <p:to>
                                        <p:strVal val="visible"/>
                                      </p:to>
                                    </p:set>
                                    <p:animEffect transition="in" filter="dissolve">
                                      <p:cBhvr>
                                        <p:cTn id="24" dur="500"/>
                                        <p:tgtEl>
                                          <p:spTgt spid="108548">
                                            <p:txEl>
                                              <p:pRg st="6" end="6"/>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108548">
                                            <p:txEl>
                                              <p:pRg st="7" end="7"/>
                                            </p:txEl>
                                          </p:spTgt>
                                        </p:tgtEl>
                                        <p:attrNameLst>
                                          <p:attrName>style.visibility</p:attrName>
                                        </p:attrNameLst>
                                      </p:cBhvr>
                                      <p:to>
                                        <p:strVal val="visible"/>
                                      </p:to>
                                    </p:set>
                                    <p:animEffect transition="in" filter="dissolve">
                                      <p:cBhvr>
                                        <p:cTn id="27" dur="500"/>
                                        <p:tgtEl>
                                          <p:spTgt spid="108548">
                                            <p:txEl>
                                              <p:pRg st="7" end="7"/>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108548">
                                            <p:txEl>
                                              <p:pRg st="8" end="8"/>
                                            </p:txEl>
                                          </p:spTgt>
                                        </p:tgtEl>
                                        <p:attrNameLst>
                                          <p:attrName>style.visibility</p:attrName>
                                        </p:attrNameLst>
                                      </p:cBhvr>
                                      <p:to>
                                        <p:strVal val="visible"/>
                                      </p:to>
                                    </p:set>
                                    <p:animEffect transition="in" filter="dissolve">
                                      <p:cBhvr>
                                        <p:cTn id="30" dur="500"/>
                                        <p:tgtEl>
                                          <p:spTgt spid="108548">
                                            <p:txEl>
                                              <p:pRg st="8" end="8"/>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108548">
                                            <p:txEl>
                                              <p:pRg st="9" end="9"/>
                                            </p:txEl>
                                          </p:spTgt>
                                        </p:tgtEl>
                                        <p:attrNameLst>
                                          <p:attrName>style.visibility</p:attrName>
                                        </p:attrNameLst>
                                      </p:cBhvr>
                                      <p:to>
                                        <p:strVal val="visible"/>
                                      </p:to>
                                    </p:set>
                                    <p:animEffect transition="in" filter="dissolve">
                                      <p:cBhvr>
                                        <p:cTn id="33" dur="500"/>
                                        <p:tgtEl>
                                          <p:spTgt spid="108548">
                                            <p:txEl>
                                              <p:pRg st="9" end="9"/>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108548">
                                            <p:txEl>
                                              <p:pRg st="10" end="10"/>
                                            </p:txEl>
                                          </p:spTgt>
                                        </p:tgtEl>
                                        <p:attrNameLst>
                                          <p:attrName>style.visibility</p:attrName>
                                        </p:attrNameLst>
                                      </p:cBhvr>
                                      <p:to>
                                        <p:strVal val="visible"/>
                                      </p:to>
                                    </p:set>
                                    <p:animEffect transition="in" filter="dissolve">
                                      <p:cBhvr>
                                        <p:cTn id="36" dur="500"/>
                                        <p:tgtEl>
                                          <p:spTgt spid="108548">
                                            <p:txEl>
                                              <p:pRg st="10" end="1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108548">
                                            <p:txEl>
                                              <p:pRg st="11" end="11"/>
                                            </p:txEl>
                                          </p:spTgt>
                                        </p:tgtEl>
                                        <p:attrNameLst>
                                          <p:attrName>style.visibility</p:attrName>
                                        </p:attrNameLst>
                                      </p:cBhvr>
                                      <p:to>
                                        <p:strVal val="visible"/>
                                      </p:to>
                                    </p:set>
                                    <p:animEffect transition="in" filter="dissolve">
                                      <p:cBhvr>
                                        <p:cTn id="41" dur="500"/>
                                        <p:tgtEl>
                                          <p:spTgt spid="108548">
                                            <p:txEl>
                                              <p:pRg st="11" end="11"/>
                                            </p:txEl>
                                          </p:spTgt>
                                        </p:tgtEl>
                                      </p:cBhvr>
                                    </p:animEffect>
                                  </p:childTnLst>
                                </p:cTn>
                              </p:par>
                              <p:par>
                                <p:cTn id="42" presetID="9" presetClass="entr" presetSubtype="0" fill="hold" nodeType="withEffect">
                                  <p:stCondLst>
                                    <p:cond delay="0"/>
                                  </p:stCondLst>
                                  <p:childTnLst>
                                    <p:set>
                                      <p:cBhvr>
                                        <p:cTn id="43" dur="1" fill="hold">
                                          <p:stCondLst>
                                            <p:cond delay="0"/>
                                          </p:stCondLst>
                                        </p:cTn>
                                        <p:tgtEl>
                                          <p:spTgt spid="108548">
                                            <p:txEl>
                                              <p:pRg st="12" end="12"/>
                                            </p:txEl>
                                          </p:spTgt>
                                        </p:tgtEl>
                                        <p:attrNameLst>
                                          <p:attrName>style.visibility</p:attrName>
                                        </p:attrNameLst>
                                      </p:cBhvr>
                                      <p:to>
                                        <p:strVal val="visible"/>
                                      </p:to>
                                    </p:set>
                                    <p:animEffect transition="in" filter="dissolve">
                                      <p:cBhvr>
                                        <p:cTn id="44" dur="500"/>
                                        <p:tgtEl>
                                          <p:spTgt spid="108548">
                                            <p:txEl>
                                              <p:pRg st="12" end="12"/>
                                            </p:txEl>
                                          </p:spTgt>
                                        </p:tgtEl>
                                      </p:cBhvr>
                                    </p:animEffect>
                                  </p:childTnLst>
                                </p:cTn>
                              </p:par>
                              <p:par>
                                <p:cTn id="45" presetID="9" presetClass="entr" presetSubtype="0" fill="hold" nodeType="withEffect">
                                  <p:stCondLst>
                                    <p:cond delay="0"/>
                                  </p:stCondLst>
                                  <p:childTnLst>
                                    <p:set>
                                      <p:cBhvr>
                                        <p:cTn id="46" dur="1" fill="hold">
                                          <p:stCondLst>
                                            <p:cond delay="0"/>
                                          </p:stCondLst>
                                        </p:cTn>
                                        <p:tgtEl>
                                          <p:spTgt spid="108548">
                                            <p:txEl>
                                              <p:pRg st="13" end="13"/>
                                            </p:txEl>
                                          </p:spTgt>
                                        </p:tgtEl>
                                        <p:attrNameLst>
                                          <p:attrName>style.visibility</p:attrName>
                                        </p:attrNameLst>
                                      </p:cBhvr>
                                      <p:to>
                                        <p:strVal val="visible"/>
                                      </p:to>
                                    </p:set>
                                    <p:animEffect transition="in" filter="dissolve">
                                      <p:cBhvr>
                                        <p:cTn id="47" dur="500"/>
                                        <p:tgtEl>
                                          <p:spTgt spid="10854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Text Box 4"/>
          <p:cNvSpPr txBox="1">
            <a:spLocks noChangeArrowheads="1"/>
          </p:cNvSpPr>
          <p:nvPr/>
        </p:nvSpPr>
        <p:spPr bwMode="auto">
          <a:xfrm>
            <a:off x="179388" y="188913"/>
            <a:ext cx="8496300" cy="576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FF0000"/>
                </a:solidFill>
                <a:latin typeface="黑体" pitchFamily="49" charset="-122"/>
                <a:ea typeface="黑体" pitchFamily="49" charset="-122"/>
              </a:rPr>
              <a:t>(</a:t>
            </a:r>
            <a:r>
              <a:rPr kumimoji="1" lang="zh-CN" altLang="en-US" sz="3200" b="1">
                <a:solidFill>
                  <a:srgbClr val="FF0000"/>
                </a:solidFill>
                <a:latin typeface="黑体" pitchFamily="49" charset="-122"/>
                <a:ea typeface="黑体" pitchFamily="49" charset="-122"/>
              </a:rPr>
              <a:t>四</a:t>
            </a:r>
            <a:r>
              <a:rPr kumimoji="1" lang="en-US" altLang="zh-CN" sz="3200" b="1">
                <a:solidFill>
                  <a:srgbClr val="FF0000"/>
                </a:solidFill>
                <a:latin typeface="黑体" pitchFamily="49" charset="-122"/>
                <a:ea typeface="黑体" pitchFamily="49" charset="-122"/>
              </a:rPr>
              <a:t>)</a:t>
            </a:r>
            <a:r>
              <a:rPr kumimoji="1" lang="zh-CN" altLang="en-US" sz="3200" b="1">
                <a:solidFill>
                  <a:srgbClr val="FF0000"/>
                </a:solidFill>
                <a:latin typeface="黑体" pitchFamily="49" charset="-122"/>
                <a:ea typeface="黑体" pitchFamily="49" charset="-122"/>
              </a:rPr>
              <a:t>省略句</a:t>
            </a:r>
          </a:p>
          <a:p>
            <a:pPr eaLnBrk="1" hangingPunct="1"/>
            <a:endParaRPr kumimoji="1" lang="zh-CN" altLang="en-US" sz="3200" b="1">
              <a:solidFill>
                <a:srgbClr val="FF0000"/>
              </a:solidFill>
              <a:latin typeface="黑体" pitchFamily="49" charset="-122"/>
              <a:ea typeface="黑体" pitchFamily="49" charset="-122"/>
            </a:endParaRPr>
          </a:p>
          <a:p>
            <a:pPr eaLnBrk="1" hangingPunct="1"/>
            <a:r>
              <a:rPr kumimoji="1" lang="en-US" altLang="zh-CN" sz="2800" b="1">
                <a:latin typeface="黑体" pitchFamily="49" charset="-122"/>
                <a:ea typeface="黑体" pitchFamily="49" charset="-122"/>
              </a:rPr>
              <a:t>(1)</a:t>
            </a:r>
            <a:r>
              <a:rPr kumimoji="1" lang="zh-CN" altLang="en-US" sz="2800" b="1">
                <a:latin typeface="黑体" pitchFamily="49" charset="-122"/>
                <a:ea typeface="黑体" pitchFamily="49" charset="-122"/>
              </a:rPr>
              <a:t>沛公军</a:t>
            </a:r>
            <a:r>
              <a:rPr kumimoji="1" lang="en-US" altLang="zh-CN" sz="2800" b="1">
                <a:latin typeface="黑体" pitchFamily="49" charset="-122"/>
                <a:ea typeface="黑体" pitchFamily="49" charset="-122"/>
              </a:rPr>
              <a:t>(</a:t>
            </a:r>
            <a:r>
              <a:rPr kumimoji="1" lang="zh-CN" altLang="en-US" sz="2800" b="1">
                <a:solidFill>
                  <a:srgbClr val="FF0000"/>
                </a:solidFill>
                <a:latin typeface="黑体" pitchFamily="49" charset="-122"/>
                <a:ea typeface="黑体" pitchFamily="49" charset="-122"/>
              </a:rPr>
              <a:t>于</a:t>
            </a:r>
            <a:r>
              <a:rPr kumimoji="1" lang="en-US" altLang="zh-CN" sz="2800" b="1">
                <a:latin typeface="黑体" pitchFamily="49" charset="-122"/>
                <a:ea typeface="黑体" pitchFamily="49" charset="-122"/>
              </a:rPr>
              <a:t>)</a:t>
            </a:r>
            <a:r>
              <a:rPr kumimoji="1" lang="zh-CN" altLang="en-US" sz="2800" b="1">
                <a:latin typeface="黑体" pitchFamily="49" charset="-122"/>
                <a:ea typeface="黑体" pitchFamily="49" charset="-122"/>
              </a:rPr>
              <a:t>霸上</a:t>
            </a:r>
          </a:p>
          <a:p>
            <a:pPr eaLnBrk="1" hangingPunct="1"/>
            <a:r>
              <a:rPr kumimoji="1" lang="en-US" altLang="zh-CN" sz="2800" b="1">
                <a:latin typeface="黑体" pitchFamily="49" charset="-122"/>
                <a:ea typeface="黑体" pitchFamily="49" charset="-122"/>
              </a:rPr>
              <a:t>(2)</a:t>
            </a:r>
            <a:r>
              <a:rPr kumimoji="1" lang="zh-CN" altLang="en-US" sz="2800" b="1">
                <a:latin typeface="黑体" pitchFamily="49" charset="-122"/>
                <a:ea typeface="黑体" pitchFamily="49" charset="-122"/>
              </a:rPr>
              <a:t>沛公欲王</a:t>
            </a:r>
            <a:r>
              <a:rPr kumimoji="1" lang="en-US" altLang="zh-CN" sz="2800" b="1">
                <a:latin typeface="黑体" pitchFamily="49" charset="-122"/>
                <a:ea typeface="黑体" pitchFamily="49" charset="-122"/>
              </a:rPr>
              <a:t>(</a:t>
            </a:r>
            <a:r>
              <a:rPr kumimoji="1" lang="zh-CN" altLang="en-US" sz="2800" b="1">
                <a:solidFill>
                  <a:srgbClr val="FF0000"/>
                </a:solidFill>
                <a:latin typeface="黑体" pitchFamily="49" charset="-122"/>
                <a:ea typeface="黑体" pitchFamily="49" charset="-122"/>
              </a:rPr>
              <a:t>于</a:t>
            </a:r>
            <a:r>
              <a:rPr kumimoji="1" lang="en-US" altLang="zh-CN" sz="2800" b="1">
                <a:latin typeface="黑体" pitchFamily="49" charset="-122"/>
                <a:ea typeface="黑体" pitchFamily="49" charset="-122"/>
              </a:rPr>
              <a:t>)</a:t>
            </a:r>
            <a:r>
              <a:rPr kumimoji="1" lang="zh-CN" altLang="en-US" sz="2800" b="1">
                <a:latin typeface="黑体" pitchFamily="49" charset="-122"/>
                <a:ea typeface="黑体" pitchFamily="49" charset="-122"/>
              </a:rPr>
              <a:t>关中</a:t>
            </a:r>
          </a:p>
          <a:p>
            <a:pPr eaLnBrk="1" hangingPunct="1"/>
            <a:r>
              <a:rPr kumimoji="1" lang="en-US" altLang="zh-CN" sz="2800" b="1">
                <a:latin typeface="黑体" pitchFamily="49" charset="-122"/>
                <a:ea typeface="黑体" pitchFamily="49" charset="-122"/>
              </a:rPr>
              <a:t>(3)</a:t>
            </a:r>
            <a:r>
              <a:rPr kumimoji="1" lang="zh-CN" altLang="en-US" sz="2800" b="1">
                <a:latin typeface="黑体" pitchFamily="49" charset="-122"/>
                <a:ea typeface="黑体" pitchFamily="49" charset="-122"/>
              </a:rPr>
              <a:t>项王大怒曰：</a:t>
            </a:r>
            <a:r>
              <a:rPr kumimoji="1" lang="zh-CN" altLang="en-US" sz="2800" b="1">
                <a:latin typeface="Times New Roman" pitchFamily="18" charset="0"/>
                <a:ea typeface="黑体" pitchFamily="49" charset="-122"/>
              </a:rPr>
              <a:t>“</a:t>
            </a:r>
            <a:r>
              <a:rPr kumimoji="1" lang="zh-CN" altLang="en-US" sz="2800" b="1">
                <a:latin typeface="黑体" pitchFamily="49" charset="-122"/>
                <a:ea typeface="黑体" pitchFamily="49" charset="-122"/>
              </a:rPr>
              <a:t>旦日飨士卒，为</a:t>
            </a:r>
            <a:r>
              <a:rPr kumimoji="1" lang="en-US" altLang="zh-CN" sz="2800" b="1">
                <a:latin typeface="黑体" pitchFamily="49" charset="-122"/>
                <a:ea typeface="黑体" pitchFamily="49" charset="-122"/>
              </a:rPr>
              <a:t>(</a:t>
            </a:r>
            <a:r>
              <a:rPr kumimoji="1" lang="zh-CN" altLang="en-US" sz="2800" b="1">
                <a:solidFill>
                  <a:srgbClr val="FF0000"/>
                </a:solidFill>
                <a:latin typeface="黑体" pitchFamily="49" charset="-122"/>
                <a:ea typeface="黑体" pitchFamily="49" charset="-122"/>
              </a:rPr>
              <a:t>吾</a:t>
            </a:r>
            <a:r>
              <a:rPr kumimoji="1" lang="en-US" altLang="zh-CN" sz="2800" b="1">
                <a:latin typeface="黑体" pitchFamily="49" charset="-122"/>
                <a:ea typeface="黑体" pitchFamily="49" charset="-122"/>
              </a:rPr>
              <a:t>)</a:t>
            </a:r>
            <a:r>
              <a:rPr kumimoji="1" lang="zh-CN" altLang="en-US" sz="2800" b="1">
                <a:latin typeface="黑体" pitchFamily="49" charset="-122"/>
                <a:ea typeface="黑体" pitchFamily="49" charset="-122"/>
              </a:rPr>
              <a:t>击破沛公军</a:t>
            </a:r>
            <a:r>
              <a:rPr kumimoji="1" lang="en-US" altLang="zh-CN" sz="2800" b="1">
                <a:latin typeface="黑体" pitchFamily="49" charset="-122"/>
                <a:ea typeface="黑体" pitchFamily="49" charset="-122"/>
              </a:rPr>
              <a:t>!</a:t>
            </a:r>
            <a:r>
              <a:rPr kumimoji="1" lang="en-US" altLang="zh-CN" sz="2800" b="1">
                <a:latin typeface="Times New Roman" pitchFamily="18" charset="0"/>
                <a:ea typeface="黑体" pitchFamily="49" charset="-122"/>
              </a:rPr>
              <a:t>”</a:t>
            </a:r>
            <a:endParaRPr kumimoji="1" lang="en-US" altLang="zh-CN" sz="2800" b="1">
              <a:latin typeface="黑体" pitchFamily="49" charset="-122"/>
              <a:ea typeface="黑体" pitchFamily="49" charset="-122"/>
            </a:endParaRPr>
          </a:p>
          <a:p>
            <a:pPr eaLnBrk="1" hangingPunct="1"/>
            <a:r>
              <a:rPr kumimoji="1" lang="en-US" altLang="zh-CN" sz="2800" b="1">
                <a:latin typeface="黑体" pitchFamily="49" charset="-122"/>
                <a:ea typeface="黑体" pitchFamily="49" charset="-122"/>
              </a:rPr>
              <a:t>(4)</a:t>
            </a:r>
            <a:r>
              <a:rPr kumimoji="1" lang="zh-CN" altLang="en-US" sz="2800" b="1">
                <a:latin typeface="黑体" pitchFamily="49" charset="-122"/>
                <a:ea typeface="黑体" pitchFamily="49" charset="-122"/>
              </a:rPr>
              <a:t>私见项王，具告</a:t>
            </a:r>
            <a:r>
              <a:rPr kumimoji="1" lang="en-US" altLang="zh-CN" sz="2800" b="1">
                <a:latin typeface="黑体" pitchFamily="49" charset="-122"/>
                <a:ea typeface="黑体" pitchFamily="49" charset="-122"/>
              </a:rPr>
              <a:t>(</a:t>
            </a:r>
            <a:r>
              <a:rPr kumimoji="1" lang="zh-CN" altLang="en-US" sz="2800" b="1">
                <a:solidFill>
                  <a:srgbClr val="FF0000"/>
                </a:solidFill>
                <a:latin typeface="黑体" pitchFamily="49" charset="-122"/>
                <a:ea typeface="黑体" pitchFamily="49" charset="-122"/>
              </a:rPr>
              <a:t>之</a:t>
            </a:r>
            <a:r>
              <a:rPr kumimoji="1" lang="en-US" altLang="zh-CN" sz="2800" b="1">
                <a:latin typeface="黑体" pitchFamily="49" charset="-122"/>
                <a:ea typeface="黑体" pitchFamily="49" charset="-122"/>
              </a:rPr>
              <a:t>)</a:t>
            </a:r>
            <a:r>
              <a:rPr kumimoji="1" lang="zh-CN" altLang="en-US" sz="2800" b="1">
                <a:latin typeface="黑体" pitchFamily="49" charset="-122"/>
                <a:ea typeface="黑体" pitchFamily="49" charset="-122"/>
              </a:rPr>
              <a:t>以事</a:t>
            </a:r>
          </a:p>
          <a:p>
            <a:pPr eaLnBrk="1" hangingPunct="1"/>
            <a:r>
              <a:rPr kumimoji="1" lang="en-US" altLang="zh-CN" sz="2800" b="1">
                <a:latin typeface="黑体" pitchFamily="49" charset="-122"/>
                <a:ea typeface="黑体" pitchFamily="49" charset="-122"/>
              </a:rPr>
              <a:t>(5)</a:t>
            </a:r>
            <a:r>
              <a:rPr kumimoji="1" lang="zh-CN" altLang="en-US" sz="2800" b="1">
                <a:latin typeface="黑体" pitchFamily="49" charset="-122"/>
                <a:ea typeface="黑体" pitchFamily="49" charset="-122"/>
              </a:rPr>
              <a:t>旦日不可不蚤自来谢</a:t>
            </a:r>
            <a:r>
              <a:rPr kumimoji="1" lang="en-US" altLang="zh-CN" sz="2800" b="1">
                <a:latin typeface="黑体" pitchFamily="49" charset="-122"/>
                <a:ea typeface="黑体" pitchFamily="49" charset="-122"/>
              </a:rPr>
              <a:t>(</a:t>
            </a:r>
            <a:r>
              <a:rPr kumimoji="1" lang="zh-CN" altLang="en-US" sz="2800" b="1">
                <a:solidFill>
                  <a:srgbClr val="FF0000"/>
                </a:solidFill>
                <a:latin typeface="黑体" pitchFamily="49" charset="-122"/>
                <a:ea typeface="黑体" pitchFamily="49" charset="-122"/>
              </a:rPr>
              <a:t>于</a:t>
            </a:r>
            <a:r>
              <a:rPr kumimoji="1" lang="en-US" altLang="zh-CN" sz="2800" b="1">
                <a:latin typeface="黑体" pitchFamily="49" charset="-122"/>
                <a:ea typeface="黑体" pitchFamily="49" charset="-122"/>
              </a:rPr>
              <a:t>)</a:t>
            </a:r>
            <a:r>
              <a:rPr kumimoji="1" lang="zh-CN" altLang="en-US" sz="2800" b="1">
                <a:latin typeface="黑体" pitchFamily="49" charset="-122"/>
                <a:ea typeface="黑体" pitchFamily="49" charset="-122"/>
              </a:rPr>
              <a:t>项王</a:t>
            </a:r>
          </a:p>
          <a:p>
            <a:pPr eaLnBrk="1" hangingPunct="1"/>
            <a:r>
              <a:rPr kumimoji="1" lang="en-US" altLang="zh-CN" sz="2800" b="1">
                <a:latin typeface="黑体" pitchFamily="49" charset="-122"/>
                <a:ea typeface="黑体" pitchFamily="49" charset="-122"/>
              </a:rPr>
              <a:t>(6)</a:t>
            </a:r>
            <a:r>
              <a:rPr kumimoji="1" lang="zh-CN" altLang="en-US" sz="2800" b="1">
                <a:latin typeface="黑体" pitchFamily="49" charset="-122"/>
                <a:ea typeface="黑体" pitchFamily="49" charset="-122"/>
              </a:rPr>
              <a:t>将军战</a:t>
            </a:r>
            <a:r>
              <a:rPr kumimoji="1" lang="en-US" altLang="zh-CN" sz="2800" b="1">
                <a:latin typeface="黑体" pitchFamily="49" charset="-122"/>
                <a:ea typeface="黑体" pitchFamily="49" charset="-122"/>
              </a:rPr>
              <a:t>(</a:t>
            </a:r>
            <a:r>
              <a:rPr kumimoji="1" lang="zh-CN" altLang="en-US" sz="2800" b="1">
                <a:latin typeface="黑体" pitchFamily="49" charset="-122"/>
                <a:ea typeface="黑体" pitchFamily="49" charset="-122"/>
              </a:rPr>
              <a:t>于</a:t>
            </a:r>
            <a:r>
              <a:rPr kumimoji="1" lang="en-US" altLang="zh-CN" sz="2800" b="1">
                <a:latin typeface="黑体" pitchFamily="49" charset="-122"/>
                <a:ea typeface="黑体" pitchFamily="49" charset="-122"/>
              </a:rPr>
              <a:t>)</a:t>
            </a:r>
            <a:r>
              <a:rPr kumimoji="1" lang="zh-CN" altLang="en-US" sz="2800" b="1">
                <a:latin typeface="黑体" pitchFamily="49" charset="-122"/>
                <a:ea typeface="黑体" pitchFamily="49" charset="-122"/>
              </a:rPr>
              <a:t>河北，臣战</a:t>
            </a:r>
            <a:r>
              <a:rPr kumimoji="1" lang="en-US" altLang="zh-CN" sz="2800" b="1">
                <a:latin typeface="黑体" pitchFamily="49" charset="-122"/>
                <a:ea typeface="黑体" pitchFamily="49" charset="-122"/>
              </a:rPr>
              <a:t>(</a:t>
            </a:r>
            <a:r>
              <a:rPr kumimoji="1" lang="zh-CN" altLang="en-US" sz="2800" b="1">
                <a:solidFill>
                  <a:srgbClr val="FF0000"/>
                </a:solidFill>
                <a:latin typeface="黑体" pitchFamily="49" charset="-122"/>
                <a:ea typeface="黑体" pitchFamily="49" charset="-122"/>
              </a:rPr>
              <a:t>于</a:t>
            </a:r>
            <a:r>
              <a:rPr kumimoji="1" lang="en-US" altLang="zh-CN" sz="2800" b="1">
                <a:latin typeface="黑体" pitchFamily="49" charset="-122"/>
                <a:ea typeface="黑体" pitchFamily="49" charset="-122"/>
              </a:rPr>
              <a:t>)</a:t>
            </a:r>
            <a:r>
              <a:rPr kumimoji="1" lang="zh-CN" altLang="en-US" sz="2800" b="1">
                <a:latin typeface="黑体" pitchFamily="49" charset="-122"/>
                <a:ea typeface="黑体" pitchFamily="49" charset="-122"/>
              </a:rPr>
              <a:t>河南</a:t>
            </a:r>
          </a:p>
          <a:p>
            <a:pPr eaLnBrk="1" hangingPunct="1"/>
            <a:r>
              <a:rPr kumimoji="1" lang="en-US" altLang="zh-CN" sz="2800" b="1">
                <a:latin typeface="黑体" pitchFamily="49" charset="-122"/>
                <a:ea typeface="黑体" pitchFamily="49" charset="-122"/>
              </a:rPr>
              <a:t>(7)</a:t>
            </a:r>
            <a:r>
              <a:rPr kumimoji="1" lang="zh-CN" altLang="en-US" sz="2800" b="1">
                <a:latin typeface="黑体" pitchFamily="49" charset="-122"/>
                <a:ea typeface="黑体" pitchFamily="49" charset="-122"/>
              </a:rPr>
              <a:t>项王即日因留沛公与</a:t>
            </a:r>
            <a:r>
              <a:rPr kumimoji="1" lang="en-US" altLang="zh-CN" sz="2800" b="1">
                <a:latin typeface="黑体" pitchFamily="49" charset="-122"/>
                <a:ea typeface="黑体" pitchFamily="49" charset="-122"/>
              </a:rPr>
              <a:t>(</a:t>
            </a:r>
            <a:r>
              <a:rPr kumimoji="1" lang="zh-CN" altLang="en-US" sz="2800" b="1">
                <a:solidFill>
                  <a:srgbClr val="FF0000"/>
                </a:solidFill>
                <a:latin typeface="黑体" pitchFamily="49" charset="-122"/>
                <a:ea typeface="黑体" pitchFamily="49" charset="-122"/>
              </a:rPr>
              <a:t>之</a:t>
            </a:r>
            <a:r>
              <a:rPr kumimoji="1" lang="en-US" altLang="zh-CN" sz="2800" b="1">
                <a:latin typeface="黑体" pitchFamily="49" charset="-122"/>
                <a:ea typeface="黑体" pitchFamily="49" charset="-122"/>
              </a:rPr>
              <a:t>)</a:t>
            </a:r>
            <a:r>
              <a:rPr kumimoji="1" lang="zh-CN" altLang="en-US" sz="2800" b="1">
                <a:latin typeface="黑体" pitchFamily="49" charset="-122"/>
                <a:ea typeface="黑体" pitchFamily="49" charset="-122"/>
              </a:rPr>
              <a:t>饮</a:t>
            </a:r>
          </a:p>
          <a:p>
            <a:pPr eaLnBrk="1" hangingPunct="1"/>
            <a:r>
              <a:rPr kumimoji="1" lang="en-US" altLang="zh-CN" sz="2800" b="1">
                <a:latin typeface="黑体" pitchFamily="49" charset="-122"/>
                <a:ea typeface="黑体" pitchFamily="49" charset="-122"/>
              </a:rPr>
              <a:t>(8)</a:t>
            </a:r>
            <a:r>
              <a:rPr kumimoji="1" lang="zh-CN" altLang="en-US" sz="2800" b="1">
                <a:latin typeface="黑体" pitchFamily="49" charset="-122"/>
                <a:ea typeface="黑体" pitchFamily="49" charset="-122"/>
              </a:rPr>
              <a:t>交戟之士欲止</a:t>
            </a:r>
            <a:r>
              <a:rPr kumimoji="1" lang="en-US" altLang="zh-CN" sz="2800" b="1">
                <a:latin typeface="黑体" pitchFamily="49" charset="-122"/>
                <a:ea typeface="黑体" pitchFamily="49" charset="-122"/>
              </a:rPr>
              <a:t>(</a:t>
            </a:r>
            <a:r>
              <a:rPr kumimoji="1" lang="zh-CN" altLang="en-US" sz="2800" b="1">
                <a:solidFill>
                  <a:srgbClr val="FF0000"/>
                </a:solidFill>
                <a:latin typeface="黑体" pitchFamily="49" charset="-122"/>
                <a:ea typeface="黑体" pitchFamily="49" charset="-122"/>
              </a:rPr>
              <a:t>之</a:t>
            </a:r>
            <a:r>
              <a:rPr kumimoji="1" lang="en-US" altLang="zh-CN" sz="2800" b="1">
                <a:latin typeface="黑体" pitchFamily="49" charset="-122"/>
                <a:ea typeface="黑体" pitchFamily="49" charset="-122"/>
              </a:rPr>
              <a:t>)</a:t>
            </a:r>
            <a:r>
              <a:rPr kumimoji="1" lang="zh-CN" altLang="en-US" sz="2800" b="1">
                <a:latin typeface="黑体" pitchFamily="49" charset="-122"/>
                <a:ea typeface="黑体" pitchFamily="49" charset="-122"/>
              </a:rPr>
              <a:t>不内</a:t>
            </a:r>
          </a:p>
          <a:p>
            <a:pPr eaLnBrk="1" hangingPunct="1"/>
            <a:r>
              <a:rPr kumimoji="1" lang="en-US" altLang="zh-CN" sz="2800" b="1">
                <a:latin typeface="黑体" pitchFamily="49" charset="-122"/>
                <a:ea typeface="黑体" pitchFamily="49" charset="-122"/>
              </a:rPr>
              <a:t>(9)</a:t>
            </a:r>
            <a:r>
              <a:rPr kumimoji="1" lang="zh-CN" altLang="en-US" sz="2800" b="1">
                <a:latin typeface="黑体" pitchFamily="49" charset="-122"/>
                <a:ea typeface="黑体" pitchFamily="49" charset="-122"/>
              </a:rPr>
              <a:t>沛公奉卮酒为</a:t>
            </a:r>
            <a:r>
              <a:rPr kumimoji="1" lang="en-US" altLang="zh-CN" sz="2800" b="1">
                <a:latin typeface="黑体" pitchFamily="49" charset="-122"/>
                <a:ea typeface="黑体" pitchFamily="49" charset="-122"/>
              </a:rPr>
              <a:t>(</a:t>
            </a:r>
            <a:r>
              <a:rPr kumimoji="1" lang="zh-CN" altLang="en-US" sz="2800" b="1">
                <a:solidFill>
                  <a:srgbClr val="FF0000"/>
                </a:solidFill>
                <a:latin typeface="黑体" pitchFamily="49" charset="-122"/>
                <a:ea typeface="黑体" pitchFamily="49" charset="-122"/>
              </a:rPr>
              <a:t>之</a:t>
            </a:r>
            <a:r>
              <a:rPr kumimoji="1" lang="en-US" altLang="zh-CN" sz="2800" b="1">
                <a:latin typeface="黑体" pitchFamily="49" charset="-122"/>
                <a:ea typeface="黑体" pitchFamily="49" charset="-122"/>
              </a:rPr>
              <a:t>)</a:t>
            </a:r>
            <a:r>
              <a:rPr kumimoji="1" lang="zh-CN" altLang="en-US" sz="2800" b="1">
                <a:latin typeface="黑体" pitchFamily="49" charset="-122"/>
                <a:ea typeface="黑体" pitchFamily="49" charset="-122"/>
              </a:rPr>
              <a:t>寿。                </a:t>
            </a:r>
          </a:p>
          <a:p>
            <a:pPr eaLnBrk="1" hangingPunct="1"/>
            <a:r>
              <a:rPr kumimoji="1" lang="en-US" altLang="zh-CN" sz="2800" b="1">
                <a:latin typeface="黑体" pitchFamily="49" charset="-122"/>
                <a:ea typeface="黑体" pitchFamily="49" charset="-122"/>
              </a:rPr>
              <a:t>(10)</a:t>
            </a:r>
            <a:r>
              <a:rPr kumimoji="1" lang="zh-CN" altLang="en-US" sz="2800" b="1">
                <a:latin typeface="黑体" pitchFamily="49" charset="-122"/>
                <a:ea typeface="黑体" pitchFamily="49" charset="-122"/>
              </a:rPr>
              <a:t>项王则受璧，置之</a:t>
            </a:r>
            <a:r>
              <a:rPr kumimoji="1" lang="en-US" altLang="zh-CN" sz="2800" b="1">
                <a:latin typeface="黑体" pitchFamily="49" charset="-122"/>
                <a:ea typeface="黑体" pitchFamily="49" charset="-122"/>
              </a:rPr>
              <a:t>(</a:t>
            </a:r>
            <a:r>
              <a:rPr kumimoji="1" lang="zh-CN" altLang="en-US" sz="2800" b="1">
                <a:solidFill>
                  <a:srgbClr val="FF0000"/>
                </a:solidFill>
                <a:latin typeface="黑体" pitchFamily="49" charset="-122"/>
                <a:ea typeface="黑体" pitchFamily="49" charset="-122"/>
              </a:rPr>
              <a:t>于</a:t>
            </a:r>
            <a:r>
              <a:rPr kumimoji="1" lang="en-US" altLang="zh-CN" sz="2800" b="1">
                <a:latin typeface="黑体" pitchFamily="49" charset="-122"/>
                <a:ea typeface="黑体" pitchFamily="49" charset="-122"/>
              </a:rPr>
              <a:t>)</a:t>
            </a:r>
            <a:r>
              <a:rPr kumimoji="1" lang="zh-CN" altLang="en-US" sz="2800" b="1">
                <a:latin typeface="黑体" pitchFamily="49" charset="-122"/>
                <a:ea typeface="黑体" pitchFamily="49" charset="-122"/>
              </a:rPr>
              <a:t>坐上</a:t>
            </a:r>
          </a:p>
          <a:p>
            <a:pPr eaLnBrk="1" hangingPunct="1"/>
            <a:r>
              <a:rPr kumimoji="1" lang="en-US" altLang="zh-CN" sz="2800" b="1">
                <a:latin typeface="黑体" pitchFamily="49" charset="-122"/>
                <a:ea typeface="黑体" pitchFamily="49" charset="-122"/>
              </a:rPr>
              <a:t>(12)</a:t>
            </a:r>
            <a:r>
              <a:rPr kumimoji="1" lang="zh-CN" altLang="en-US" sz="2800" b="1">
                <a:latin typeface="黑体" pitchFamily="49" charset="-122"/>
                <a:ea typeface="黑体" pitchFamily="49" charset="-122"/>
              </a:rPr>
              <a:t>竖子不足与</a:t>
            </a:r>
            <a:r>
              <a:rPr kumimoji="1" lang="en-US" altLang="zh-CN" sz="2800" b="1">
                <a:latin typeface="黑体" pitchFamily="49" charset="-122"/>
                <a:ea typeface="黑体" pitchFamily="49" charset="-122"/>
              </a:rPr>
              <a:t>(</a:t>
            </a:r>
            <a:r>
              <a:rPr kumimoji="1" lang="zh-CN" altLang="en-US" sz="2800" b="1">
                <a:solidFill>
                  <a:srgbClr val="FF0000"/>
                </a:solidFill>
                <a:latin typeface="黑体" pitchFamily="49" charset="-122"/>
                <a:ea typeface="黑体" pitchFamily="49" charset="-122"/>
              </a:rPr>
              <a:t>之</a:t>
            </a:r>
            <a:r>
              <a:rPr kumimoji="1" lang="en-US" altLang="zh-CN" sz="2800" b="1">
                <a:latin typeface="黑体" pitchFamily="49" charset="-122"/>
                <a:ea typeface="黑体" pitchFamily="49" charset="-122"/>
              </a:rPr>
              <a:t>)</a:t>
            </a:r>
            <a:r>
              <a:rPr kumimoji="1" lang="zh-CN" altLang="en-US" sz="2800" b="1">
                <a:latin typeface="黑体" pitchFamily="49" charset="-122"/>
                <a:ea typeface="黑体" pitchFamily="49" charset="-122"/>
              </a:rPr>
              <a:t>谋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1620">
                                            <p:txEl>
                                              <p:pRg st="2" end="2"/>
                                            </p:txEl>
                                          </p:spTgt>
                                        </p:tgtEl>
                                        <p:attrNameLst>
                                          <p:attrName>style.visibility</p:attrName>
                                        </p:attrNameLst>
                                      </p:cBhvr>
                                      <p:to>
                                        <p:strVal val="visible"/>
                                      </p:to>
                                    </p:set>
                                    <p:animEffect transition="in" filter="dissolve">
                                      <p:cBhvr>
                                        <p:cTn id="7" dur="500"/>
                                        <p:tgtEl>
                                          <p:spTgt spid="111620">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1620">
                                            <p:txEl>
                                              <p:pRg st="3" end="3"/>
                                            </p:txEl>
                                          </p:spTgt>
                                        </p:tgtEl>
                                        <p:attrNameLst>
                                          <p:attrName>style.visibility</p:attrName>
                                        </p:attrNameLst>
                                      </p:cBhvr>
                                      <p:to>
                                        <p:strVal val="visible"/>
                                      </p:to>
                                    </p:set>
                                    <p:animEffect transition="in" filter="dissolve">
                                      <p:cBhvr>
                                        <p:cTn id="12" dur="500"/>
                                        <p:tgtEl>
                                          <p:spTgt spid="111620">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1620">
                                            <p:txEl>
                                              <p:pRg st="4" end="4"/>
                                            </p:txEl>
                                          </p:spTgt>
                                        </p:tgtEl>
                                        <p:attrNameLst>
                                          <p:attrName>style.visibility</p:attrName>
                                        </p:attrNameLst>
                                      </p:cBhvr>
                                      <p:to>
                                        <p:strVal val="visible"/>
                                      </p:to>
                                    </p:set>
                                    <p:animEffect transition="in" filter="dissolve">
                                      <p:cBhvr>
                                        <p:cTn id="17" dur="500"/>
                                        <p:tgtEl>
                                          <p:spTgt spid="111620">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11620">
                                            <p:txEl>
                                              <p:pRg st="5" end="5"/>
                                            </p:txEl>
                                          </p:spTgt>
                                        </p:tgtEl>
                                        <p:attrNameLst>
                                          <p:attrName>style.visibility</p:attrName>
                                        </p:attrNameLst>
                                      </p:cBhvr>
                                      <p:to>
                                        <p:strVal val="visible"/>
                                      </p:to>
                                    </p:set>
                                    <p:animEffect transition="in" filter="dissolve">
                                      <p:cBhvr>
                                        <p:cTn id="22" dur="500"/>
                                        <p:tgtEl>
                                          <p:spTgt spid="111620">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11620">
                                            <p:txEl>
                                              <p:pRg st="6" end="6"/>
                                            </p:txEl>
                                          </p:spTgt>
                                        </p:tgtEl>
                                        <p:attrNameLst>
                                          <p:attrName>style.visibility</p:attrName>
                                        </p:attrNameLst>
                                      </p:cBhvr>
                                      <p:to>
                                        <p:strVal val="visible"/>
                                      </p:to>
                                    </p:set>
                                    <p:animEffect transition="in" filter="dissolve">
                                      <p:cBhvr>
                                        <p:cTn id="27" dur="500"/>
                                        <p:tgtEl>
                                          <p:spTgt spid="111620">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11620">
                                            <p:txEl>
                                              <p:pRg st="7" end="7"/>
                                            </p:txEl>
                                          </p:spTgt>
                                        </p:tgtEl>
                                        <p:attrNameLst>
                                          <p:attrName>style.visibility</p:attrName>
                                        </p:attrNameLst>
                                      </p:cBhvr>
                                      <p:to>
                                        <p:strVal val="visible"/>
                                      </p:to>
                                    </p:set>
                                    <p:animEffect transition="in" filter="dissolve">
                                      <p:cBhvr>
                                        <p:cTn id="32" dur="500"/>
                                        <p:tgtEl>
                                          <p:spTgt spid="111620">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11620">
                                            <p:txEl>
                                              <p:pRg st="8" end="8"/>
                                            </p:txEl>
                                          </p:spTgt>
                                        </p:tgtEl>
                                        <p:attrNameLst>
                                          <p:attrName>style.visibility</p:attrName>
                                        </p:attrNameLst>
                                      </p:cBhvr>
                                      <p:to>
                                        <p:strVal val="visible"/>
                                      </p:to>
                                    </p:set>
                                    <p:animEffect transition="in" filter="dissolve">
                                      <p:cBhvr>
                                        <p:cTn id="37" dur="500"/>
                                        <p:tgtEl>
                                          <p:spTgt spid="111620">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11620">
                                            <p:txEl>
                                              <p:pRg st="9" end="9"/>
                                            </p:txEl>
                                          </p:spTgt>
                                        </p:tgtEl>
                                        <p:attrNameLst>
                                          <p:attrName>style.visibility</p:attrName>
                                        </p:attrNameLst>
                                      </p:cBhvr>
                                      <p:to>
                                        <p:strVal val="visible"/>
                                      </p:to>
                                    </p:set>
                                    <p:animEffect transition="in" filter="dissolve">
                                      <p:cBhvr>
                                        <p:cTn id="42" dur="500"/>
                                        <p:tgtEl>
                                          <p:spTgt spid="111620">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11620">
                                            <p:txEl>
                                              <p:pRg st="10" end="10"/>
                                            </p:txEl>
                                          </p:spTgt>
                                        </p:tgtEl>
                                        <p:attrNameLst>
                                          <p:attrName>style.visibility</p:attrName>
                                        </p:attrNameLst>
                                      </p:cBhvr>
                                      <p:to>
                                        <p:strVal val="visible"/>
                                      </p:to>
                                    </p:set>
                                    <p:animEffect transition="in" filter="dissolve">
                                      <p:cBhvr>
                                        <p:cTn id="47" dur="500"/>
                                        <p:tgtEl>
                                          <p:spTgt spid="111620">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11620">
                                            <p:txEl>
                                              <p:pRg st="11" end="11"/>
                                            </p:txEl>
                                          </p:spTgt>
                                        </p:tgtEl>
                                        <p:attrNameLst>
                                          <p:attrName>style.visibility</p:attrName>
                                        </p:attrNameLst>
                                      </p:cBhvr>
                                      <p:to>
                                        <p:strVal val="visible"/>
                                      </p:to>
                                    </p:set>
                                    <p:animEffect transition="in" filter="dissolve">
                                      <p:cBhvr>
                                        <p:cTn id="52" dur="500"/>
                                        <p:tgtEl>
                                          <p:spTgt spid="111620">
                                            <p:txEl>
                                              <p:pRg st="11" end="1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111620">
                                            <p:txEl>
                                              <p:pRg st="12" end="12"/>
                                            </p:txEl>
                                          </p:spTgt>
                                        </p:tgtEl>
                                        <p:attrNameLst>
                                          <p:attrName>style.visibility</p:attrName>
                                        </p:attrNameLst>
                                      </p:cBhvr>
                                      <p:to>
                                        <p:strVal val="visible"/>
                                      </p:to>
                                    </p:set>
                                    <p:animEffect transition="in" filter="dissolve">
                                      <p:cBhvr>
                                        <p:cTn id="57" dur="500"/>
                                        <p:tgtEl>
                                          <p:spTgt spid="11162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68313" y="-26988"/>
            <a:ext cx="8207375" cy="701676"/>
          </a:xfrm>
          <a:prstGeom prst="rect">
            <a:avLst/>
          </a:prstGeom>
          <a:gradFill rotWithShape="0">
            <a:gsLst>
              <a:gs pos="0">
                <a:srgbClr val="CCCCFF"/>
              </a:gs>
              <a:gs pos="17999">
                <a:srgbClr val="99CCFF"/>
              </a:gs>
              <a:gs pos="36000">
                <a:srgbClr val="9966FF"/>
              </a:gs>
              <a:gs pos="61000">
                <a:srgbClr val="CC99FF"/>
              </a:gs>
              <a:gs pos="82001">
                <a:srgbClr val="99CCFF"/>
              </a:gs>
              <a:gs pos="100000">
                <a:srgbClr val="CC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4000" b="1" i="1">
                <a:solidFill>
                  <a:srgbClr val="4924C0"/>
                </a:solidFill>
                <a:latin typeface="Times New Roman" pitchFamily="18" charset="0"/>
              </a:rPr>
              <a:t>字词注音</a:t>
            </a:r>
          </a:p>
        </p:txBody>
      </p:sp>
      <p:sp>
        <p:nvSpPr>
          <p:cNvPr id="7171" name="Text Box 3"/>
          <p:cNvSpPr txBox="1">
            <a:spLocks noChangeArrowheads="1"/>
          </p:cNvSpPr>
          <p:nvPr/>
        </p:nvSpPr>
        <p:spPr bwMode="auto">
          <a:xfrm>
            <a:off x="36513" y="912813"/>
            <a:ext cx="9144000" cy="539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000" b="1">
                <a:latin typeface="Times New Roman" pitchFamily="18" charset="0"/>
              </a:rPr>
              <a:t>欲</a:t>
            </a:r>
            <a:r>
              <a:rPr kumimoji="1" lang="zh-CN" altLang="en-US" sz="3000" b="1">
                <a:solidFill>
                  <a:srgbClr val="D2265F"/>
                </a:solidFill>
                <a:latin typeface="Times New Roman" pitchFamily="18" charset="0"/>
              </a:rPr>
              <a:t>王</a:t>
            </a:r>
            <a:r>
              <a:rPr kumimoji="1" lang="en-US" altLang="zh-CN" sz="3000" b="1">
                <a:latin typeface="Times New Roman" pitchFamily="18" charset="0"/>
              </a:rPr>
              <a:t>wàng</a:t>
            </a:r>
            <a:r>
              <a:rPr kumimoji="1" lang="zh-CN" altLang="en-US" sz="3000" b="1">
                <a:latin typeface="Times New Roman" pitchFamily="18" charset="0"/>
              </a:rPr>
              <a:t>关中        </a:t>
            </a:r>
            <a:r>
              <a:rPr kumimoji="1" lang="zh-CN" altLang="en-US" sz="3000" b="1">
                <a:solidFill>
                  <a:srgbClr val="D2265F"/>
                </a:solidFill>
                <a:latin typeface="Times New Roman" pitchFamily="18" charset="0"/>
              </a:rPr>
              <a:t>飨</a:t>
            </a:r>
            <a:r>
              <a:rPr kumimoji="1" lang="en-US" altLang="zh-CN" sz="3000" b="1">
                <a:latin typeface="Times New Roman" pitchFamily="18" charset="0"/>
              </a:rPr>
              <a:t>xiǎng</a:t>
            </a:r>
            <a:r>
              <a:rPr kumimoji="1" lang="zh-CN" altLang="en-US" sz="3000" b="1">
                <a:latin typeface="Times New Roman" pitchFamily="18" charset="0"/>
              </a:rPr>
              <a:t>士卒	   </a:t>
            </a:r>
            <a:r>
              <a:rPr kumimoji="1" lang="zh-CN" altLang="en-US" sz="3000" b="1">
                <a:solidFill>
                  <a:srgbClr val="D2265F"/>
                </a:solidFill>
                <a:latin typeface="Times New Roman" pitchFamily="18" charset="0"/>
              </a:rPr>
              <a:t> 为</a:t>
            </a:r>
            <a:r>
              <a:rPr kumimoji="1" lang="en-US" altLang="zh-CN" sz="3000" b="1">
                <a:latin typeface="Times New Roman" pitchFamily="18" charset="0"/>
              </a:rPr>
              <a:t>wèi</a:t>
            </a:r>
            <a:r>
              <a:rPr kumimoji="1" lang="zh-CN" altLang="en-US" sz="3000" b="1">
                <a:latin typeface="Times New Roman" pitchFamily="18" charset="0"/>
              </a:rPr>
              <a:t>击破沛公军</a:t>
            </a:r>
          </a:p>
          <a:p>
            <a:pPr eaLnBrk="1" hangingPunct="1">
              <a:spcBef>
                <a:spcPct val="50000"/>
              </a:spcBef>
            </a:pPr>
            <a:r>
              <a:rPr kumimoji="1" lang="zh-CN" altLang="en-US" sz="3000" b="1">
                <a:solidFill>
                  <a:srgbClr val="D2265F"/>
                </a:solidFill>
                <a:latin typeface="Times New Roman" pitchFamily="18" charset="0"/>
              </a:rPr>
              <a:t>崤</a:t>
            </a:r>
            <a:r>
              <a:rPr kumimoji="1" lang="en-US" altLang="zh-CN" sz="3000" b="1">
                <a:latin typeface="Times New Roman" pitchFamily="18" charset="0"/>
              </a:rPr>
              <a:t>xiáo</a:t>
            </a:r>
            <a:r>
              <a:rPr kumimoji="1" lang="zh-CN" altLang="en-US" sz="3000" b="1">
                <a:latin typeface="Times New Roman" pitchFamily="18" charset="0"/>
              </a:rPr>
              <a:t>山                 </a:t>
            </a:r>
            <a:r>
              <a:rPr kumimoji="1" lang="zh-CN" altLang="en-US" sz="3000" b="1">
                <a:solidFill>
                  <a:srgbClr val="D2265F"/>
                </a:solidFill>
                <a:latin typeface="Times New Roman" pitchFamily="18" charset="0"/>
              </a:rPr>
              <a:t>  好</a:t>
            </a:r>
            <a:r>
              <a:rPr kumimoji="1" lang="en-US" altLang="zh-CN" sz="3000" b="1">
                <a:latin typeface="Times New Roman" pitchFamily="18" charset="0"/>
              </a:rPr>
              <a:t>hào</a:t>
            </a:r>
            <a:r>
              <a:rPr kumimoji="1" lang="zh-CN" altLang="en-US" sz="3000" b="1">
                <a:latin typeface="Times New Roman" pitchFamily="18" charset="0"/>
              </a:rPr>
              <a:t>美</a:t>
            </a:r>
            <a:r>
              <a:rPr kumimoji="1" lang="zh-CN" altLang="en-US" sz="3000" b="1">
                <a:solidFill>
                  <a:srgbClr val="D2265F"/>
                </a:solidFill>
                <a:latin typeface="Times New Roman" pitchFamily="18" charset="0"/>
              </a:rPr>
              <a:t>姬</a:t>
            </a:r>
            <a:r>
              <a:rPr kumimoji="1" lang="en-US" altLang="zh-CN" sz="3000" b="1">
                <a:latin typeface="Times New Roman" pitchFamily="18" charset="0"/>
              </a:rPr>
              <a:t>j</a:t>
            </a:r>
            <a:r>
              <a:rPr kumimoji="1" lang="en-US" altLang="en-US" sz="3200" b="1"/>
              <a:t>ī</a:t>
            </a:r>
            <a:r>
              <a:rPr kumimoji="1" lang="en-US" altLang="zh-CN" sz="3000" b="1">
                <a:latin typeface="Times New Roman" pitchFamily="18" charset="0"/>
              </a:rPr>
              <a:t>    </a:t>
            </a:r>
            <a:r>
              <a:rPr kumimoji="1" lang="en-US" altLang="zh-CN" sz="3000" b="1">
                <a:solidFill>
                  <a:srgbClr val="D2265F"/>
                </a:solidFill>
                <a:latin typeface="Times New Roman" pitchFamily="18" charset="0"/>
              </a:rPr>
              <a:t>  </a:t>
            </a:r>
            <a:r>
              <a:rPr kumimoji="1" lang="zh-CN" altLang="en-US" sz="3000" b="1">
                <a:solidFill>
                  <a:srgbClr val="D2265F"/>
                </a:solidFill>
                <a:latin typeface="Times New Roman" pitchFamily="18" charset="0"/>
              </a:rPr>
              <a:t>鲰</a:t>
            </a:r>
            <a:r>
              <a:rPr kumimoji="1" lang="en-US" altLang="zh-CN" sz="3000" b="1">
                <a:latin typeface="Times New Roman" pitchFamily="18" charset="0"/>
              </a:rPr>
              <a:t>zōu</a:t>
            </a:r>
            <a:r>
              <a:rPr kumimoji="1" lang="zh-CN" altLang="en-US" sz="3000" b="1">
                <a:latin typeface="Times New Roman" pitchFamily="18" charset="0"/>
              </a:rPr>
              <a:t>生</a:t>
            </a:r>
            <a:r>
              <a:rPr kumimoji="1" lang="zh-CN" altLang="en-US" sz="3000" b="1">
                <a:solidFill>
                  <a:srgbClr val="D2265F"/>
                </a:solidFill>
                <a:latin typeface="Times New Roman" pitchFamily="18" charset="0"/>
              </a:rPr>
              <a:t>说</a:t>
            </a:r>
            <a:r>
              <a:rPr kumimoji="1" lang="en-US" altLang="zh-CN" sz="3000" b="1">
                <a:latin typeface="Times New Roman" pitchFamily="18" charset="0"/>
              </a:rPr>
              <a:t>shuì</a:t>
            </a:r>
            <a:r>
              <a:rPr kumimoji="1" lang="zh-CN" altLang="en-US" sz="3000" b="1">
                <a:latin typeface="Times New Roman" pitchFamily="18" charset="0"/>
              </a:rPr>
              <a:t>我</a:t>
            </a:r>
          </a:p>
          <a:p>
            <a:pPr eaLnBrk="1" hangingPunct="1">
              <a:spcBef>
                <a:spcPct val="50000"/>
              </a:spcBef>
            </a:pPr>
            <a:r>
              <a:rPr kumimoji="1" lang="zh-CN" altLang="en-US" sz="3000" b="1">
                <a:latin typeface="Times New Roman" pitchFamily="18" charset="0"/>
              </a:rPr>
              <a:t>熟与君少</a:t>
            </a:r>
            <a:r>
              <a:rPr kumimoji="1" lang="zh-CN" altLang="en-US" sz="3000" b="1">
                <a:solidFill>
                  <a:srgbClr val="D2265F"/>
                </a:solidFill>
                <a:latin typeface="Times New Roman" pitchFamily="18" charset="0"/>
              </a:rPr>
              <a:t>长</a:t>
            </a:r>
            <a:r>
              <a:rPr kumimoji="1" lang="en-US" altLang="zh-CN" sz="3000" b="1">
                <a:latin typeface="Times New Roman" pitchFamily="18" charset="0"/>
              </a:rPr>
              <a:t>zhǎng    </a:t>
            </a:r>
            <a:r>
              <a:rPr kumimoji="1" lang="zh-CN" altLang="en-US" sz="3000" b="1">
                <a:latin typeface="Times New Roman" pitchFamily="18" charset="0"/>
              </a:rPr>
              <a:t>奉</a:t>
            </a:r>
            <a:r>
              <a:rPr kumimoji="1" lang="zh-CN" altLang="en-US" sz="3000" b="1">
                <a:solidFill>
                  <a:srgbClr val="D2265F"/>
                </a:solidFill>
                <a:latin typeface="Times New Roman" pitchFamily="18" charset="0"/>
              </a:rPr>
              <a:t>卮</a:t>
            </a:r>
            <a:r>
              <a:rPr kumimoji="1" lang="en-US" altLang="zh-CN" sz="3000" b="1">
                <a:latin typeface="Times New Roman" pitchFamily="18" charset="0"/>
              </a:rPr>
              <a:t>zhī</a:t>
            </a:r>
            <a:r>
              <a:rPr kumimoji="1" lang="zh-CN" altLang="en-US" sz="3000" b="1">
                <a:latin typeface="Times New Roman" pitchFamily="18" charset="0"/>
              </a:rPr>
              <a:t>酒为寿     从百余</a:t>
            </a:r>
            <a:r>
              <a:rPr kumimoji="1" lang="zh-CN" altLang="en-US" sz="3000" b="1">
                <a:solidFill>
                  <a:srgbClr val="D2265F"/>
                </a:solidFill>
                <a:latin typeface="Times New Roman" pitchFamily="18" charset="0"/>
              </a:rPr>
              <a:t>骑</a:t>
            </a:r>
            <a:r>
              <a:rPr kumimoji="1" lang="en-US" altLang="zh-CN" sz="3000" b="1">
                <a:latin typeface="Times New Roman" pitchFamily="18" charset="0"/>
              </a:rPr>
              <a:t>jì</a:t>
            </a:r>
          </a:p>
          <a:p>
            <a:pPr eaLnBrk="1" hangingPunct="1">
              <a:spcBef>
                <a:spcPct val="50000"/>
              </a:spcBef>
            </a:pPr>
            <a:r>
              <a:rPr kumimoji="1" lang="zh-CN" altLang="en-US" sz="3000" b="1">
                <a:solidFill>
                  <a:srgbClr val="D2265F"/>
                </a:solidFill>
                <a:latin typeface="Times New Roman" pitchFamily="18" charset="0"/>
              </a:rPr>
              <a:t>戮</a:t>
            </a:r>
            <a:r>
              <a:rPr kumimoji="1" lang="en-US" altLang="zh-CN" sz="3000" b="1">
                <a:latin typeface="Times New Roman" pitchFamily="18" charset="0"/>
              </a:rPr>
              <a:t>lù</a:t>
            </a:r>
            <a:r>
              <a:rPr kumimoji="1" lang="zh-CN" altLang="en-US" sz="3000" b="1">
                <a:latin typeface="Times New Roman" pitchFamily="18" charset="0"/>
              </a:rPr>
              <a:t>力而攻秦          范增</a:t>
            </a:r>
            <a:r>
              <a:rPr kumimoji="1" lang="zh-CN" altLang="en-US" sz="3000" b="1">
                <a:solidFill>
                  <a:srgbClr val="D2265F"/>
                </a:solidFill>
                <a:latin typeface="Times New Roman" pitchFamily="18" charset="0"/>
              </a:rPr>
              <a:t>数</a:t>
            </a:r>
            <a:r>
              <a:rPr kumimoji="1" lang="en-US" altLang="zh-CN" sz="3000" b="1">
                <a:latin typeface="Times New Roman" pitchFamily="18" charset="0"/>
              </a:rPr>
              <a:t>shuò</a:t>
            </a:r>
            <a:r>
              <a:rPr kumimoji="1" lang="zh-CN" altLang="en-US" sz="3000" b="1">
                <a:latin typeface="Times New Roman" pitchFamily="18" charset="0"/>
              </a:rPr>
              <a:t>目项王     樊</a:t>
            </a:r>
            <a:r>
              <a:rPr kumimoji="1" lang="zh-CN" altLang="en-US" sz="3000" b="1">
                <a:solidFill>
                  <a:srgbClr val="D2265F"/>
                </a:solidFill>
                <a:latin typeface="Times New Roman" pitchFamily="18" charset="0"/>
              </a:rPr>
              <a:t>哙</a:t>
            </a:r>
            <a:r>
              <a:rPr kumimoji="1" lang="en-US" altLang="zh-CN" sz="3000" b="1">
                <a:latin typeface="Times New Roman" pitchFamily="18" charset="0"/>
              </a:rPr>
              <a:t>kuài</a:t>
            </a:r>
          </a:p>
          <a:p>
            <a:pPr eaLnBrk="1" hangingPunct="1">
              <a:spcBef>
                <a:spcPct val="50000"/>
              </a:spcBef>
            </a:pPr>
            <a:r>
              <a:rPr kumimoji="1" lang="zh-CN" altLang="en-US" sz="3000" b="1">
                <a:latin typeface="Times New Roman" pitchFamily="18" charset="0"/>
              </a:rPr>
              <a:t>举所佩玉</a:t>
            </a:r>
            <a:r>
              <a:rPr kumimoji="1" lang="zh-CN" altLang="en-US" sz="3000" b="1">
                <a:solidFill>
                  <a:srgbClr val="D2265F"/>
                </a:solidFill>
                <a:latin typeface="Times New Roman" pitchFamily="18" charset="0"/>
              </a:rPr>
              <a:t>玦</a:t>
            </a:r>
            <a:r>
              <a:rPr kumimoji="1" lang="en-US" altLang="zh-CN" sz="3000" b="1">
                <a:latin typeface="Times New Roman" pitchFamily="18" charset="0"/>
              </a:rPr>
              <a:t>jué        </a:t>
            </a:r>
            <a:r>
              <a:rPr kumimoji="1" lang="zh-CN" altLang="en-US" sz="3000" b="1">
                <a:latin typeface="Times New Roman" pitchFamily="18" charset="0"/>
              </a:rPr>
              <a:t>交</a:t>
            </a:r>
            <a:r>
              <a:rPr kumimoji="1" lang="zh-CN" altLang="en-US" sz="3000" b="1">
                <a:solidFill>
                  <a:srgbClr val="D2265F"/>
                </a:solidFill>
                <a:latin typeface="Times New Roman" pitchFamily="18" charset="0"/>
              </a:rPr>
              <a:t>戟</a:t>
            </a:r>
            <a:r>
              <a:rPr kumimoji="1" lang="en-US" altLang="zh-CN" sz="3000" b="1">
                <a:latin typeface="Times New Roman" pitchFamily="18" charset="0"/>
              </a:rPr>
              <a:t>jǐ</a:t>
            </a:r>
            <a:r>
              <a:rPr kumimoji="1" lang="zh-CN" altLang="en-US" sz="3000" b="1">
                <a:latin typeface="Times New Roman" pitchFamily="18" charset="0"/>
              </a:rPr>
              <a:t>之卫士        </a:t>
            </a:r>
            <a:r>
              <a:rPr kumimoji="1" lang="zh-CN" altLang="en-US" sz="3000" b="1">
                <a:solidFill>
                  <a:srgbClr val="D2265F"/>
                </a:solidFill>
                <a:latin typeface="Times New Roman" pitchFamily="18" charset="0"/>
              </a:rPr>
              <a:t>瞋</a:t>
            </a:r>
            <a:r>
              <a:rPr kumimoji="1" lang="en-US" altLang="zh-CN" sz="3000" b="1">
                <a:latin typeface="Times New Roman" pitchFamily="18" charset="0"/>
              </a:rPr>
              <a:t>chēn</a:t>
            </a:r>
            <a:r>
              <a:rPr kumimoji="1" lang="zh-CN" altLang="en-US" sz="3000" b="1">
                <a:latin typeface="Times New Roman" pitchFamily="18" charset="0"/>
              </a:rPr>
              <a:t>目视项王</a:t>
            </a:r>
          </a:p>
          <a:p>
            <a:pPr eaLnBrk="1" hangingPunct="1">
              <a:spcBef>
                <a:spcPct val="50000"/>
              </a:spcBef>
            </a:pPr>
            <a:r>
              <a:rPr kumimoji="1" lang="zh-CN" altLang="en-US" sz="3000" b="1">
                <a:latin typeface="Times New Roman" pitchFamily="18" charset="0"/>
              </a:rPr>
              <a:t>目</a:t>
            </a:r>
            <a:r>
              <a:rPr kumimoji="1" lang="zh-CN" altLang="en-US" sz="3000" b="1">
                <a:solidFill>
                  <a:srgbClr val="D2265F"/>
                </a:solidFill>
                <a:latin typeface="Times New Roman" pitchFamily="18" charset="0"/>
              </a:rPr>
              <a:t>眦</a:t>
            </a:r>
            <a:r>
              <a:rPr kumimoji="1" lang="en-US" altLang="zh-CN" sz="3000" b="1">
                <a:latin typeface="Times New Roman" pitchFamily="18" charset="0"/>
              </a:rPr>
              <a:t>zì</a:t>
            </a:r>
            <a:r>
              <a:rPr kumimoji="1" lang="zh-CN" altLang="en-US" sz="3000" b="1">
                <a:latin typeface="Times New Roman" pitchFamily="18" charset="0"/>
              </a:rPr>
              <a:t>尽裂             按剑而</a:t>
            </a:r>
            <a:r>
              <a:rPr kumimoji="1" lang="zh-CN" altLang="en-US" sz="3000" b="1">
                <a:solidFill>
                  <a:srgbClr val="D2265F"/>
                </a:solidFill>
                <a:latin typeface="Times New Roman" pitchFamily="18" charset="0"/>
              </a:rPr>
              <a:t>跽</a:t>
            </a:r>
            <a:r>
              <a:rPr kumimoji="1" lang="en-US" altLang="zh-CN" sz="3000" b="1">
                <a:latin typeface="Times New Roman" pitchFamily="18" charset="0"/>
              </a:rPr>
              <a:t>jì             </a:t>
            </a:r>
            <a:r>
              <a:rPr kumimoji="1" lang="zh-CN" altLang="en-US" sz="3000" b="1">
                <a:latin typeface="Times New Roman" pitchFamily="18" charset="0"/>
              </a:rPr>
              <a:t>沛公之参</a:t>
            </a:r>
            <a:r>
              <a:rPr kumimoji="1" lang="zh-CN" altLang="en-US" sz="3000" b="1">
                <a:solidFill>
                  <a:srgbClr val="D2265F"/>
                </a:solidFill>
                <a:latin typeface="Times New Roman" pitchFamily="18" charset="0"/>
              </a:rPr>
              <a:t>乘</a:t>
            </a:r>
            <a:r>
              <a:rPr kumimoji="1" lang="en-US" altLang="zh-CN" sz="3000" b="1">
                <a:latin typeface="Times New Roman" pitchFamily="18" charset="0"/>
              </a:rPr>
              <a:t>shèng</a:t>
            </a:r>
          </a:p>
          <a:p>
            <a:pPr eaLnBrk="1" hangingPunct="1">
              <a:spcBef>
                <a:spcPct val="50000"/>
              </a:spcBef>
            </a:pPr>
            <a:r>
              <a:rPr kumimoji="1" lang="zh-CN" altLang="en-US" sz="3000" b="1">
                <a:latin typeface="Times New Roman" pitchFamily="18" charset="0"/>
              </a:rPr>
              <a:t>赐之</a:t>
            </a:r>
            <a:r>
              <a:rPr kumimoji="1" lang="zh-CN" altLang="en-US" sz="3000" b="1">
                <a:solidFill>
                  <a:srgbClr val="D2265F"/>
                </a:solidFill>
                <a:latin typeface="Times New Roman" pitchFamily="18" charset="0"/>
              </a:rPr>
              <a:t>彘</a:t>
            </a:r>
            <a:r>
              <a:rPr kumimoji="1" lang="en-US" altLang="zh-CN" sz="3000" b="1">
                <a:latin typeface="Times New Roman" pitchFamily="18" charset="0"/>
              </a:rPr>
              <a:t>zhì</a:t>
            </a:r>
            <a:r>
              <a:rPr kumimoji="1" lang="zh-CN" altLang="en-US" sz="3000" b="1">
                <a:latin typeface="Times New Roman" pitchFamily="18" charset="0"/>
              </a:rPr>
              <a:t>肩           切而</a:t>
            </a:r>
            <a:r>
              <a:rPr kumimoji="1" lang="zh-CN" altLang="en-US" sz="3000" b="1">
                <a:solidFill>
                  <a:srgbClr val="D2265F"/>
                </a:solidFill>
                <a:latin typeface="Times New Roman" pitchFamily="18" charset="0"/>
              </a:rPr>
              <a:t>啖</a:t>
            </a:r>
            <a:r>
              <a:rPr kumimoji="1" lang="en-US" altLang="zh-CN" sz="3000" b="1">
                <a:latin typeface="Times New Roman" pitchFamily="18" charset="0"/>
              </a:rPr>
              <a:t>dàn</a:t>
            </a:r>
            <a:r>
              <a:rPr kumimoji="1" lang="zh-CN" altLang="en-US" sz="3000" b="1">
                <a:latin typeface="Times New Roman" pitchFamily="18" charset="0"/>
              </a:rPr>
              <a:t>之          如恐不</a:t>
            </a:r>
            <a:r>
              <a:rPr kumimoji="1" lang="zh-CN" altLang="en-US" sz="3000" b="1">
                <a:solidFill>
                  <a:srgbClr val="D2265F"/>
                </a:solidFill>
                <a:latin typeface="Times New Roman" pitchFamily="18" charset="0"/>
              </a:rPr>
              <a:t>胜</a:t>
            </a:r>
            <a:r>
              <a:rPr kumimoji="1" lang="en-US" altLang="zh-CN" sz="3000" b="1">
                <a:latin typeface="Times New Roman" pitchFamily="18" charset="0"/>
              </a:rPr>
              <a:t>shēng</a:t>
            </a:r>
          </a:p>
          <a:p>
            <a:pPr eaLnBrk="1" hangingPunct="1">
              <a:spcBef>
                <a:spcPct val="50000"/>
              </a:spcBef>
            </a:pPr>
            <a:r>
              <a:rPr kumimoji="1" lang="zh-CN" altLang="zh-CN" sz="3000" b="1">
                <a:latin typeface="Times New Roman" pitchFamily="18" charset="0"/>
              </a:rPr>
              <a:t>人方为刀</a:t>
            </a:r>
            <a:r>
              <a:rPr kumimoji="1" lang="zh-CN" altLang="zh-CN" sz="3000" b="1">
                <a:solidFill>
                  <a:srgbClr val="D2265F"/>
                </a:solidFill>
                <a:latin typeface="Times New Roman" pitchFamily="18" charset="0"/>
              </a:rPr>
              <a:t>俎</a:t>
            </a:r>
            <a:r>
              <a:rPr kumimoji="1" lang="en-US" altLang="zh-CN" sz="3000" b="1">
                <a:latin typeface="Times New Roman" pitchFamily="18" charset="0"/>
              </a:rPr>
              <a:t>zǔ       </a:t>
            </a:r>
            <a:r>
              <a:rPr kumimoji="1" lang="zh-CN" altLang="en-US" sz="3000" b="1">
                <a:latin typeface="Times New Roman" pitchFamily="18" charset="0"/>
              </a:rPr>
              <a:t>何辞</a:t>
            </a:r>
            <a:r>
              <a:rPr kumimoji="1" lang="zh-CN" altLang="en-US" sz="3000" b="1">
                <a:solidFill>
                  <a:srgbClr val="D2265F"/>
                </a:solidFill>
                <a:latin typeface="Times New Roman" pitchFamily="18" charset="0"/>
              </a:rPr>
              <a:t>为</a:t>
            </a:r>
            <a:r>
              <a:rPr kumimoji="1" lang="en-US" altLang="zh-CN" sz="3000" b="1">
                <a:latin typeface="Times New Roman" pitchFamily="18" charset="0"/>
              </a:rPr>
              <a:t>wéi               </a:t>
            </a:r>
            <a:r>
              <a:rPr kumimoji="1" lang="zh-CN" altLang="en-US" sz="3000" b="1">
                <a:latin typeface="Times New Roman" pitchFamily="18" charset="0"/>
              </a:rPr>
              <a:t>道</a:t>
            </a:r>
            <a:r>
              <a:rPr kumimoji="1" lang="zh-CN" altLang="en-US" sz="3000" b="1">
                <a:solidFill>
                  <a:srgbClr val="D2265F"/>
                </a:solidFill>
                <a:latin typeface="Times New Roman" pitchFamily="18" charset="0"/>
              </a:rPr>
              <a:t>芷</a:t>
            </a:r>
            <a:r>
              <a:rPr kumimoji="1" lang="en-US" altLang="zh-CN" sz="3000" b="1">
                <a:latin typeface="Times New Roman" pitchFamily="18" charset="0"/>
              </a:rPr>
              <a:t>zhǐ</a:t>
            </a:r>
            <a:r>
              <a:rPr kumimoji="1" lang="zh-CN" altLang="en-US" sz="3000" b="1">
                <a:latin typeface="Times New Roman" pitchFamily="18" charset="0"/>
              </a:rPr>
              <a:t>阳</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58750" y="188913"/>
            <a:ext cx="8734425" cy="642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b="1">
                <a:latin typeface="黑体" pitchFamily="49" charset="-122"/>
                <a:ea typeface="黑体" pitchFamily="49" charset="-122"/>
              </a:rPr>
              <a:t>对下面句子中</a:t>
            </a:r>
            <a:r>
              <a:rPr lang="zh-CN" altLang="en-US" sz="3200" b="1">
                <a:ea typeface="黑体" pitchFamily="49" charset="-122"/>
              </a:rPr>
              <a:t>“</a:t>
            </a:r>
            <a:r>
              <a:rPr lang="zh-CN" altLang="en-US" sz="3200" b="1">
                <a:solidFill>
                  <a:srgbClr val="FF0000"/>
                </a:solidFill>
                <a:latin typeface="黑体" pitchFamily="49" charset="-122"/>
                <a:ea typeface="黑体" pitchFamily="49" charset="-122"/>
              </a:rPr>
              <a:t>为</a:t>
            </a:r>
            <a:r>
              <a:rPr lang="zh-CN" altLang="en-US" sz="3200" b="1">
                <a:ea typeface="黑体" pitchFamily="49" charset="-122"/>
              </a:rPr>
              <a:t>”</a:t>
            </a:r>
            <a:r>
              <a:rPr lang="zh-CN" altLang="en-US" sz="3200" b="1">
                <a:latin typeface="黑体" pitchFamily="49" charset="-122"/>
                <a:ea typeface="黑体" pitchFamily="49" charset="-122"/>
              </a:rPr>
              <a:t>字的用法归类正确的一项</a:t>
            </a:r>
          </a:p>
          <a:p>
            <a:pPr eaLnBrk="1" hangingPunct="1"/>
            <a:r>
              <a:rPr lang="zh-CN" altLang="en-US" sz="3200" b="1">
                <a:latin typeface="黑体" pitchFamily="49" charset="-122"/>
                <a:ea typeface="黑体" pitchFamily="49" charset="-122"/>
              </a:rPr>
              <a:t>①使子婴</a:t>
            </a:r>
            <a:r>
              <a:rPr lang="zh-CN" altLang="en-US" sz="3200" b="1">
                <a:solidFill>
                  <a:srgbClr val="FF0000"/>
                </a:solidFill>
                <a:latin typeface="黑体" pitchFamily="49" charset="-122"/>
                <a:ea typeface="黑体" pitchFamily="49" charset="-122"/>
              </a:rPr>
              <a:t>为</a:t>
            </a:r>
            <a:r>
              <a:rPr lang="zh-CN" altLang="en-US" sz="3200" b="1">
                <a:latin typeface="黑体" pitchFamily="49" charset="-122"/>
                <a:ea typeface="黑体" pitchFamily="49" charset="-122"/>
              </a:rPr>
              <a:t>相，珍宝尽有之                 </a:t>
            </a:r>
          </a:p>
          <a:p>
            <a:pPr eaLnBrk="1" hangingPunct="1"/>
            <a:r>
              <a:rPr lang="zh-CN" altLang="en-US" sz="3200" b="1">
                <a:latin typeface="黑体" pitchFamily="49" charset="-122"/>
                <a:ea typeface="黑体" pitchFamily="49" charset="-122"/>
              </a:rPr>
              <a:t>②旦日飨士卒，</a:t>
            </a:r>
            <a:r>
              <a:rPr lang="zh-CN" altLang="en-US" sz="3200" b="1">
                <a:solidFill>
                  <a:srgbClr val="FF0000"/>
                </a:solidFill>
                <a:latin typeface="黑体" pitchFamily="49" charset="-122"/>
                <a:ea typeface="黑体" pitchFamily="49" charset="-122"/>
              </a:rPr>
              <a:t>为</a:t>
            </a:r>
            <a:r>
              <a:rPr lang="zh-CN" altLang="en-US" sz="3200" b="1">
                <a:latin typeface="黑体" pitchFamily="49" charset="-122"/>
                <a:ea typeface="黑体" pitchFamily="49" charset="-122"/>
              </a:rPr>
              <a:t>击破沛公军</a:t>
            </a:r>
          </a:p>
          <a:p>
            <a:pPr eaLnBrk="1" hangingPunct="1"/>
            <a:r>
              <a:rPr lang="zh-CN" altLang="en-US" sz="3200" b="1">
                <a:latin typeface="黑体" pitchFamily="49" charset="-122"/>
                <a:ea typeface="黑体" pitchFamily="49" charset="-122"/>
              </a:rPr>
              <a:t>③吾令人望其气，皆</a:t>
            </a:r>
            <a:r>
              <a:rPr lang="zh-CN" altLang="en-US" sz="3200" b="1">
                <a:solidFill>
                  <a:srgbClr val="FF0000"/>
                </a:solidFill>
                <a:latin typeface="黑体" pitchFamily="49" charset="-122"/>
                <a:ea typeface="黑体" pitchFamily="49" charset="-122"/>
              </a:rPr>
              <a:t>为</a:t>
            </a:r>
            <a:r>
              <a:rPr lang="zh-CN" altLang="en-US" sz="3200" b="1">
                <a:latin typeface="黑体" pitchFamily="49" charset="-122"/>
                <a:ea typeface="黑体" pitchFamily="49" charset="-122"/>
              </a:rPr>
              <a:t>龙虎                  </a:t>
            </a:r>
          </a:p>
          <a:p>
            <a:pPr eaLnBrk="1" hangingPunct="1"/>
            <a:r>
              <a:rPr lang="zh-CN" altLang="en-US" sz="3200" b="1">
                <a:latin typeface="黑体" pitchFamily="49" charset="-122"/>
                <a:ea typeface="黑体" pitchFamily="49" charset="-122"/>
              </a:rPr>
              <a:t>④谁</a:t>
            </a:r>
            <a:r>
              <a:rPr lang="zh-CN" altLang="en-US" sz="3200" b="1">
                <a:solidFill>
                  <a:srgbClr val="FF0000"/>
                </a:solidFill>
                <a:latin typeface="黑体" pitchFamily="49" charset="-122"/>
                <a:ea typeface="黑体" pitchFamily="49" charset="-122"/>
              </a:rPr>
              <a:t>为</a:t>
            </a:r>
            <a:r>
              <a:rPr lang="zh-CN" altLang="en-US" sz="3200" b="1">
                <a:latin typeface="黑体" pitchFamily="49" charset="-122"/>
                <a:ea typeface="黑体" pitchFamily="49" charset="-122"/>
              </a:rPr>
              <a:t>大王</a:t>
            </a:r>
            <a:r>
              <a:rPr lang="zh-CN" altLang="en-US" sz="3200" b="1">
                <a:solidFill>
                  <a:srgbClr val="FF0000"/>
                </a:solidFill>
                <a:latin typeface="黑体" pitchFamily="49" charset="-122"/>
                <a:ea typeface="黑体" pitchFamily="49" charset="-122"/>
              </a:rPr>
              <a:t>为</a:t>
            </a:r>
            <a:r>
              <a:rPr lang="zh-CN" altLang="en-US" sz="3200" b="1">
                <a:latin typeface="黑体" pitchFamily="49" charset="-122"/>
                <a:ea typeface="黑体" pitchFamily="49" charset="-122"/>
              </a:rPr>
              <a:t>此计者</a:t>
            </a:r>
          </a:p>
          <a:p>
            <a:pPr eaLnBrk="1" hangingPunct="1"/>
            <a:r>
              <a:rPr lang="zh-CN" altLang="en-US" sz="3200" b="1">
                <a:latin typeface="黑体" pitchFamily="49" charset="-122"/>
                <a:ea typeface="黑体" pitchFamily="49" charset="-122"/>
              </a:rPr>
              <a:t>⑤约</a:t>
            </a:r>
            <a:r>
              <a:rPr lang="zh-CN" altLang="en-US" sz="3200" b="1">
                <a:solidFill>
                  <a:srgbClr val="FF0000"/>
                </a:solidFill>
                <a:latin typeface="黑体" pitchFamily="49" charset="-122"/>
                <a:ea typeface="黑体" pitchFamily="49" charset="-122"/>
              </a:rPr>
              <a:t>为</a:t>
            </a:r>
            <a:r>
              <a:rPr lang="zh-CN" altLang="en-US" sz="3200" b="1">
                <a:latin typeface="黑体" pitchFamily="49" charset="-122"/>
                <a:ea typeface="黑体" pitchFamily="49" charset="-122"/>
              </a:rPr>
              <a:t>婚姻                                </a:t>
            </a:r>
          </a:p>
          <a:p>
            <a:pPr eaLnBrk="1" hangingPunct="1"/>
            <a:r>
              <a:rPr lang="zh-CN" altLang="en-US" sz="3200" b="1">
                <a:latin typeface="黑体" pitchFamily="49" charset="-122"/>
                <a:ea typeface="黑体" pitchFamily="49" charset="-122"/>
              </a:rPr>
              <a:t>⑥若入前</a:t>
            </a:r>
            <a:r>
              <a:rPr lang="zh-CN" altLang="en-US" sz="3200" b="1">
                <a:solidFill>
                  <a:srgbClr val="FF0000"/>
                </a:solidFill>
                <a:latin typeface="黑体" pitchFamily="49" charset="-122"/>
                <a:ea typeface="黑体" pitchFamily="49" charset="-122"/>
              </a:rPr>
              <a:t>为</a:t>
            </a:r>
            <a:r>
              <a:rPr lang="zh-CN" altLang="en-US" sz="3200" b="1">
                <a:latin typeface="黑体" pitchFamily="49" charset="-122"/>
                <a:ea typeface="黑体" pitchFamily="49" charset="-122"/>
              </a:rPr>
              <a:t>寿</a:t>
            </a:r>
          </a:p>
          <a:p>
            <a:pPr eaLnBrk="1" hangingPunct="1"/>
            <a:r>
              <a:rPr lang="zh-CN" altLang="en-US" sz="3200" b="1">
                <a:latin typeface="黑体" pitchFamily="49" charset="-122"/>
                <a:ea typeface="黑体" pitchFamily="49" charset="-122"/>
              </a:rPr>
              <a:t>⑦若属皆且</a:t>
            </a:r>
            <a:r>
              <a:rPr lang="zh-CN" altLang="en-US" sz="3200" b="1">
                <a:solidFill>
                  <a:srgbClr val="FF0000"/>
                </a:solidFill>
                <a:latin typeface="黑体" pitchFamily="49" charset="-122"/>
                <a:ea typeface="黑体" pitchFamily="49" charset="-122"/>
              </a:rPr>
              <a:t>为</a:t>
            </a:r>
            <a:r>
              <a:rPr lang="zh-CN" altLang="en-US" sz="3200" b="1">
                <a:latin typeface="黑体" pitchFamily="49" charset="-122"/>
                <a:ea typeface="黑体" pitchFamily="49" charset="-122"/>
              </a:rPr>
              <a:t>所虏                          </a:t>
            </a:r>
          </a:p>
          <a:p>
            <a:pPr eaLnBrk="1" hangingPunct="1"/>
            <a:r>
              <a:rPr lang="zh-CN" altLang="en-US" sz="3200" b="1">
                <a:latin typeface="黑体" pitchFamily="49" charset="-122"/>
                <a:ea typeface="黑体" pitchFamily="49" charset="-122"/>
              </a:rPr>
              <a:t>⑧如今人方</a:t>
            </a:r>
            <a:r>
              <a:rPr lang="zh-CN" altLang="en-US" sz="3200" b="1">
                <a:solidFill>
                  <a:srgbClr val="FF0000"/>
                </a:solidFill>
                <a:latin typeface="黑体" pitchFamily="49" charset="-122"/>
                <a:ea typeface="黑体" pitchFamily="49" charset="-122"/>
              </a:rPr>
              <a:t>为</a:t>
            </a:r>
            <a:r>
              <a:rPr lang="zh-CN" altLang="en-US" sz="3200" b="1">
                <a:latin typeface="黑体" pitchFamily="49" charset="-122"/>
                <a:ea typeface="黑体" pitchFamily="49" charset="-122"/>
              </a:rPr>
              <a:t>刀俎，我</a:t>
            </a:r>
            <a:r>
              <a:rPr lang="zh-CN" altLang="en-US" sz="3200" b="1">
                <a:solidFill>
                  <a:srgbClr val="FF0000"/>
                </a:solidFill>
                <a:latin typeface="黑体" pitchFamily="49" charset="-122"/>
                <a:ea typeface="黑体" pitchFamily="49" charset="-122"/>
              </a:rPr>
              <a:t>为</a:t>
            </a:r>
            <a:r>
              <a:rPr lang="zh-CN" altLang="en-US" sz="3200" b="1">
                <a:latin typeface="黑体" pitchFamily="49" charset="-122"/>
                <a:ea typeface="黑体" pitchFamily="49" charset="-122"/>
              </a:rPr>
              <a:t>鱼肉，何辞</a:t>
            </a:r>
            <a:r>
              <a:rPr lang="zh-CN" altLang="en-US" sz="3200" b="1">
                <a:solidFill>
                  <a:srgbClr val="FF0000"/>
                </a:solidFill>
                <a:latin typeface="黑体" pitchFamily="49" charset="-122"/>
                <a:ea typeface="黑体" pitchFamily="49" charset="-122"/>
              </a:rPr>
              <a:t>为</a:t>
            </a:r>
            <a:r>
              <a:rPr lang="zh-CN" altLang="en-US" sz="3200" b="1">
                <a:latin typeface="黑体" pitchFamily="49" charset="-122"/>
                <a:ea typeface="黑体" pitchFamily="49" charset="-122"/>
              </a:rPr>
              <a:t>？</a:t>
            </a:r>
          </a:p>
          <a:p>
            <a:pPr eaLnBrk="1" hangingPunct="1"/>
            <a:r>
              <a:rPr lang="en-US" altLang="zh-CN" sz="3200" b="1">
                <a:latin typeface="黑体" pitchFamily="49" charset="-122"/>
                <a:ea typeface="黑体" pitchFamily="49" charset="-122"/>
              </a:rPr>
              <a:t>A.①/②④/③⑧/⑤/⑥/⑦            </a:t>
            </a:r>
          </a:p>
          <a:p>
            <a:pPr eaLnBrk="1" hangingPunct="1"/>
            <a:r>
              <a:rPr lang="en-US" altLang="zh-CN" sz="3200" b="1">
                <a:latin typeface="黑体" pitchFamily="49" charset="-122"/>
                <a:ea typeface="黑体" pitchFamily="49" charset="-122"/>
              </a:rPr>
              <a:t>B.①⑤/②④/③⑧/⑥/⑦</a:t>
            </a:r>
          </a:p>
          <a:p>
            <a:pPr eaLnBrk="1" hangingPunct="1"/>
            <a:r>
              <a:rPr lang="en-US" altLang="zh-CN" sz="3200" b="1">
                <a:latin typeface="黑体" pitchFamily="49" charset="-122"/>
                <a:ea typeface="黑体" pitchFamily="49" charset="-122"/>
              </a:rPr>
              <a:t>C.①/②④/③⑧/⑤⑥/⑦             </a:t>
            </a:r>
          </a:p>
          <a:p>
            <a:pPr eaLnBrk="1" hangingPunct="1"/>
            <a:r>
              <a:rPr lang="en-US" altLang="zh-CN" sz="3200" b="1">
                <a:latin typeface="黑体" pitchFamily="49" charset="-122"/>
                <a:ea typeface="黑体" pitchFamily="49" charset="-122"/>
              </a:rPr>
              <a:t>D.①⑤/②③④⑧/⑥/⑦</a:t>
            </a:r>
          </a:p>
        </p:txBody>
      </p:sp>
      <p:sp>
        <p:nvSpPr>
          <p:cNvPr id="61443" name="Text Box 3"/>
          <p:cNvSpPr txBox="1">
            <a:spLocks noChangeArrowheads="1"/>
          </p:cNvSpPr>
          <p:nvPr/>
        </p:nvSpPr>
        <p:spPr bwMode="auto">
          <a:xfrm>
            <a:off x="5795963" y="698500"/>
            <a:ext cx="30241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a:latin typeface="Garamond" pitchFamily="18" charset="0"/>
            </a:endParaRPr>
          </a:p>
        </p:txBody>
      </p:sp>
      <p:sp>
        <p:nvSpPr>
          <p:cNvPr id="106500" name="Text Box 4"/>
          <p:cNvSpPr txBox="1">
            <a:spLocks noChangeArrowheads="1"/>
          </p:cNvSpPr>
          <p:nvPr/>
        </p:nvSpPr>
        <p:spPr bwMode="auto">
          <a:xfrm>
            <a:off x="5580063" y="692150"/>
            <a:ext cx="3887787"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b="1">
                <a:solidFill>
                  <a:srgbClr val="3333FF"/>
                </a:solidFill>
                <a:latin typeface="黑体" pitchFamily="49" charset="-122"/>
                <a:ea typeface="黑体" pitchFamily="49" charset="-122"/>
              </a:rPr>
              <a:t>动词，作</a:t>
            </a:r>
          </a:p>
          <a:p>
            <a:pPr eaLnBrk="1" hangingPunct="1"/>
            <a:r>
              <a:rPr lang="zh-CN" altLang="en-US" sz="3200" b="1">
                <a:solidFill>
                  <a:srgbClr val="3333FF"/>
                </a:solidFill>
                <a:latin typeface="黑体" pitchFamily="49" charset="-122"/>
                <a:ea typeface="黑体" pitchFamily="49" charset="-122"/>
              </a:rPr>
              <a:t>介词，替</a:t>
            </a:r>
          </a:p>
          <a:p>
            <a:pPr eaLnBrk="1" hangingPunct="1"/>
            <a:r>
              <a:rPr lang="zh-CN" altLang="en-US" sz="3200" b="1">
                <a:solidFill>
                  <a:srgbClr val="3333FF"/>
                </a:solidFill>
                <a:latin typeface="黑体" pitchFamily="49" charset="-122"/>
                <a:ea typeface="黑体" pitchFamily="49" charset="-122"/>
              </a:rPr>
              <a:t>动词，是</a:t>
            </a:r>
          </a:p>
          <a:p>
            <a:pPr eaLnBrk="1" hangingPunct="1"/>
            <a:r>
              <a:rPr lang="zh-CN" altLang="en-US" sz="3200" b="1">
                <a:solidFill>
                  <a:srgbClr val="3333FF"/>
                </a:solidFill>
                <a:latin typeface="黑体" pitchFamily="49" charset="-122"/>
                <a:ea typeface="黑体" pitchFamily="49" charset="-122"/>
              </a:rPr>
              <a:t>介词，替</a:t>
            </a:r>
            <a:r>
              <a:rPr lang="en-US" altLang="zh-CN" sz="3200" b="1">
                <a:solidFill>
                  <a:srgbClr val="3333FF"/>
                </a:solidFill>
                <a:latin typeface="黑体" pitchFamily="49" charset="-122"/>
                <a:ea typeface="黑体" pitchFamily="49" charset="-122"/>
              </a:rPr>
              <a:t>/</a:t>
            </a:r>
            <a:r>
              <a:rPr lang="zh-CN" altLang="en-US" sz="3200" b="1">
                <a:solidFill>
                  <a:srgbClr val="3333FF"/>
                </a:solidFill>
                <a:latin typeface="黑体" pitchFamily="49" charset="-122"/>
                <a:ea typeface="黑体" pitchFamily="49" charset="-122"/>
              </a:rPr>
              <a:t>动词，出</a:t>
            </a:r>
          </a:p>
          <a:p>
            <a:pPr eaLnBrk="1" hangingPunct="1"/>
            <a:r>
              <a:rPr lang="zh-CN" altLang="en-US" sz="3200" b="1">
                <a:solidFill>
                  <a:srgbClr val="3333FF"/>
                </a:solidFill>
                <a:latin typeface="黑体" pitchFamily="49" charset="-122"/>
                <a:ea typeface="黑体" pitchFamily="49" charset="-122"/>
              </a:rPr>
              <a:t>动词，作</a:t>
            </a:r>
          </a:p>
          <a:p>
            <a:pPr eaLnBrk="1" hangingPunct="1"/>
            <a:r>
              <a:rPr lang="zh-CN" altLang="en-US" sz="3200" b="1">
                <a:solidFill>
                  <a:srgbClr val="3333FF"/>
                </a:solidFill>
                <a:latin typeface="黑体" pitchFamily="49" charset="-122"/>
                <a:ea typeface="黑体" pitchFamily="49" charset="-122"/>
              </a:rPr>
              <a:t>介词，被</a:t>
            </a:r>
          </a:p>
          <a:p>
            <a:pPr eaLnBrk="1" hangingPunct="1"/>
            <a:endParaRPr lang="zh-CN" altLang="en-US" sz="3200" b="1">
              <a:solidFill>
                <a:srgbClr val="3333FF"/>
              </a:solidFill>
              <a:latin typeface="黑体" pitchFamily="49" charset="-122"/>
              <a:ea typeface="黑体" pitchFamily="49" charset="-122"/>
            </a:endParaRPr>
          </a:p>
          <a:p>
            <a:pPr eaLnBrk="1" hangingPunct="1"/>
            <a:endParaRPr lang="zh-CN" altLang="en-US" sz="3200" b="1">
              <a:solidFill>
                <a:srgbClr val="3333FF"/>
              </a:solidFill>
              <a:latin typeface="黑体" pitchFamily="49" charset="-122"/>
              <a:ea typeface="黑体" pitchFamily="49" charset="-122"/>
            </a:endParaRPr>
          </a:p>
          <a:p>
            <a:pPr eaLnBrk="1" hangingPunct="1"/>
            <a:r>
              <a:rPr lang="zh-CN" altLang="en-US" sz="3200" b="1">
                <a:solidFill>
                  <a:srgbClr val="3333FF"/>
                </a:solidFill>
                <a:latin typeface="黑体" pitchFamily="49" charset="-122"/>
                <a:ea typeface="黑体" pitchFamily="49" charset="-122"/>
              </a:rPr>
              <a:t>动词，是</a:t>
            </a:r>
            <a:r>
              <a:rPr lang="en-US" altLang="zh-CN" sz="3200" b="1">
                <a:solidFill>
                  <a:srgbClr val="3333FF"/>
                </a:solidFill>
                <a:latin typeface="黑体" pitchFamily="49" charset="-122"/>
                <a:ea typeface="黑体" pitchFamily="49" charset="-122"/>
              </a:rPr>
              <a:t>/</a:t>
            </a:r>
            <a:r>
              <a:rPr lang="zh-CN" altLang="en-US" sz="3200" b="1">
                <a:solidFill>
                  <a:srgbClr val="3333FF"/>
                </a:solidFill>
                <a:latin typeface="黑体" pitchFamily="49" charset="-122"/>
                <a:ea typeface="黑体" pitchFamily="49" charset="-122"/>
              </a:rPr>
              <a:t>语气词，呢</a:t>
            </a:r>
          </a:p>
        </p:txBody>
      </p:sp>
      <p:sp>
        <p:nvSpPr>
          <p:cNvPr id="106501" name="Line 5"/>
          <p:cNvSpPr>
            <a:spLocks noChangeShapeType="1"/>
          </p:cNvSpPr>
          <p:nvPr/>
        </p:nvSpPr>
        <p:spPr bwMode="auto">
          <a:xfrm>
            <a:off x="395288" y="5589588"/>
            <a:ext cx="424815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6500">
                                            <p:txEl>
                                              <p:pRg st="0" end="0"/>
                                            </p:txEl>
                                          </p:spTgt>
                                        </p:tgtEl>
                                        <p:attrNameLst>
                                          <p:attrName>style.visibility</p:attrName>
                                        </p:attrNameLst>
                                      </p:cBhvr>
                                      <p:to>
                                        <p:strVal val="visible"/>
                                      </p:to>
                                    </p:set>
                                    <p:animEffect transition="in" filter="dissolve">
                                      <p:cBhvr>
                                        <p:cTn id="7" dur="500"/>
                                        <p:tgtEl>
                                          <p:spTgt spid="1065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6500">
                                            <p:txEl>
                                              <p:pRg st="1" end="1"/>
                                            </p:txEl>
                                          </p:spTgt>
                                        </p:tgtEl>
                                        <p:attrNameLst>
                                          <p:attrName>style.visibility</p:attrName>
                                        </p:attrNameLst>
                                      </p:cBhvr>
                                      <p:to>
                                        <p:strVal val="visible"/>
                                      </p:to>
                                    </p:set>
                                    <p:animEffect transition="in" filter="dissolve">
                                      <p:cBhvr>
                                        <p:cTn id="12" dur="500"/>
                                        <p:tgtEl>
                                          <p:spTgt spid="10650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6500">
                                            <p:txEl>
                                              <p:pRg st="2" end="2"/>
                                            </p:txEl>
                                          </p:spTgt>
                                        </p:tgtEl>
                                        <p:attrNameLst>
                                          <p:attrName>style.visibility</p:attrName>
                                        </p:attrNameLst>
                                      </p:cBhvr>
                                      <p:to>
                                        <p:strVal val="visible"/>
                                      </p:to>
                                    </p:set>
                                    <p:animEffect transition="in" filter="dissolve">
                                      <p:cBhvr>
                                        <p:cTn id="17" dur="500"/>
                                        <p:tgtEl>
                                          <p:spTgt spid="10650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6500">
                                            <p:txEl>
                                              <p:pRg st="3" end="3"/>
                                            </p:txEl>
                                          </p:spTgt>
                                        </p:tgtEl>
                                        <p:attrNameLst>
                                          <p:attrName>style.visibility</p:attrName>
                                        </p:attrNameLst>
                                      </p:cBhvr>
                                      <p:to>
                                        <p:strVal val="visible"/>
                                      </p:to>
                                    </p:set>
                                    <p:animEffect transition="in" filter="dissolve">
                                      <p:cBhvr>
                                        <p:cTn id="22" dur="500"/>
                                        <p:tgtEl>
                                          <p:spTgt spid="10650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6500">
                                            <p:txEl>
                                              <p:pRg st="4" end="4"/>
                                            </p:txEl>
                                          </p:spTgt>
                                        </p:tgtEl>
                                        <p:attrNameLst>
                                          <p:attrName>style.visibility</p:attrName>
                                        </p:attrNameLst>
                                      </p:cBhvr>
                                      <p:to>
                                        <p:strVal val="visible"/>
                                      </p:to>
                                    </p:set>
                                    <p:animEffect transition="in" filter="dissolve">
                                      <p:cBhvr>
                                        <p:cTn id="27" dur="500"/>
                                        <p:tgtEl>
                                          <p:spTgt spid="10650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06500">
                                            <p:txEl>
                                              <p:pRg st="5" end="5"/>
                                            </p:txEl>
                                          </p:spTgt>
                                        </p:tgtEl>
                                        <p:attrNameLst>
                                          <p:attrName>style.visibility</p:attrName>
                                        </p:attrNameLst>
                                      </p:cBhvr>
                                      <p:to>
                                        <p:strVal val="visible"/>
                                      </p:to>
                                    </p:set>
                                    <p:animEffect transition="in" filter="dissolve">
                                      <p:cBhvr>
                                        <p:cTn id="32" dur="500"/>
                                        <p:tgtEl>
                                          <p:spTgt spid="10650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06500">
                                            <p:txEl>
                                              <p:pRg st="8" end="8"/>
                                            </p:txEl>
                                          </p:spTgt>
                                        </p:tgtEl>
                                        <p:attrNameLst>
                                          <p:attrName>style.visibility</p:attrName>
                                        </p:attrNameLst>
                                      </p:cBhvr>
                                      <p:to>
                                        <p:strVal val="visible"/>
                                      </p:to>
                                    </p:set>
                                    <p:animEffect transition="in" filter="dissolve">
                                      <p:cBhvr>
                                        <p:cTn id="37" dur="500"/>
                                        <p:tgtEl>
                                          <p:spTgt spid="106500">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06501"/>
                                        </p:tgtEl>
                                        <p:attrNameLst>
                                          <p:attrName>style.visibility</p:attrName>
                                        </p:attrNameLst>
                                      </p:cBhvr>
                                      <p:to>
                                        <p:strVal val="visible"/>
                                      </p:to>
                                    </p:set>
                                    <p:animEffect transition="in" filter="dissolve">
                                      <p:cBhvr>
                                        <p:cTn id="42" dur="500"/>
                                        <p:tgtEl>
                                          <p:spTgt spid="106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179388" y="0"/>
            <a:ext cx="8569325" cy="642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b="1">
                <a:latin typeface="黑体" pitchFamily="49" charset="-122"/>
                <a:ea typeface="黑体" pitchFamily="49" charset="-122"/>
              </a:rPr>
              <a:t>下列句子中，</a:t>
            </a:r>
            <a:r>
              <a:rPr lang="zh-CN" altLang="en-US" sz="3200" b="1">
                <a:ea typeface="黑体" pitchFamily="49" charset="-122"/>
              </a:rPr>
              <a:t>“</a:t>
            </a:r>
            <a:r>
              <a:rPr lang="zh-CN" altLang="en-US" sz="3200" b="1">
                <a:latin typeface="黑体" pitchFamily="49" charset="-122"/>
                <a:ea typeface="黑体" pitchFamily="49" charset="-122"/>
              </a:rPr>
              <a:t>之</a:t>
            </a:r>
            <a:r>
              <a:rPr lang="zh-CN" altLang="en-US" sz="3200" b="1">
                <a:ea typeface="黑体" pitchFamily="49" charset="-122"/>
              </a:rPr>
              <a:t>”</a:t>
            </a:r>
            <a:r>
              <a:rPr lang="zh-CN" altLang="en-US" sz="3200" b="1">
                <a:latin typeface="黑体" pitchFamily="49" charset="-122"/>
                <a:ea typeface="黑体" pitchFamily="49" charset="-122"/>
              </a:rPr>
              <a:t>字词性用法归类</a:t>
            </a:r>
          </a:p>
          <a:p>
            <a:pPr eaLnBrk="1" hangingPunct="1"/>
            <a:r>
              <a:rPr lang="zh-CN" altLang="en-US" sz="3200" b="1">
                <a:latin typeface="黑体" pitchFamily="49" charset="-122"/>
                <a:ea typeface="黑体" pitchFamily="49" charset="-122"/>
              </a:rPr>
              <a:t>①珍宝尽有</a:t>
            </a:r>
            <a:r>
              <a:rPr lang="zh-CN" altLang="en-US" sz="3200" b="1">
                <a:solidFill>
                  <a:srgbClr val="FF0000"/>
                </a:solidFill>
                <a:latin typeface="黑体" pitchFamily="49" charset="-122"/>
                <a:ea typeface="黑体" pitchFamily="49" charset="-122"/>
              </a:rPr>
              <a:t>之</a:t>
            </a:r>
            <a:r>
              <a:rPr lang="zh-CN" altLang="en-US" sz="3200" b="1">
                <a:latin typeface="黑体" pitchFamily="49" charset="-122"/>
                <a:ea typeface="黑体" pitchFamily="49" charset="-122"/>
              </a:rPr>
              <a:t>  </a:t>
            </a:r>
          </a:p>
          <a:p>
            <a:pPr eaLnBrk="1" hangingPunct="1"/>
            <a:r>
              <a:rPr lang="zh-CN" altLang="en-US" sz="3200" b="1">
                <a:latin typeface="黑体" pitchFamily="49" charset="-122"/>
                <a:ea typeface="黑体" pitchFamily="49" charset="-122"/>
              </a:rPr>
              <a:t>②项伯乃夜驰</a:t>
            </a:r>
            <a:r>
              <a:rPr lang="zh-CN" altLang="en-US" sz="3200" b="1">
                <a:solidFill>
                  <a:srgbClr val="FF0000"/>
                </a:solidFill>
                <a:latin typeface="黑体" pitchFamily="49" charset="-122"/>
                <a:ea typeface="黑体" pitchFamily="49" charset="-122"/>
              </a:rPr>
              <a:t>之</a:t>
            </a:r>
            <a:r>
              <a:rPr lang="zh-CN" altLang="en-US" sz="3200" b="1">
                <a:latin typeface="黑体" pitchFamily="49" charset="-122"/>
                <a:ea typeface="黑体" pitchFamily="49" charset="-122"/>
              </a:rPr>
              <a:t>沛公军  </a:t>
            </a:r>
          </a:p>
          <a:p>
            <a:pPr eaLnBrk="1" hangingPunct="1"/>
            <a:r>
              <a:rPr lang="zh-CN" altLang="en-US" sz="3200" b="1">
                <a:latin typeface="黑体" pitchFamily="49" charset="-122"/>
                <a:ea typeface="黑体" pitchFamily="49" charset="-122"/>
              </a:rPr>
              <a:t>③为</a:t>
            </a:r>
            <a:r>
              <a:rPr lang="zh-CN" altLang="en-US" sz="3200" b="1">
                <a:solidFill>
                  <a:srgbClr val="FF0000"/>
                </a:solidFill>
                <a:latin typeface="黑体" pitchFamily="49" charset="-122"/>
                <a:ea typeface="黑体" pitchFamily="49" charset="-122"/>
              </a:rPr>
              <a:t>之</a:t>
            </a:r>
            <a:r>
              <a:rPr lang="zh-CN" altLang="en-US" sz="3200" b="1">
                <a:latin typeface="黑体" pitchFamily="49" charset="-122"/>
                <a:ea typeface="黑体" pitchFamily="49" charset="-122"/>
              </a:rPr>
              <a:t>奈何  </a:t>
            </a:r>
          </a:p>
          <a:p>
            <a:pPr eaLnBrk="1" hangingPunct="1"/>
            <a:r>
              <a:rPr lang="zh-CN" altLang="en-US" sz="3200" b="1">
                <a:latin typeface="黑体" pitchFamily="49" charset="-122"/>
                <a:ea typeface="黑体" pitchFamily="49" charset="-122"/>
              </a:rPr>
              <a:t>④夫秦王有虎狼</a:t>
            </a:r>
            <a:r>
              <a:rPr lang="zh-CN" altLang="en-US" sz="3200" b="1">
                <a:solidFill>
                  <a:srgbClr val="FF0000"/>
                </a:solidFill>
                <a:latin typeface="黑体" pitchFamily="49" charset="-122"/>
                <a:ea typeface="黑体" pitchFamily="49" charset="-122"/>
              </a:rPr>
              <a:t>之</a:t>
            </a:r>
            <a:r>
              <a:rPr lang="zh-CN" altLang="en-US" sz="3200" b="1">
                <a:latin typeface="黑体" pitchFamily="49" charset="-122"/>
                <a:ea typeface="黑体" pitchFamily="49" charset="-122"/>
              </a:rPr>
              <a:t>心</a:t>
            </a:r>
          </a:p>
          <a:p>
            <a:pPr eaLnBrk="1" hangingPunct="1"/>
            <a:r>
              <a:rPr lang="zh-CN" altLang="en-US" sz="3200" b="1">
                <a:latin typeface="黑体" pitchFamily="49" charset="-122"/>
                <a:ea typeface="黑体" pitchFamily="49" charset="-122"/>
              </a:rPr>
              <a:t>⑤与</a:t>
            </a:r>
            <a:r>
              <a:rPr lang="zh-CN" altLang="en-US" sz="3200" b="1">
                <a:solidFill>
                  <a:srgbClr val="FF0000"/>
                </a:solidFill>
                <a:latin typeface="黑体" pitchFamily="49" charset="-122"/>
                <a:ea typeface="黑体" pitchFamily="49" charset="-122"/>
              </a:rPr>
              <a:t>之</a:t>
            </a:r>
            <a:r>
              <a:rPr lang="zh-CN" altLang="en-US" sz="3200" b="1">
                <a:latin typeface="黑体" pitchFamily="49" charset="-122"/>
                <a:ea typeface="黑体" pitchFamily="49" charset="-122"/>
              </a:rPr>
              <a:t>同命  </a:t>
            </a:r>
          </a:p>
          <a:p>
            <a:pPr eaLnBrk="1" hangingPunct="1"/>
            <a:r>
              <a:rPr lang="zh-CN" altLang="en-US" sz="3200" b="1">
                <a:latin typeface="黑体" pitchFamily="49" charset="-122"/>
                <a:ea typeface="黑体" pitchFamily="49" charset="-122"/>
              </a:rPr>
              <a:t>⑥沛公</a:t>
            </a:r>
            <a:r>
              <a:rPr lang="zh-CN" altLang="en-US" sz="3200" b="1">
                <a:solidFill>
                  <a:srgbClr val="FF0000"/>
                </a:solidFill>
                <a:latin typeface="黑体" pitchFamily="49" charset="-122"/>
                <a:ea typeface="黑体" pitchFamily="49" charset="-122"/>
              </a:rPr>
              <a:t>之</a:t>
            </a:r>
            <a:r>
              <a:rPr lang="zh-CN" altLang="en-US" sz="3200" b="1">
                <a:latin typeface="黑体" pitchFamily="49" charset="-122"/>
                <a:ea typeface="黑体" pitchFamily="49" charset="-122"/>
              </a:rPr>
              <a:t>参乘樊哙者也  </a:t>
            </a:r>
          </a:p>
          <a:p>
            <a:pPr eaLnBrk="1" hangingPunct="1"/>
            <a:r>
              <a:rPr lang="zh-CN" altLang="en-US" sz="3200" b="1">
                <a:latin typeface="黑体" pitchFamily="49" charset="-122"/>
                <a:ea typeface="黑体" pitchFamily="49" charset="-122"/>
              </a:rPr>
              <a:t>⑦立而饮</a:t>
            </a:r>
            <a:r>
              <a:rPr lang="zh-CN" altLang="en-US" sz="3200" b="1">
                <a:solidFill>
                  <a:srgbClr val="FF0000"/>
                </a:solidFill>
                <a:latin typeface="黑体" pitchFamily="49" charset="-122"/>
                <a:ea typeface="黑体" pitchFamily="49" charset="-122"/>
              </a:rPr>
              <a:t>之</a:t>
            </a:r>
            <a:r>
              <a:rPr lang="zh-CN" altLang="en-US" sz="3200" b="1">
                <a:latin typeface="黑体" pitchFamily="49" charset="-122"/>
                <a:ea typeface="黑体" pitchFamily="49" charset="-122"/>
              </a:rPr>
              <a:t>  </a:t>
            </a:r>
          </a:p>
          <a:p>
            <a:pPr eaLnBrk="1" hangingPunct="1"/>
            <a:r>
              <a:rPr lang="zh-CN" altLang="en-US" sz="3200" b="1">
                <a:latin typeface="黑体" pitchFamily="49" charset="-122"/>
                <a:ea typeface="黑体" pitchFamily="49" charset="-122"/>
              </a:rPr>
              <a:t>⑧赐</a:t>
            </a:r>
            <a:r>
              <a:rPr lang="zh-CN" altLang="en-US" sz="3200" b="1">
                <a:solidFill>
                  <a:srgbClr val="FF0000"/>
                </a:solidFill>
                <a:latin typeface="黑体" pitchFamily="49" charset="-122"/>
                <a:ea typeface="黑体" pitchFamily="49" charset="-122"/>
              </a:rPr>
              <a:t>之</a:t>
            </a:r>
            <a:r>
              <a:rPr lang="zh-CN" altLang="en-US" sz="3200" b="1">
                <a:latin typeface="黑体" pitchFamily="49" charset="-122"/>
                <a:ea typeface="黑体" pitchFamily="49" charset="-122"/>
              </a:rPr>
              <a:t>彘肩  </a:t>
            </a:r>
          </a:p>
          <a:p>
            <a:pPr eaLnBrk="1" hangingPunct="1"/>
            <a:r>
              <a:rPr lang="zh-CN" altLang="en-US" sz="3200" b="1">
                <a:latin typeface="黑体" pitchFamily="49" charset="-122"/>
                <a:ea typeface="黑体" pitchFamily="49" charset="-122"/>
              </a:rPr>
              <a:t>⑨此亡秦</a:t>
            </a:r>
            <a:r>
              <a:rPr lang="zh-CN" altLang="en-US" sz="3200" b="1">
                <a:solidFill>
                  <a:srgbClr val="FF0000"/>
                </a:solidFill>
                <a:latin typeface="黑体" pitchFamily="49" charset="-122"/>
                <a:ea typeface="黑体" pitchFamily="49" charset="-122"/>
              </a:rPr>
              <a:t>之</a:t>
            </a:r>
            <a:r>
              <a:rPr lang="zh-CN" altLang="en-US" sz="3200" b="1">
                <a:latin typeface="黑体" pitchFamily="49" charset="-122"/>
                <a:ea typeface="黑体" pitchFamily="49" charset="-122"/>
              </a:rPr>
              <a:t>续耳  </a:t>
            </a:r>
          </a:p>
          <a:p>
            <a:pPr eaLnBrk="1" hangingPunct="1"/>
            <a:r>
              <a:rPr lang="zh-CN" altLang="en-US" sz="3200" b="1">
                <a:latin typeface="黑体" pitchFamily="49" charset="-122"/>
                <a:ea typeface="黑体" pitchFamily="49" charset="-122"/>
              </a:rPr>
              <a:t>⑩吾属今为</a:t>
            </a:r>
            <a:r>
              <a:rPr lang="zh-CN" altLang="en-US" sz="3200" b="1">
                <a:solidFill>
                  <a:srgbClr val="FF0000"/>
                </a:solidFill>
                <a:latin typeface="黑体" pitchFamily="49" charset="-122"/>
                <a:ea typeface="黑体" pitchFamily="49" charset="-122"/>
              </a:rPr>
              <a:t>之</a:t>
            </a:r>
            <a:r>
              <a:rPr lang="zh-CN" altLang="en-US" sz="3200" b="1">
                <a:latin typeface="黑体" pitchFamily="49" charset="-122"/>
                <a:ea typeface="黑体" pitchFamily="49" charset="-122"/>
              </a:rPr>
              <a:t>虏矣</a:t>
            </a:r>
          </a:p>
          <a:p>
            <a:pPr eaLnBrk="1" hangingPunct="1"/>
            <a:endParaRPr lang="zh-CN" altLang="en-US" sz="3200" b="1">
              <a:latin typeface="黑体" pitchFamily="49" charset="-122"/>
              <a:ea typeface="黑体" pitchFamily="49" charset="-122"/>
            </a:endParaRPr>
          </a:p>
          <a:p>
            <a:pPr eaLnBrk="1" hangingPunct="1"/>
            <a:r>
              <a:rPr lang="zh-CN" altLang="en-US" sz="3200" b="1">
                <a:solidFill>
                  <a:srgbClr val="3333FF"/>
                </a:solidFill>
                <a:latin typeface="黑体" pitchFamily="49" charset="-122"/>
                <a:ea typeface="黑体" pitchFamily="49" charset="-122"/>
              </a:rPr>
              <a:t>      ①③⑤⑦⑧⑩</a:t>
            </a:r>
            <a:r>
              <a:rPr lang="en-US" altLang="zh-CN" sz="3200" b="1">
                <a:solidFill>
                  <a:srgbClr val="3333FF"/>
                </a:solidFill>
                <a:latin typeface="黑体" pitchFamily="49" charset="-122"/>
                <a:ea typeface="黑体" pitchFamily="49" charset="-122"/>
              </a:rPr>
              <a:t>\②\④⑥⑨</a:t>
            </a:r>
          </a:p>
        </p:txBody>
      </p:sp>
      <p:sp>
        <p:nvSpPr>
          <p:cNvPr id="107523" name="Text Box 3"/>
          <p:cNvSpPr txBox="1">
            <a:spLocks noChangeArrowheads="1"/>
          </p:cNvSpPr>
          <p:nvPr/>
        </p:nvSpPr>
        <p:spPr bwMode="auto">
          <a:xfrm>
            <a:off x="4787900" y="476250"/>
            <a:ext cx="403225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b="1">
                <a:solidFill>
                  <a:srgbClr val="3333FF"/>
                </a:solidFill>
                <a:latin typeface="Garamond" pitchFamily="18" charset="0"/>
                <a:ea typeface="黑体" pitchFamily="49" charset="-122"/>
              </a:rPr>
              <a:t>代词，它们（珍宝）</a:t>
            </a:r>
          </a:p>
          <a:p>
            <a:pPr eaLnBrk="1" hangingPunct="1"/>
            <a:r>
              <a:rPr lang="zh-CN" altLang="en-US" sz="3200" b="1">
                <a:solidFill>
                  <a:srgbClr val="3333FF"/>
                </a:solidFill>
                <a:latin typeface="Garamond" pitchFamily="18" charset="0"/>
                <a:ea typeface="黑体" pitchFamily="49" charset="-122"/>
              </a:rPr>
              <a:t>动词，到</a:t>
            </a:r>
          </a:p>
          <a:p>
            <a:pPr eaLnBrk="1" hangingPunct="1"/>
            <a:r>
              <a:rPr lang="zh-CN" altLang="en-US" sz="3200" b="1">
                <a:solidFill>
                  <a:srgbClr val="3333FF"/>
                </a:solidFill>
                <a:latin typeface="Garamond" pitchFamily="18" charset="0"/>
                <a:ea typeface="黑体" pitchFamily="49" charset="-122"/>
              </a:rPr>
              <a:t>代词，这件事</a:t>
            </a:r>
          </a:p>
          <a:p>
            <a:pPr eaLnBrk="1" hangingPunct="1"/>
            <a:r>
              <a:rPr lang="zh-CN" altLang="en-US" sz="3200" b="1">
                <a:solidFill>
                  <a:srgbClr val="3333FF"/>
                </a:solidFill>
                <a:latin typeface="Garamond" pitchFamily="18" charset="0"/>
                <a:ea typeface="黑体" pitchFamily="49" charset="-122"/>
              </a:rPr>
              <a:t>助词，的</a:t>
            </a:r>
          </a:p>
          <a:p>
            <a:pPr eaLnBrk="1" hangingPunct="1"/>
            <a:r>
              <a:rPr lang="zh-CN" altLang="en-US" sz="3200" b="1">
                <a:solidFill>
                  <a:srgbClr val="3333FF"/>
                </a:solidFill>
                <a:latin typeface="Garamond" pitchFamily="18" charset="0"/>
                <a:ea typeface="黑体" pitchFamily="49" charset="-122"/>
              </a:rPr>
              <a:t>代词，他（项王）</a:t>
            </a:r>
          </a:p>
          <a:p>
            <a:pPr eaLnBrk="1" hangingPunct="1"/>
            <a:r>
              <a:rPr lang="zh-CN" altLang="en-US" sz="3200" b="1">
                <a:solidFill>
                  <a:srgbClr val="3333FF"/>
                </a:solidFill>
                <a:latin typeface="Garamond" pitchFamily="18" charset="0"/>
                <a:ea typeface="黑体" pitchFamily="49" charset="-122"/>
              </a:rPr>
              <a:t>助词，的</a:t>
            </a:r>
          </a:p>
          <a:p>
            <a:pPr eaLnBrk="1" hangingPunct="1"/>
            <a:r>
              <a:rPr lang="zh-CN" altLang="en-US" sz="3200" b="1">
                <a:solidFill>
                  <a:srgbClr val="3333FF"/>
                </a:solidFill>
                <a:latin typeface="Garamond" pitchFamily="18" charset="0"/>
                <a:ea typeface="黑体" pitchFamily="49" charset="-122"/>
              </a:rPr>
              <a:t>代词，它（酒）</a:t>
            </a:r>
          </a:p>
          <a:p>
            <a:pPr eaLnBrk="1" hangingPunct="1"/>
            <a:r>
              <a:rPr lang="zh-CN" altLang="en-US" sz="3200" b="1">
                <a:solidFill>
                  <a:srgbClr val="3333FF"/>
                </a:solidFill>
                <a:latin typeface="Garamond" pitchFamily="18" charset="0"/>
                <a:ea typeface="黑体" pitchFamily="49" charset="-122"/>
              </a:rPr>
              <a:t>代词，他（樊哙）</a:t>
            </a:r>
          </a:p>
          <a:p>
            <a:pPr eaLnBrk="1" hangingPunct="1"/>
            <a:r>
              <a:rPr lang="zh-CN" altLang="en-US" sz="3200" b="1">
                <a:solidFill>
                  <a:srgbClr val="3333FF"/>
                </a:solidFill>
                <a:latin typeface="Garamond" pitchFamily="18" charset="0"/>
                <a:ea typeface="黑体" pitchFamily="49" charset="-122"/>
              </a:rPr>
              <a:t>助词，的</a:t>
            </a:r>
          </a:p>
          <a:p>
            <a:pPr eaLnBrk="1" hangingPunct="1"/>
            <a:r>
              <a:rPr lang="zh-CN" altLang="en-US" sz="3200" b="1">
                <a:solidFill>
                  <a:srgbClr val="3333FF"/>
                </a:solidFill>
                <a:latin typeface="Garamond" pitchFamily="18" charset="0"/>
                <a:ea typeface="黑体" pitchFamily="49" charset="-122"/>
              </a:rPr>
              <a:t>代词，他（刘邦）</a:t>
            </a:r>
          </a:p>
        </p:txBody>
      </p:sp>
      <p:sp>
        <p:nvSpPr>
          <p:cNvPr id="62468" name="Text Box 4"/>
          <p:cNvSpPr txBox="1">
            <a:spLocks noChangeArrowheads="1"/>
          </p:cNvSpPr>
          <p:nvPr/>
        </p:nvSpPr>
        <p:spPr bwMode="auto">
          <a:xfrm>
            <a:off x="4911725" y="482600"/>
            <a:ext cx="3836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a:latin typeface="Garamond"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Effect transition="in" filter="dissolve">
                                      <p:cBhvr>
                                        <p:cTn id="7" dur="500"/>
                                        <p:tgtEl>
                                          <p:spTgt spid="1075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7523">
                                            <p:txEl>
                                              <p:pRg st="1" end="1"/>
                                            </p:txEl>
                                          </p:spTgt>
                                        </p:tgtEl>
                                        <p:attrNameLst>
                                          <p:attrName>style.visibility</p:attrName>
                                        </p:attrNameLst>
                                      </p:cBhvr>
                                      <p:to>
                                        <p:strVal val="visible"/>
                                      </p:to>
                                    </p:set>
                                    <p:animEffect transition="in" filter="dissolve">
                                      <p:cBhvr>
                                        <p:cTn id="12" dur="500"/>
                                        <p:tgtEl>
                                          <p:spTgt spid="1075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7523">
                                            <p:txEl>
                                              <p:pRg st="2" end="2"/>
                                            </p:txEl>
                                          </p:spTgt>
                                        </p:tgtEl>
                                        <p:attrNameLst>
                                          <p:attrName>style.visibility</p:attrName>
                                        </p:attrNameLst>
                                      </p:cBhvr>
                                      <p:to>
                                        <p:strVal val="visible"/>
                                      </p:to>
                                    </p:set>
                                    <p:animEffect transition="in" filter="dissolve">
                                      <p:cBhvr>
                                        <p:cTn id="17" dur="500"/>
                                        <p:tgtEl>
                                          <p:spTgt spid="1075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7523">
                                            <p:txEl>
                                              <p:pRg st="3" end="3"/>
                                            </p:txEl>
                                          </p:spTgt>
                                        </p:tgtEl>
                                        <p:attrNameLst>
                                          <p:attrName>style.visibility</p:attrName>
                                        </p:attrNameLst>
                                      </p:cBhvr>
                                      <p:to>
                                        <p:strVal val="visible"/>
                                      </p:to>
                                    </p:set>
                                    <p:animEffect transition="in" filter="dissolve">
                                      <p:cBhvr>
                                        <p:cTn id="22" dur="500"/>
                                        <p:tgtEl>
                                          <p:spTgt spid="1075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7523">
                                            <p:txEl>
                                              <p:pRg st="4" end="4"/>
                                            </p:txEl>
                                          </p:spTgt>
                                        </p:tgtEl>
                                        <p:attrNameLst>
                                          <p:attrName>style.visibility</p:attrName>
                                        </p:attrNameLst>
                                      </p:cBhvr>
                                      <p:to>
                                        <p:strVal val="visible"/>
                                      </p:to>
                                    </p:set>
                                    <p:animEffect transition="in" filter="dissolve">
                                      <p:cBhvr>
                                        <p:cTn id="27" dur="500"/>
                                        <p:tgtEl>
                                          <p:spTgt spid="1075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07523">
                                            <p:txEl>
                                              <p:pRg st="5" end="5"/>
                                            </p:txEl>
                                          </p:spTgt>
                                        </p:tgtEl>
                                        <p:attrNameLst>
                                          <p:attrName>style.visibility</p:attrName>
                                        </p:attrNameLst>
                                      </p:cBhvr>
                                      <p:to>
                                        <p:strVal val="visible"/>
                                      </p:to>
                                    </p:set>
                                    <p:animEffect transition="in" filter="dissolve">
                                      <p:cBhvr>
                                        <p:cTn id="32" dur="500"/>
                                        <p:tgtEl>
                                          <p:spTgt spid="1075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07523">
                                            <p:txEl>
                                              <p:pRg st="6" end="6"/>
                                            </p:txEl>
                                          </p:spTgt>
                                        </p:tgtEl>
                                        <p:attrNameLst>
                                          <p:attrName>style.visibility</p:attrName>
                                        </p:attrNameLst>
                                      </p:cBhvr>
                                      <p:to>
                                        <p:strVal val="visible"/>
                                      </p:to>
                                    </p:set>
                                    <p:animEffect transition="in" filter="dissolve">
                                      <p:cBhvr>
                                        <p:cTn id="37" dur="500"/>
                                        <p:tgtEl>
                                          <p:spTgt spid="10752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07523">
                                            <p:txEl>
                                              <p:pRg st="7" end="7"/>
                                            </p:txEl>
                                          </p:spTgt>
                                        </p:tgtEl>
                                        <p:attrNameLst>
                                          <p:attrName>style.visibility</p:attrName>
                                        </p:attrNameLst>
                                      </p:cBhvr>
                                      <p:to>
                                        <p:strVal val="visible"/>
                                      </p:to>
                                    </p:set>
                                    <p:animEffect transition="in" filter="dissolve">
                                      <p:cBhvr>
                                        <p:cTn id="42" dur="500"/>
                                        <p:tgtEl>
                                          <p:spTgt spid="10752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07523">
                                            <p:txEl>
                                              <p:pRg st="8" end="8"/>
                                            </p:txEl>
                                          </p:spTgt>
                                        </p:tgtEl>
                                        <p:attrNameLst>
                                          <p:attrName>style.visibility</p:attrName>
                                        </p:attrNameLst>
                                      </p:cBhvr>
                                      <p:to>
                                        <p:strVal val="visible"/>
                                      </p:to>
                                    </p:set>
                                    <p:animEffect transition="in" filter="dissolve">
                                      <p:cBhvr>
                                        <p:cTn id="47" dur="500"/>
                                        <p:tgtEl>
                                          <p:spTgt spid="10752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07523">
                                            <p:txEl>
                                              <p:pRg st="9" end="9"/>
                                            </p:txEl>
                                          </p:spTgt>
                                        </p:tgtEl>
                                        <p:attrNameLst>
                                          <p:attrName>style.visibility</p:attrName>
                                        </p:attrNameLst>
                                      </p:cBhvr>
                                      <p:to>
                                        <p:strVal val="visible"/>
                                      </p:to>
                                    </p:set>
                                    <p:animEffect transition="in" filter="dissolve">
                                      <p:cBhvr>
                                        <p:cTn id="52" dur="500"/>
                                        <p:tgtEl>
                                          <p:spTgt spid="10752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107522">
                                            <p:txEl>
                                              <p:pRg st="12" end="12"/>
                                            </p:txEl>
                                          </p:spTgt>
                                        </p:tgtEl>
                                        <p:attrNameLst>
                                          <p:attrName>style.visibility</p:attrName>
                                        </p:attrNameLst>
                                      </p:cBhvr>
                                      <p:to>
                                        <p:strVal val="visible"/>
                                      </p:to>
                                    </p:set>
                                    <p:animEffect transition="in" filter="dissolve">
                                      <p:cBhvr>
                                        <p:cTn id="57" dur="500"/>
                                        <p:tgtEl>
                                          <p:spTgt spid="10752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0" y="0"/>
            <a:ext cx="9144000" cy="641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1" lang="en-US" altLang="zh-CN" sz="2800" b="1">
                <a:latin typeface="黑体" pitchFamily="49" charset="-122"/>
                <a:ea typeface="黑体" pitchFamily="49" charset="-122"/>
              </a:rPr>
              <a:t>13.</a:t>
            </a:r>
            <a:r>
              <a:rPr kumimoji="1" lang="zh-CN" altLang="en-US" sz="2800" b="1">
                <a:latin typeface="黑体" pitchFamily="49" charset="-122"/>
                <a:ea typeface="黑体" pitchFamily="49" charset="-122"/>
              </a:rPr>
              <a:t>有些成语</a:t>
            </a:r>
            <a:r>
              <a:rPr kumimoji="1" lang="en-US" altLang="zh-CN" sz="2800" b="1">
                <a:latin typeface="黑体" pitchFamily="49" charset="-122"/>
                <a:ea typeface="黑体" pitchFamily="49" charset="-122"/>
              </a:rPr>
              <a:t>(</a:t>
            </a:r>
            <a:r>
              <a:rPr kumimoji="1" lang="zh-CN" altLang="en-US" sz="2800" b="1">
                <a:latin typeface="黑体" pitchFamily="49" charset="-122"/>
                <a:ea typeface="黑体" pitchFamily="49" charset="-122"/>
              </a:rPr>
              <a:t>包括熟语</a:t>
            </a:r>
            <a:r>
              <a:rPr kumimoji="1" lang="en-US" altLang="zh-CN" sz="2800" b="1">
                <a:latin typeface="黑体" pitchFamily="49" charset="-122"/>
                <a:ea typeface="黑体" pitchFamily="49" charset="-122"/>
              </a:rPr>
              <a:t>)</a:t>
            </a:r>
            <a:r>
              <a:rPr kumimoji="1" lang="zh-CN" altLang="en-US" sz="2800" b="1">
                <a:latin typeface="黑体" pitchFamily="49" charset="-122"/>
                <a:ea typeface="黑体" pitchFamily="49" charset="-122"/>
              </a:rPr>
              <a:t>表面看来意义似乎区别不大</a:t>
            </a:r>
            <a:r>
              <a:rPr kumimoji="1" lang="en-US" altLang="zh-CN" sz="2800" b="1">
                <a:latin typeface="黑体" pitchFamily="49" charset="-122"/>
                <a:ea typeface="黑体" pitchFamily="49" charset="-122"/>
              </a:rPr>
              <a:t>,</a:t>
            </a:r>
            <a:r>
              <a:rPr kumimoji="1" lang="zh-CN" altLang="en-US" sz="2800" b="1">
                <a:latin typeface="黑体" pitchFamily="49" charset="-122"/>
                <a:ea typeface="黑体" pitchFamily="49" charset="-122"/>
              </a:rPr>
              <a:t>但在具体语境中却不能互相替代。请从下面成语中选出适合下述语境的。</a:t>
            </a:r>
          </a:p>
          <a:p>
            <a:pPr>
              <a:spcBef>
                <a:spcPct val="10000"/>
              </a:spcBef>
            </a:pPr>
            <a:r>
              <a:rPr kumimoji="1" lang="zh-CN" altLang="en-US" sz="2800" b="1">
                <a:latin typeface="黑体" pitchFamily="49" charset="-122"/>
                <a:ea typeface="黑体" pitchFamily="49" charset="-122"/>
              </a:rPr>
              <a:t>①项庄舞剑、意在沛公    ②黄鼠狼给鸡拜年</a:t>
            </a:r>
          </a:p>
          <a:p>
            <a:pPr>
              <a:spcBef>
                <a:spcPct val="10000"/>
              </a:spcBef>
            </a:pPr>
            <a:r>
              <a:rPr kumimoji="1" lang="zh-CN" altLang="en-US" sz="2800" b="1">
                <a:latin typeface="黑体" pitchFamily="49" charset="-122"/>
                <a:ea typeface="黑体" pitchFamily="49" charset="-122"/>
              </a:rPr>
              <a:t>③醉翁之意不在酒   ④口是心非    ⑤口蜜腹剑</a:t>
            </a:r>
          </a:p>
          <a:p>
            <a:pPr>
              <a:spcBef>
                <a:spcPct val="10000"/>
              </a:spcBef>
            </a:pPr>
            <a:r>
              <a:rPr kumimoji="1" lang="zh-CN" altLang="en-US" sz="2800" b="1">
                <a:latin typeface="黑体" pitchFamily="49" charset="-122"/>
                <a:ea typeface="黑体" pitchFamily="49" charset="-122"/>
              </a:rPr>
              <a:t>⑥声东击西    ⑦指桑骂槐        ⑧指鸡骂狗</a:t>
            </a:r>
          </a:p>
          <a:p>
            <a:pPr>
              <a:spcBef>
                <a:spcPct val="10000"/>
              </a:spcBef>
            </a:pPr>
            <a:r>
              <a:rPr kumimoji="1" lang="en-US" altLang="zh-CN" sz="2800" b="1">
                <a:latin typeface="黑体" pitchFamily="49" charset="-122"/>
                <a:ea typeface="黑体" pitchFamily="49" charset="-122"/>
              </a:rPr>
              <a:t>A.</a:t>
            </a:r>
            <a:r>
              <a:rPr kumimoji="1" lang="zh-CN" altLang="en-US" sz="2800" b="1">
                <a:latin typeface="黑体" pitchFamily="49" charset="-122"/>
                <a:ea typeface="黑体" pitchFamily="49" charset="-122"/>
              </a:rPr>
              <a:t>他们把我写的文章</a:t>
            </a:r>
            <a:r>
              <a:rPr kumimoji="1" lang="en-US" altLang="zh-CN" sz="2800" b="1">
                <a:latin typeface="黑体" pitchFamily="49" charset="-122"/>
                <a:ea typeface="黑体" pitchFamily="49" charset="-122"/>
              </a:rPr>
              <a:t>,</a:t>
            </a:r>
            <a:r>
              <a:rPr kumimoji="1" lang="zh-CN" altLang="en-US" sz="2800" b="1">
                <a:latin typeface="黑体" pitchFamily="49" charset="-122"/>
                <a:ea typeface="黑体" pitchFamily="49" charset="-122"/>
              </a:rPr>
              <a:t>全都记在鲁迅先生的名下</a:t>
            </a:r>
            <a:r>
              <a:rPr kumimoji="1" lang="en-US" altLang="zh-CN" sz="2800" b="1">
                <a:latin typeface="黑体" pitchFamily="49" charset="-122"/>
                <a:ea typeface="黑体" pitchFamily="49" charset="-122"/>
              </a:rPr>
              <a:t>,</a:t>
            </a:r>
            <a:r>
              <a:rPr kumimoji="1" lang="zh-CN" altLang="en-US" sz="2800" b="1">
                <a:latin typeface="黑体" pitchFamily="49" charset="-122"/>
                <a:ea typeface="黑体" pitchFamily="49" charset="-122"/>
              </a:rPr>
              <a:t>并且施展叭儿狗的伎俩</a:t>
            </a:r>
            <a:r>
              <a:rPr kumimoji="1" lang="en-US" altLang="zh-CN" sz="2800" b="1">
                <a:latin typeface="黑体" pitchFamily="49" charset="-122"/>
                <a:ea typeface="黑体" pitchFamily="49" charset="-122"/>
              </a:rPr>
              <a:t>,</a:t>
            </a:r>
            <a:r>
              <a:rPr kumimoji="1" lang="en-US" altLang="zh-CN" sz="2800" b="1" u="sng">
                <a:latin typeface="黑体" pitchFamily="49" charset="-122"/>
                <a:ea typeface="黑体" pitchFamily="49" charset="-122"/>
              </a:rPr>
              <a:t> </a:t>
            </a:r>
            <a:r>
              <a:rPr kumimoji="1" lang="en-US" altLang="zh-CN" sz="2800" b="1" u="sng">
                <a:solidFill>
                  <a:schemeClr val="accent2"/>
                </a:solidFill>
                <a:latin typeface="黑体" pitchFamily="49" charset="-122"/>
                <a:ea typeface="黑体" pitchFamily="49" charset="-122"/>
              </a:rPr>
              <a:t>        </a:t>
            </a:r>
            <a:r>
              <a:rPr kumimoji="1" lang="en-US" altLang="zh-CN" sz="2800" b="1">
                <a:latin typeface="黑体" pitchFamily="49" charset="-122"/>
                <a:ea typeface="黑体" pitchFamily="49" charset="-122"/>
              </a:rPr>
              <a:t>, </a:t>
            </a:r>
            <a:r>
              <a:rPr kumimoji="1" lang="zh-CN" altLang="en-US" sz="2800" b="1">
                <a:latin typeface="黑体" pitchFamily="49" charset="-122"/>
                <a:ea typeface="黑体" pitchFamily="49" charset="-122"/>
              </a:rPr>
              <a:t>向鲁迅先生</a:t>
            </a:r>
            <a:r>
              <a:rPr kumimoji="1" lang="zh-CN" altLang="en-US" sz="2800" b="1">
                <a:latin typeface="Times New Roman" pitchFamily="18" charset="0"/>
                <a:ea typeface="黑体" pitchFamily="49" charset="-122"/>
              </a:rPr>
              <a:t>“</a:t>
            </a:r>
            <a:r>
              <a:rPr kumimoji="1" lang="zh-CN" altLang="en-US" sz="2800" b="1">
                <a:latin typeface="黑体" pitchFamily="49" charset="-122"/>
                <a:ea typeface="黑体" pitchFamily="49" charset="-122"/>
              </a:rPr>
              <a:t>呜呜不已</a:t>
            </a:r>
            <a:r>
              <a:rPr kumimoji="1" lang="zh-CN" altLang="en-US" sz="2800" b="1">
                <a:latin typeface="Times New Roman" pitchFamily="18" charset="0"/>
                <a:ea typeface="黑体" pitchFamily="49" charset="-122"/>
              </a:rPr>
              <a:t>”</a:t>
            </a:r>
            <a:r>
              <a:rPr kumimoji="1" lang="zh-CN" altLang="en-US" sz="2800" b="1">
                <a:latin typeface="黑体" pitchFamily="49" charset="-122"/>
                <a:ea typeface="黑体" pitchFamily="49" charset="-122"/>
              </a:rPr>
              <a:t>。</a:t>
            </a:r>
          </a:p>
          <a:p>
            <a:pPr>
              <a:spcBef>
                <a:spcPct val="10000"/>
              </a:spcBef>
            </a:pPr>
            <a:r>
              <a:rPr kumimoji="1" lang="en-US" altLang="zh-CN" sz="2800" b="1">
                <a:latin typeface="黑体" pitchFamily="49" charset="-122"/>
                <a:ea typeface="黑体" pitchFamily="49" charset="-122"/>
              </a:rPr>
              <a:t>B.</a:t>
            </a:r>
            <a:r>
              <a:rPr kumimoji="1" lang="zh-CN" altLang="en-US" sz="2800" b="1">
                <a:latin typeface="黑体" pitchFamily="49" charset="-122"/>
                <a:ea typeface="黑体" pitchFamily="49" charset="-122"/>
              </a:rPr>
              <a:t>有人欣赏她的精明能干</a:t>
            </a:r>
            <a:r>
              <a:rPr kumimoji="1" lang="en-US" altLang="zh-CN" sz="2800" b="1">
                <a:latin typeface="黑体" pitchFamily="49" charset="-122"/>
                <a:ea typeface="黑体" pitchFamily="49" charset="-122"/>
              </a:rPr>
              <a:t>,</a:t>
            </a:r>
            <a:r>
              <a:rPr kumimoji="1" lang="zh-CN" altLang="en-US" sz="2800" b="1">
                <a:latin typeface="黑体" pitchFamily="49" charset="-122"/>
                <a:ea typeface="黑体" pitchFamily="49" charset="-122"/>
              </a:rPr>
              <a:t>有人羡慕她有势有权</a:t>
            </a:r>
            <a:r>
              <a:rPr kumimoji="1" lang="en-US" altLang="zh-CN" sz="2800" b="1">
                <a:latin typeface="黑体" pitchFamily="49" charset="-122"/>
                <a:ea typeface="黑体" pitchFamily="49" charset="-122"/>
              </a:rPr>
              <a:t>,</a:t>
            </a:r>
            <a:r>
              <a:rPr kumimoji="1" lang="zh-CN" altLang="en-US" sz="2800" b="1">
                <a:latin typeface="黑体" pitchFamily="49" charset="-122"/>
                <a:ea typeface="黑体" pitchFamily="49" charset="-122"/>
              </a:rPr>
              <a:t>但更多的人却是恨透了她的</a:t>
            </a:r>
            <a:r>
              <a:rPr kumimoji="1" lang="zh-CN" altLang="en-US" sz="2800" b="1" u="sng">
                <a:latin typeface="黑体" pitchFamily="49" charset="-122"/>
                <a:ea typeface="黑体" pitchFamily="49" charset="-122"/>
              </a:rPr>
              <a:t>        </a:t>
            </a:r>
            <a:r>
              <a:rPr kumimoji="1" lang="zh-CN" altLang="en-US" sz="2800" b="1">
                <a:latin typeface="黑体" pitchFamily="49" charset="-122"/>
                <a:ea typeface="黑体" pitchFamily="49" charset="-122"/>
              </a:rPr>
              <a:t>、阴险狠毒。</a:t>
            </a:r>
          </a:p>
          <a:p>
            <a:pPr>
              <a:spcBef>
                <a:spcPct val="10000"/>
              </a:spcBef>
            </a:pPr>
            <a:r>
              <a:rPr kumimoji="1" lang="en-US" altLang="zh-CN" sz="2800" b="1">
                <a:latin typeface="黑体" pitchFamily="49" charset="-122"/>
                <a:ea typeface="黑体" pitchFamily="49" charset="-122"/>
              </a:rPr>
              <a:t>C.</a:t>
            </a:r>
            <a:r>
              <a:rPr kumimoji="1" lang="zh-CN" altLang="en-US" sz="2800" b="1">
                <a:latin typeface="黑体" pitchFamily="49" charset="-122"/>
                <a:ea typeface="黑体" pitchFamily="49" charset="-122"/>
              </a:rPr>
              <a:t>你那一番话</a:t>
            </a:r>
            <a:r>
              <a:rPr kumimoji="1" lang="en-US" altLang="zh-CN" sz="2800" b="1">
                <a:latin typeface="黑体" pitchFamily="49" charset="-122"/>
                <a:ea typeface="黑体" pitchFamily="49" charset="-122"/>
              </a:rPr>
              <a:t>,</a:t>
            </a:r>
            <a:r>
              <a:rPr kumimoji="1" lang="en-US" altLang="zh-CN" sz="2800" b="1" u="sng">
                <a:latin typeface="黑体" pitchFamily="49" charset="-122"/>
                <a:ea typeface="黑体" pitchFamily="49" charset="-122"/>
              </a:rPr>
              <a:t>     </a:t>
            </a:r>
            <a:r>
              <a:rPr kumimoji="1" lang="zh-CN" altLang="en-US" sz="2800" b="1">
                <a:latin typeface="黑体" pitchFamily="49" charset="-122"/>
                <a:ea typeface="黑体" pitchFamily="49" charset="-122"/>
              </a:rPr>
              <a:t>大概是想让小刘和你一块去趟广州吧</a:t>
            </a:r>
            <a:r>
              <a:rPr kumimoji="1" lang="en-US" altLang="zh-CN" sz="2800" b="1">
                <a:latin typeface="黑体" pitchFamily="49" charset="-122"/>
                <a:ea typeface="黑体" pitchFamily="49" charset="-122"/>
              </a:rPr>
              <a:t>?</a:t>
            </a:r>
          </a:p>
          <a:p>
            <a:pPr>
              <a:spcBef>
                <a:spcPct val="10000"/>
              </a:spcBef>
            </a:pPr>
            <a:r>
              <a:rPr kumimoji="1" lang="en-US" altLang="zh-CN" sz="2800" b="1">
                <a:latin typeface="黑体" pitchFamily="49" charset="-122"/>
                <a:ea typeface="黑体" pitchFamily="49" charset="-122"/>
              </a:rPr>
              <a:t>D.</a:t>
            </a:r>
            <a:r>
              <a:rPr kumimoji="1" lang="zh-CN" altLang="en-US" sz="2800" b="1">
                <a:latin typeface="黑体" pitchFamily="49" charset="-122"/>
                <a:ea typeface="黑体" pitchFamily="49" charset="-122"/>
              </a:rPr>
              <a:t>他这番话</a:t>
            </a:r>
            <a:r>
              <a:rPr kumimoji="1" lang="en-US" altLang="zh-CN" sz="2800" b="1">
                <a:latin typeface="黑体" pitchFamily="49" charset="-122"/>
                <a:ea typeface="黑体" pitchFamily="49" charset="-122"/>
              </a:rPr>
              <a:t>,</a:t>
            </a:r>
            <a:r>
              <a:rPr kumimoji="1" lang="zh-CN" altLang="en-US" sz="2800" b="1">
                <a:latin typeface="黑体" pitchFamily="49" charset="-122"/>
                <a:ea typeface="黑体" pitchFamily="49" charset="-122"/>
              </a:rPr>
              <a:t>冠冕堂皇</a:t>
            </a:r>
            <a:r>
              <a:rPr kumimoji="1" lang="en-US" altLang="zh-CN" sz="2800" b="1">
                <a:latin typeface="黑体" pitchFamily="49" charset="-122"/>
                <a:ea typeface="黑体" pitchFamily="49" charset="-122"/>
              </a:rPr>
              <a:t>,</a:t>
            </a:r>
            <a:r>
              <a:rPr kumimoji="1" lang="zh-CN" altLang="en-US" sz="2800" b="1">
                <a:latin typeface="黑体" pitchFamily="49" charset="-122"/>
                <a:ea typeface="黑体" pitchFamily="49" charset="-122"/>
              </a:rPr>
              <a:t>其实都是针对我的</a:t>
            </a:r>
            <a:r>
              <a:rPr kumimoji="1" lang="en-US" altLang="zh-CN" sz="2800" b="1">
                <a:latin typeface="黑体" pitchFamily="49" charset="-122"/>
                <a:ea typeface="黑体" pitchFamily="49" charset="-122"/>
              </a:rPr>
              <a:t>.</a:t>
            </a:r>
            <a:r>
              <a:rPr kumimoji="1" lang="zh-CN" altLang="en-US" sz="2800" b="1">
                <a:latin typeface="黑体" pitchFamily="49" charset="-122"/>
                <a:ea typeface="黑体" pitchFamily="49" charset="-122"/>
              </a:rPr>
              <a:t>无非是说我无能</a:t>
            </a:r>
            <a:r>
              <a:rPr kumimoji="1" lang="en-US" altLang="zh-CN" sz="2800" b="1">
                <a:latin typeface="黑体" pitchFamily="49" charset="-122"/>
                <a:ea typeface="黑体" pitchFamily="49" charset="-122"/>
              </a:rPr>
              <a:t>,</a:t>
            </a:r>
            <a:r>
              <a:rPr kumimoji="1" lang="zh-CN" altLang="en-US" sz="2800" b="1">
                <a:latin typeface="黑体" pitchFamily="49" charset="-122"/>
                <a:ea typeface="黑体" pitchFamily="49" charset="-122"/>
              </a:rPr>
              <a:t>该下台</a:t>
            </a:r>
            <a:r>
              <a:rPr kumimoji="1" lang="en-US" altLang="zh-CN" sz="2800" b="1">
                <a:latin typeface="黑体" pitchFamily="49" charset="-122"/>
                <a:ea typeface="黑体" pitchFamily="49" charset="-122"/>
              </a:rPr>
              <a:t>.</a:t>
            </a:r>
            <a:r>
              <a:rPr kumimoji="1" lang="zh-CN" altLang="en-US" sz="2800" b="1">
                <a:latin typeface="黑体" pitchFamily="49" charset="-122"/>
                <a:ea typeface="黑体" pitchFamily="49" charset="-122"/>
              </a:rPr>
              <a:t>我明白</a:t>
            </a:r>
            <a:r>
              <a:rPr kumimoji="1" lang="en-US" altLang="zh-CN" sz="2800" b="1">
                <a:latin typeface="黑体" pitchFamily="49" charset="-122"/>
                <a:ea typeface="黑体" pitchFamily="49" charset="-122"/>
              </a:rPr>
              <a:t>,</a:t>
            </a:r>
            <a:r>
              <a:rPr kumimoji="1" lang="en-US" altLang="zh-CN" sz="2800" b="1" u="sng">
                <a:latin typeface="黑体" pitchFamily="49" charset="-122"/>
                <a:ea typeface="黑体" pitchFamily="49" charset="-122"/>
              </a:rPr>
              <a:t>            </a:t>
            </a:r>
            <a:r>
              <a:rPr kumimoji="1" lang="zh-CN" altLang="en-US" sz="2800" b="1">
                <a:latin typeface="黑体" pitchFamily="49" charset="-122"/>
                <a:ea typeface="黑体" pitchFamily="49" charset="-122"/>
              </a:rPr>
              <a:t>嘛</a:t>
            </a:r>
            <a:r>
              <a:rPr kumimoji="1" lang="en-US" altLang="zh-CN" sz="2800" b="1">
                <a:latin typeface="黑体" pitchFamily="49" charset="-122"/>
                <a:ea typeface="黑体" pitchFamily="49" charset="-122"/>
              </a:rPr>
              <a:t>!</a:t>
            </a:r>
          </a:p>
          <a:p>
            <a:pPr>
              <a:spcBef>
                <a:spcPct val="10000"/>
              </a:spcBef>
            </a:pPr>
            <a:r>
              <a:rPr kumimoji="1" lang="en-US" altLang="zh-CN" sz="2800" b="1">
                <a:latin typeface="黑体" pitchFamily="49" charset="-122"/>
                <a:ea typeface="黑体" pitchFamily="49" charset="-122"/>
              </a:rPr>
              <a:t>A        ;B        ;C        ;D        </a:t>
            </a:r>
            <a:r>
              <a:rPr kumimoji="1" lang="zh-CN" altLang="en-US" sz="2800" b="1">
                <a:latin typeface="黑体" pitchFamily="49" charset="-122"/>
                <a:ea typeface="黑体" pitchFamily="49" charset="-122"/>
              </a:rPr>
              <a:t>。</a:t>
            </a:r>
          </a:p>
        </p:txBody>
      </p:sp>
      <p:sp>
        <p:nvSpPr>
          <p:cNvPr id="93187" name="Rectangle 3"/>
          <p:cNvSpPr>
            <a:spLocks noChangeArrowheads="1"/>
          </p:cNvSpPr>
          <p:nvPr/>
        </p:nvSpPr>
        <p:spPr bwMode="auto">
          <a:xfrm>
            <a:off x="611188" y="5949950"/>
            <a:ext cx="5413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latin typeface="Times New Roman" pitchFamily="18" charset="0"/>
                <a:ea typeface="黑体" pitchFamily="49" charset="-122"/>
              </a:rPr>
              <a:t>⑦</a:t>
            </a:r>
          </a:p>
        </p:txBody>
      </p:sp>
      <p:sp>
        <p:nvSpPr>
          <p:cNvPr id="93188" name="Rectangle 4"/>
          <p:cNvSpPr>
            <a:spLocks noChangeArrowheads="1"/>
          </p:cNvSpPr>
          <p:nvPr/>
        </p:nvSpPr>
        <p:spPr bwMode="auto">
          <a:xfrm>
            <a:off x="2339975" y="5949950"/>
            <a:ext cx="541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FF0000"/>
                </a:solidFill>
                <a:latin typeface="Times New Roman" pitchFamily="18" charset="0"/>
                <a:ea typeface="黑体" pitchFamily="49" charset="-122"/>
              </a:rPr>
              <a:t>⑤</a:t>
            </a:r>
          </a:p>
        </p:txBody>
      </p:sp>
      <p:sp>
        <p:nvSpPr>
          <p:cNvPr id="93189" name="Rectangle 5"/>
          <p:cNvSpPr>
            <a:spLocks noChangeArrowheads="1"/>
          </p:cNvSpPr>
          <p:nvPr/>
        </p:nvSpPr>
        <p:spPr bwMode="auto">
          <a:xfrm>
            <a:off x="4500563" y="6021388"/>
            <a:ext cx="5413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latin typeface="Times New Roman" pitchFamily="18" charset="0"/>
                <a:ea typeface="黑体" pitchFamily="49" charset="-122"/>
              </a:rPr>
              <a:t>③</a:t>
            </a:r>
          </a:p>
        </p:txBody>
      </p:sp>
      <p:sp>
        <p:nvSpPr>
          <p:cNvPr id="93190" name="Rectangle 6"/>
          <p:cNvSpPr>
            <a:spLocks noChangeArrowheads="1"/>
          </p:cNvSpPr>
          <p:nvPr/>
        </p:nvSpPr>
        <p:spPr bwMode="auto">
          <a:xfrm>
            <a:off x="6084888" y="5949950"/>
            <a:ext cx="5413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latin typeface="Times New Roman" pitchFamily="18" charset="0"/>
                <a:ea typeface="黑体" pitchFamily="49" charset="-122"/>
              </a:rPr>
              <a:t>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3187"/>
                                        </p:tgtEl>
                                        <p:attrNameLst>
                                          <p:attrName>style.visibility</p:attrName>
                                        </p:attrNameLst>
                                      </p:cBhvr>
                                      <p:to>
                                        <p:strVal val="visible"/>
                                      </p:to>
                                    </p:set>
                                    <p:anim calcmode="lin" valueType="num">
                                      <p:cBhvr additive="base">
                                        <p:cTn id="7" dur="500" fill="hold"/>
                                        <p:tgtEl>
                                          <p:spTgt spid="93187"/>
                                        </p:tgtEl>
                                        <p:attrNameLst>
                                          <p:attrName>ppt_x</p:attrName>
                                        </p:attrNameLst>
                                      </p:cBhvr>
                                      <p:tavLst>
                                        <p:tav tm="0">
                                          <p:val>
                                            <p:strVal val="0-#ppt_w/2"/>
                                          </p:val>
                                        </p:tav>
                                        <p:tav tm="100000">
                                          <p:val>
                                            <p:strVal val="#ppt_x"/>
                                          </p:val>
                                        </p:tav>
                                      </p:tavLst>
                                    </p:anim>
                                    <p:anim calcmode="lin" valueType="num">
                                      <p:cBhvr additive="base">
                                        <p:cTn id="8" dur="500" fill="hold"/>
                                        <p:tgtEl>
                                          <p:spTgt spid="9318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3188"/>
                                        </p:tgtEl>
                                        <p:attrNameLst>
                                          <p:attrName>style.visibility</p:attrName>
                                        </p:attrNameLst>
                                      </p:cBhvr>
                                      <p:to>
                                        <p:strVal val="visible"/>
                                      </p:to>
                                    </p:set>
                                    <p:anim calcmode="lin" valueType="num">
                                      <p:cBhvr additive="base">
                                        <p:cTn id="13" dur="500" fill="hold"/>
                                        <p:tgtEl>
                                          <p:spTgt spid="93188"/>
                                        </p:tgtEl>
                                        <p:attrNameLst>
                                          <p:attrName>ppt_x</p:attrName>
                                        </p:attrNameLst>
                                      </p:cBhvr>
                                      <p:tavLst>
                                        <p:tav tm="0">
                                          <p:val>
                                            <p:strVal val="0-#ppt_w/2"/>
                                          </p:val>
                                        </p:tav>
                                        <p:tav tm="100000">
                                          <p:val>
                                            <p:strVal val="#ppt_x"/>
                                          </p:val>
                                        </p:tav>
                                      </p:tavLst>
                                    </p:anim>
                                    <p:anim calcmode="lin" valueType="num">
                                      <p:cBhvr additive="base">
                                        <p:cTn id="14" dur="500" fill="hold"/>
                                        <p:tgtEl>
                                          <p:spTgt spid="9318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3189"/>
                                        </p:tgtEl>
                                        <p:attrNameLst>
                                          <p:attrName>style.visibility</p:attrName>
                                        </p:attrNameLst>
                                      </p:cBhvr>
                                      <p:to>
                                        <p:strVal val="visible"/>
                                      </p:to>
                                    </p:set>
                                    <p:anim calcmode="lin" valueType="num">
                                      <p:cBhvr additive="base">
                                        <p:cTn id="19" dur="500" fill="hold"/>
                                        <p:tgtEl>
                                          <p:spTgt spid="93189"/>
                                        </p:tgtEl>
                                        <p:attrNameLst>
                                          <p:attrName>ppt_x</p:attrName>
                                        </p:attrNameLst>
                                      </p:cBhvr>
                                      <p:tavLst>
                                        <p:tav tm="0">
                                          <p:val>
                                            <p:strVal val="0-#ppt_w/2"/>
                                          </p:val>
                                        </p:tav>
                                        <p:tav tm="100000">
                                          <p:val>
                                            <p:strVal val="#ppt_x"/>
                                          </p:val>
                                        </p:tav>
                                      </p:tavLst>
                                    </p:anim>
                                    <p:anim calcmode="lin" valueType="num">
                                      <p:cBhvr additive="base">
                                        <p:cTn id="20" dur="500" fill="hold"/>
                                        <p:tgtEl>
                                          <p:spTgt spid="9318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3190"/>
                                        </p:tgtEl>
                                        <p:attrNameLst>
                                          <p:attrName>style.visibility</p:attrName>
                                        </p:attrNameLst>
                                      </p:cBhvr>
                                      <p:to>
                                        <p:strVal val="visible"/>
                                      </p:to>
                                    </p:set>
                                    <p:anim calcmode="lin" valueType="num">
                                      <p:cBhvr additive="base">
                                        <p:cTn id="25" dur="500" fill="hold"/>
                                        <p:tgtEl>
                                          <p:spTgt spid="93190"/>
                                        </p:tgtEl>
                                        <p:attrNameLst>
                                          <p:attrName>ppt_x</p:attrName>
                                        </p:attrNameLst>
                                      </p:cBhvr>
                                      <p:tavLst>
                                        <p:tav tm="0">
                                          <p:val>
                                            <p:strVal val="0-#ppt_w/2"/>
                                          </p:val>
                                        </p:tav>
                                        <p:tav tm="100000">
                                          <p:val>
                                            <p:strVal val="#ppt_x"/>
                                          </p:val>
                                        </p:tav>
                                      </p:tavLst>
                                    </p:anim>
                                    <p:anim calcmode="lin" valueType="num">
                                      <p:cBhvr additive="base">
                                        <p:cTn id="26" dur="500" fill="hold"/>
                                        <p:tgtEl>
                                          <p:spTgt spid="931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autoUpdateAnimBg="0"/>
      <p:bldP spid="93188" grpId="0" autoUpdateAnimBg="0"/>
      <p:bldP spid="93189" grpId="0" autoUpdateAnimBg="0"/>
      <p:bldP spid="9319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431" name="Group 47"/>
          <p:cNvGraphicFramePr>
            <a:graphicFrameLocks noGrp="1"/>
          </p:cNvGraphicFramePr>
          <p:nvPr>
            <p:ph/>
          </p:nvPr>
        </p:nvGraphicFramePr>
        <p:xfrm>
          <a:off x="395288" y="1484313"/>
          <a:ext cx="8291512" cy="3649663"/>
        </p:xfrm>
        <a:graphic>
          <a:graphicData uri="http://schemas.openxmlformats.org/drawingml/2006/table">
            <a:tbl>
              <a:tblPr/>
              <a:tblGrid>
                <a:gridCol w="1658937"/>
                <a:gridCol w="1658938"/>
                <a:gridCol w="1655762"/>
                <a:gridCol w="1658938"/>
                <a:gridCol w="1658937"/>
              </a:tblGrid>
              <a:tr h="1182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endParaRPr kumimoji="1" lang="en-US" altLang="zh-CN" sz="2800" b="1" i="0" u="none" strike="noStrike" cap="none" normalizeH="0" baseline="0" smtClean="0">
                        <a:ln>
                          <a:noFill/>
                        </a:ln>
                        <a:solidFill>
                          <a:srgbClr val="FF0000"/>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endParaRPr kumimoji="1" lang="en-US" altLang="zh-CN" sz="2800" b="1" i="0" u="none" strike="noStrike" cap="none" normalizeH="0" baseline="0" smtClean="0">
                        <a:ln>
                          <a:noFill/>
                        </a:ln>
                        <a:solidFill>
                          <a:srgbClr val="FF0000"/>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r>
              <a:tr h="1266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rgbClr val="0000FF"/>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r>
              <a:tr h="1200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rgbClr val="0000FF"/>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2"/>
                    </a:solidFill>
                  </a:tcPr>
                </a:tc>
              </a:tr>
            </a:tbl>
          </a:graphicData>
        </a:graphic>
      </p:graphicFrame>
      <p:sp>
        <p:nvSpPr>
          <p:cNvPr id="8220" name="Text Box 31"/>
          <p:cNvSpPr txBox="1">
            <a:spLocks noChangeArrowheads="1"/>
          </p:cNvSpPr>
          <p:nvPr/>
        </p:nvSpPr>
        <p:spPr bwMode="auto">
          <a:xfrm>
            <a:off x="468313" y="333375"/>
            <a:ext cx="8207375" cy="701675"/>
          </a:xfrm>
          <a:prstGeom prst="rect">
            <a:avLst/>
          </a:prstGeom>
          <a:gradFill rotWithShape="0">
            <a:gsLst>
              <a:gs pos="0">
                <a:srgbClr val="CCCCFF"/>
              </a:gs>
              <a:gs pos="17999">
                <a:srgbClr val="99CCFF"/>
              </a:gs>
              <a:gs pos="36000">
                <a:srgbClr val="9966FF"/>
              </a:gs>
              <a:gs pos="61000">
                <a:srgbClr val="CC99FF"/>
              </a:gs>
              <a:gs pos="82001">
                <a:srgbClr val="99CCFF"/>
              </a:gs>
              <a:gs pos="100000">
                <a:srgbClr val="CC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4000" b="1" i="1">
                <a:solidFill>
                  <a:srgbClr val="4924C0"/>
                </a:solidFill>
                <a:latin typeface="Times New Roman" pitchFamily="18" charset="0"/>
              </a:rPr>
              <a:t>人物关系</a:t>
            </a:r>
          </a:p>
        </p:txBody>
      </p:sp>
      <p:sp>
        <p:nvSpPr>
          <p:cNvPr id="76842" name="Text Box 42"/>
          <p:cNvSpPr txBox="1">
            <a:spLocks noChangeArrowheads="1"/>
          </p:cNvSpPr>
          <p:nvPr/>
        </p:nvSpPr>
        <p:spPr bwMode="auto">
          <a:xfrm>
            <a:off x="7019925" y="2924175"/>
            <a:ext cx="16779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600" b="1">
                <a:latin typeface="Times New Roman" pitchFamily="18" charset="0"/>
                <a:ea typeface="隶书" pitchFamily="49" charset="-122"/>
              </a:rPr>
              <a:t>曹无伤</a:t>
            </a:r>
          </a:p>
        </p:txBody>
      </p:sp>
      <p:sp>
        <p:nvSpPr>
          <p:cNvPr id="76843" name="Text Box 43"/>
          <p:cNvSpPr txBox="1">
            <a:spLocks noChangeArrowheads="1"/>
          </p:cNvSpPr>
          <p:nvPr/>
        </p:nvSpPr>
        <p:spPr bwMode="auto">
          <a:xfrm>
            <a:off x="7092950" y="4221163"/>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600" b="1">
                <a:latin typeface="Times New Roman" pitchFamily="18" charset="0"/>
                <a:ea typeface="隶书" pitchFamily="49" charset="-122"/>
              </a:rPr>
              <a:t>项伯</a:t>
            </a:r>
          </a:p>
        </p:txBody>
      </p:sp>
      <p:sp>
        <p:nvSpPr>
          <p:cNvPr id="8223" name="Text Box 33"/>
          <p:cNvSpPr txBox="1">
            <a:spLocks noChangeArrowheads="1"/>
          </p:cNvSpPr>
          <p:nvPr/>
        </p:nvSpPr>
        <p:spPr bwMode="auto">
          <a:xfrm>
            <a:off x="7235825" y="1700213"/>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600" b="1">
                <a:solidFill>
                  <a:srgbClr val="FF0000"/>
                </a:solidFill>
                <a:latin typeface="Times New Roman" pitchFamily="18" charset="0"/>
                <a:ea typeface="隶书" pitchFamily="49" charset="-122"/>
              </a:rPr>
              <a:t>内奸</a:t>
            </a:r>
          </a:p>
        </p:txBody>
      </p:sp>
      <p:sp>
        <p:nvSpPr>
          <p:cNvPr id="8224" name="Text Box 32"/>
          <p:cNvSpPr txBox="1">
            <a:spLocks noChangeArrowheads="1"/>
          </p:cNvSpPr>
          <p:nvPr/>
        </p:nvSpPr>
        <p:spPr bwMode="auto">
          <a:xfrm>
            <a:off x="5508625" y="1700213"/>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600" b="1">
                <a:solidFill>
                  <a:srgbClr val="FF0000"/>
                </a:solidFill>
                <a:latin typeface="Times New Roman" pitchFamily="18" charset="0"/>
                <a:ea typeface="隶书" pitchFamily="49" charset="-122"/>
              </a:rPr>
              <a:t>武士</a:t>
            </a:r>
          </a:p>
        </p:txBody>
      </p:sp>
      <p:sp>
        <p:nvSpPr>
          <p:cNvPr id="76840" name="Text Box 40"/>
          <p:cNvSpPr txBox="1">
            <a:spLocks noChangeArrowheads="1"/>
          </p:cNvSpPr>
          <p:nvPr/>
        </p:nvSpPr>
        <p:spPr bwMode="auto">
          <a:xfrm>
            <a:off x="5508625" y="2924175"/>
            <a:ext cx="114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600" b="1">
                <a:latin typeface="Times New Roman" pitchFamily="18" charset="0"/>
                <a:ea typeface="隶书" pitchFamily="49" charset="-122"/>
              </a:rPr>
              <a:t>樊哙</a:t>
            </a:r>
          </a:p>
        </p:txBody>
      </p:sp>
      <p:sp>
        <p:nvSpPr>
          <p:cNvPr id="76841" name="Text Box 41"/>
          <p:cNvSpPr txBox="1">
            <a:spLocks noChangeArrowheads="1"/>
          </p:cNvSpPr>
          <p:nvPr/>
        </p:nvSpPr>
        <p:spPr bwMode="auto">
          <a:xfrm>
            <a:off x="5580063" y="4221163"/>
            <a:ext cx="121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600" b="1">
                <a:latin typeface="Times New Roman" pitchFamily="18" charset="0"/>
                <a:ea typeface="隶书" pitchFamily="49" charset="-122"/>
              </a:rPr>
              <a:t>项庄</a:t>
            </a:r>
          </a:p>
        </p:txBody>
      </p:sp>
      <p:sp>
        <p:nvSpPr>
          <p:cNvPr id="8227" name="Text Box 31"/>
          <p:cNvSpPr txBox="1">
            <a:spLocks noChangeArrowheads="1"/>
          </p:cNvSpPr>
          <p:nvPr/>
        </p:nvSpPr>
        <p:spPr bwMode="auto">
          <a:xfrm>
            <a:off x="3851275" y="1700213"/>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600" b="1">
                <a:solidFill>
                  <a:srgbClr val="FF0000"/>
                </a:solidFill>
                <a:latin typeface="Times New Roman" pitchFamily="18" charset="0"/>
                <a:ea typeface="隶书" pitchFamily="49" charset="-122"/>
              </a:rPr>
              <a:t>谋士</a:t>
            </a:r>
          </a:p>
        </p:txBody>
      </p:sp>
      <p:sp>
        <p:nvSpPr>
          <p:cNvPr id="76838" name="Text Box 38"/>
          <p:cNvSpPr txBox="1">
            <a:spLocks noChangeArrowheads="1"/>
          </p:cNvSpPr>
          <p:nvPr/>
        </p:nvSpPr>
        <p:spPr bwMode="auto">
          <a:xfrm>
            <a:off x="3924300" y="29972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600" b="1">
                <a:latin typeface="Times New Roman" pitchFamily="18" charset="0"/>
                <a:ea typeface="隶书" pitchFamily="49" charset="-122"/>
              </a:rPr>
              <a:t>张良</a:t>
            </a:r>
          </a:p>
        </p:txBody>
      </p:sp>
      <p:sp>
        <p:nvSpPr>
          <p:cNvPr id="76839" name="Text Box 39"/>
          <p:cNvSpPr txBox="1">
            <a:spLocks noChangeArrowheads="1"/>
          </p:cNvSpPr>
          <p:nvPr/>
        </p:nvSpPr>
        <p:spPr bwMode="auto">
          <a:xfrm>
            <a:off x="3924300" y="4221163"/>
            <a:ext cx="114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600" b="1">
                <a:latin typeface="Times New Roman" pitchFamily="18" charset="0"/>
                <a:ea typeface="隶书" pitchFamily="49" charset="-122"/>
              </a:rPr>
              <a:t>范增</a:t>
            </a:r>
          </a:p>
        </p:txBody>
      </p:sp>
      <p:sp>
        <p:nvSpPr>
          <p:cNvPr id="8230" name="Text Box 30"/>
          <p:cNvSpPr txBox="1">
            <a:spLocks noChangeArrowheads="1"/>
          </p:cNvSpPr>
          <p:nvPr/>
        </p:nvSpPr>
        <p:spPr bwMode="auto">
          <a:xfrm>
            <a:off x="2268538" y="1700213"/>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600" b="1">
                <a:solidFill>
                  <a:srgbClr val="FF0000"/>
                </a:solidFill>
                <a:latin typeface="Times New Roman" pitchFamily="18" charset="0"/>
                <a:ea typeface="隶书" pitchFamily="49" charset="-122"/>
              </a:rPr>
              <a:t>主帅</a:t>
            </a:r>
          </a:p>
        </p:txBody>
      </p:sp>
      <p:sp>
        <p:nvSpPr>
          <p:cNvPr id="76836" name="Text Box 36"/>
          <p:cNvSpPr txBox="1">
            <a:spLocks noChangeArrowheads="1"/>
          </p:cNvSpPr>
          <p:nvPr/>
        </p:nvSpPr>
        <p:spPr bwMode="auto">
          <a:xfrm>
            <a:off x="2124075" y="2924175"/>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600" b="1">
                <a:latin typeface="Times New Roman" pitchFamily="18" charset="0"/>
                <a:ea typeface="隶书" pitchFamily="49" charset="-122"/>
              </a:rPr>
              <a:t>刘邦</a:t>
            </a:r>
          </a:p>
        </p:txBody>
      </p:sp>
      <p:sp>
        <p:nvSpPr>
          <p:cNvPr id="76837" name="Text Box 37"/>
          <p:cNvSpPr txBox="1">
            <a:spLocks noChangeArrowheads="1"/>
          </p:cNvSpPr>
          <p:nvPr/>
        </p:nvSpPr>
        <p:spPr bwMode="auto">
          <a:xfrm>
            <a:off x="2268538" y="4221163"/>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600" b="1">
                <a:latin typeface="Times New Roman" pitchFamily="18" charset="0"/>
                <a:ea typeface="隶书" pitchFamily="49" charset="-122"/>
              </a:rPr>
              <a:t>项羽</a:t>
            </a:r>
          </a:p>
        </p:txBody>
      </p:sp>
      <p:sp>
        <p:nvSpPr>
          <p:cNvPr id="8233" name="Text Box 29"/>
          <p:cNvSpPr txBox="1">
            <a:spLocks noChangeArrowheads="1"/>
          </p:cNvSpPr>
          <p:nvPr/>
        </p:nvSpPr>
        <p:spPr bwMode="auto">
          <a:xfrm>
            <a:off x="684213" y="1700213"/>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600" b="1">
                <a:solidFill>
                  <a:srgbClr val="FF0000"/>
                </a:solidFill>
                <a:latin typeface="Times New Roman" pitchFamily="18" charset="0"/>
                <a:ea typeface="隶书" pitchFamily="49" charset="-122"/>
              </a:rPr>
              <a:t>阵营</a:t>
            </a:r>
          </a:p>
        </p:txBody>
      </p:sp>
      <p:sp>
        <p:nvSpPr>
          <p:cNvPr id="76834" name="Text Box 34"/>
          <p:cNvSpPr txBox="1">
            <a:spLocks noChangeArrowheads="1"/>
          </p:cNvSpPr>
          <p:nvPr/>
        </p:nvSpPr>
        <p:spPr bwMode="auto">
          <a:xfrm>
            <a:off x="611188" y="2924175"/>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600" b="1">
                <a:solidFill>
                  <a:srgbClr val="0000FF"/>
                </a:solidFill>
                <a:latin typeface="Times New Roman" pitchFamily="18" charset="0"/>
                <a:ea typeface="隶书" pitchFamily="49" charset="-122"/>
              </a:rPr>
              <a:t>刘营</a:t>
            </a:r>
          </a:p>
        </p:txBody>
      </p:sp>
      <p:sp>
        <p:nvSpPr>
          <p:cNvPr id="76835" name="Text Box 35"/>
          <p:cNvSpPr txBox="1">
            <a:spLocks noChangeArrowheads="1"/>
          </p:cNvSpPr>
          <p:nvPr/>
        </p:nvSpPr>
        <p:spPr bwMode="auto">
          <a:xfrm>
            <a:off x="611188" y="4221163"/>
            <a:ext cx="121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600" b="1">
                <a:solidFill>
                  <a:srgbClr val="0000FF"/>
                </a:solidFill>
                <a:latin typeface="Times New Roman" pitchFamily="18" charset="0"/>
                <a:ea typeface="隶书" pitchFamily="49" charset="-122"/>
              </a:rPr>
              <a:t>项营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34"/>
                                        </p:tgtEl>
                                        <p:attrNameLst>
                                          <p:attrName>style.visibility</p:attrName>
                                        </p:attrNameLst>
                                      </p:cBhvr>
                                      <p:to>
                                        <p:strVal val="visible"/>
                                      </p:to>
                                    </p:set>
                                    <p:anim calcmode="lin" valueType="num">
                                      <p:cBhvr additive="base">
                                        <p:cTn id="7" dur="500" fill="hold"/>
                                        <p:tgtEl>
                                          <p:spTgt spid="76834"/>
                                        </p:tgtEl>
                                        <p:attrNameLst>
                                          <p:attrName>ppt_x</p:attrName>
                                        </p:attrNameLst>
                                      </p:cBhvr>
                                      <p:tavLst>
                                        <p:tav tm="0">
                                          <p:val>
                                            <p:strVal val="#ppt_x"/>
                                          </p:val>
                                        </p:tav>
                                        <p:tav tm="100000">
                                          <p:val>
                                            <p:strVal val="#ppt_x"/>
                                          </p:val>
                                        </p:tav>
                                      </p:tavLst>
                                    </p:anim>
                                    <p:anim calcmode="lin" valueType="num">
                                      <p:cBhvr additive="base">
                                        <p:cTn id="8" dur="500" fill="hold"/>
                                        <p:tgtEl>
                                          <p:spTgt spid="7683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6836"/>
                                        </p:tgtEl>
                                        <p:attrNameLst>
                                          <p:attrName>style.visibility</p:attrName>
                                        </p:attrNameLst>
                                      </p:cBhvr>
                                      <p:to>
                                        <p:strVal val="visible"/>
                                      </p:to>
                                    </p:set>
                                    <p:anim calcmode="lin" valueType="num">
                                      <p:cBhvr additive="base">
                                        <p:cTn id="11" dur="500" fill="hold"/>
                                        <p:tgtEl>
                                          <p:spTgt spid="76836"/>
                                        </p:tgtEl>
                                        <p:attrNameLst>
                                          <p:attrName>ppt_x</p:attrName>
                                        </p:attrNameLst>
                                      </p:cBhvr>
                                      <p:tavLst>
                                        <p:tav tm="0">
                                          <p:val>
                                            <p:strVal val="#ppt_x"/>
                                          </p:val>
                                        </p:tav>
                                        <p:tav tm="100000">
                                          <p:val>
                                            <p:strVal val="#ppt_x"/>
                                          </p:val>
                                        </p:tav>
                                      </p:tavLst>
                                    </p:anim>
                                    <p:anim calcmode="lin" valueType="num">
                                      <p:cBhvr additive="base">
                                        <p:cTn id="12" dur="500" fill="hold"/>
                                        <p:tgtEl>
                                          <p:spTgt spid="7683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6838"/>
                                        </p:tgtEl>
                                        <p:attrNameLst>
                                          <p:attrName>style.visibility</p:attrName>
                                        </p:attrNameLst>
                                      </p:cBhvr>
                                      <p:to>
                                        <p:strVal val="visible"/>
                                      </p:to>
                                    </p:set>
                                    <p:anim calcmode="lin" valueType="num">
                                      <p:cBhvr additive="base">
                                        <p:cTn id="15" dur="500" fill="hold"/>
                                        <p:tgtEl>
                                          <p:spTgt spid="76838"/>
                                        </p:tgtEl>
                                        <p:attrNameLst>
                                          <p:attrName>ppt_x</p:attrName>
                                        </p:attrNameLst>
                                      </p:cBhvr>
                                      <p:tavLst>
                                        <p:tav tm="0">
                                          <p:val>
                                            <p:strVal val="#ppt_x"/>
                                          </p:val>
                                        </p:tav>
                                        <p:tav tm="100000">
                                          <p:val>
                                            <p:strVal val="#ppt_x"/>
                                          </p:val>
                                        </p:tav>
                                      </p:tavLst>
                                    </p:anim>
                                    <p:anim calcmode="lin" valueType="num">
                                      <p:cBhvr additive="base">
                                        <p:cTn id="16" dur="500" fill="hold"/>
                                        <p:tgtEl>
                                          <p:spTgt spid="7683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6840"/>
                                        </p:tgtEl>
                                        <p:attrNameLst>
                                          <p:attrName>style.visibility</p:attrName>
                                        </p:attrNameLst>
                                      </p:cBhvr>
                                      <p:to>
                                        <p:strVal val="visible"/>
                                      </p:to>
                                    </p:set>
                                    <p:anim calcmode="lin" valueType="num">
                                      <p:cBhvr additive="base">
                                        <p:cTn id="19" dur="500" fill="hold"/>
                                        <p:tgtEl>
                                          <p:spTgt spid="76840"/>
                                        </p:tgtEl>
                                        <p:attrNameLst>
                                          <p:attrName>ppt_x</p:attrName>
                                        </p:attrNameLst>
                                      </p:cBhvr>
                                      <p:tavLst>
                                        <p:tav tm="0">
                                          <p:val>
                                            <p:strVal val="#ppt_x"/>
                                          </p:val>
                                        </p:tav>
                                        <p:tav tm="100000">
                                          <p:val>
                                            <p:strVal val="#ppt_x"/>
                                          </p:val>
                                        </p:tav>
                                      </p:tavLst>
                                    </p:anim>
                                    <p:anim calcmode="lin" valueType="num">
                                      <p:cBhvr additive="base">
                                        <p:cTn id="20" dur="500" fill="hold"/>
                                        <p:tgtEl>
                                          <p:spTgt spid="7684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6842"/>
                                        </p:tgtEl>
                                        <p:attrNameLst>
                                          <p:attrName>style.visibility</p:attrName>
                                        </p:attrNameLst>
                                      </p:cBhvr>
                                      <p:to>
                                        <p:strVal val="visible"/>
                                      </p:to>
                                    </p:set>
                                    <p:anim calcmode="lin" valueType="num">
                                      <p:cBhvr additive="base">
                                        <p:cTn id="23" dur="500" fill="hold"/>
                                        <p:tgtEl>
                                          <p:spTgt spid="76842"/>
                                        </p:tgtEl>
                                        <p:attrNameLst>
                                          <p:attrName>ppt_x</p:attrName>
                                        </p:attrNameLst>
                                      </p:cBhvr>
                                      <p:tavLst>
                                        <p:tav tm="0">
                                          <p:val>
                                            <p:strVal val="#ppt_x"/>
                                          </p:val>
                                        </p:tav>
                                        <p:tav tm="100000">
                                          <p:val>
                                            <p:strVal val="#ppt_x"/>
                                          </p:val>
                                        </p:tav>
                                      </p:tavLst>
                                    </p:anim>
                                    <p:anim calcmode="lin" valueType="num">
                                      <p:cBhvr additive="base">
                                        <p:cTn id="24" dur="500" fill="hold"/>
                                        <p:tgtEl>
                                          <p:spTgt spid="7684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6843"/>
                                        </p:tgtEl>
                                        <p:attrNameLst>
                                          <p:attrName>style.visibility</p:attrName>
                                        </p:attrNameLst>
                                      </p:cBhvr>
                                      <p:to>
                                        <p:strVal val="visible"/>
                                      </p:to>
                                    </p:set>
                                    <p:anim calcmode="lin" valueType="num">
                                      <p:cBhvr additive="base">
                                        <p:cTn id="27" dur="500" fill="hold"/>
                                        <p:tgtEl>
                                          <p:spTgt spid="76843"/>
                                        </p:tgtEl>
                                        <p:attrNameLst>
                                          <p:attrName>ppt_x</p:attrName>
                                        </p:attrNameLst>
                                      </p:cBhvr>
                                      <p:tavLst>
                                        <p:tav tm="0">
                                          <p:val>
                                            <p:strVal val="#ppt_x"/>
                                          </p:val>
                                        </p:tav>
                                        <p:tav tm="100000">
                                          <p:val>
                                            <p:strVal val="#ppt_x"/>
                                          </p:val>
                                        </p:tav>
                                      </p:tavLst>
                                    </p:anim>
                                    <p:anim calcmode="lin" valueType="num">
                                      <p:cBhvr additive="base">
                                        <p:cTn id="28" dur="500" fill="hold"/>
                                        <p:tgtEl>
                                          <p:spTgt spid="7684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6841"/>
                                        </p:tgtEl>
                                        <p:attrNameLst>
                                          <p:attrName>style.visibility</p:attrName>
                                        </p:attrNameLst>
                                      </p:cBhvr>
                                      <p:to>
                                        <p:strVal val="visible"/>
                                      </p:to>
                                    </p:set>
                                    <p:anim calcmode="lin" valueType="num">
                                      <p:cBhvr additive="base">
                                        <p:cTn id="31" dur="500" fill="hold"/>
                                        <p:tgtEl>
                                          <p:spTgt spid="76841"/>
                                        </p:tgtEl>
                                        <p:attrNameLst>
                                          <p:attrName>ppt_x</p:attrName>
                                        </p:attrNameLst>
                                      </p:cBhvr>
                                      <p:tavLst>
                                        <p:tav tm="0">
                                          <p:val>
                                            <p:strVal val="#ppt_x"/>
                                          </p:val>
                                        </p:tav>
                                        <p:tav tm="100000">
                                          <p:val>
                                            <p:strVal val="#ppt_x"/>
                                          </p:val>
                                        </p:tav>
                                      </p:tavLst>
                                    </p:anim>
                                    <p:anim calcmode="lin" valueType="num">
                                      <p:cBhvr additive="base">
                                        <p:cTn id="32" dur="500" fill="hold"/>
                                        <p:tgtEl>
                                          <p:spTgt spid="7684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6839"/>
                                        </p:tgtEl>
                                        <p:attrNameLst>
                                          <p:attrName>style.visibility</p:attrName>
                                        </p:attrNameLst>
                                      </p:cBhvr>
                                      <p:to>
                                        <p:strVal val="visible"/>
                                      </p:to>
                                    </p:set>
                                    <p:anim calcmode="lin" valueType="num">
                                      <p:cBhvr additive="base">
                                        <p:cTn id="35" dur="500" fill="hold"/>
                                        <p:tgtEl>
                                          <p:spTgt spid="76839"/>
                                        </p:tgtEl>
                                        <p:attrNameLst>
                                          <p:attrName>ppt_x</p:attrName>
                                        </p:attrNameLst>
                                      </p:cBhvr>
                                      <p:tavLst>
                                        <p:tav tm="0">
                                          <p:val>
                                            <p:strVal val="#ppt_x"/>
                                          </p:val>
                                        </p:tav>
                                        <p:tav tm="100000">
                                          <p:val>
                                            <p:strVal val="#ppt_x"/>
                                          </p:val>
                                        </p:tav>
                                      </p:tavLst>
                                    </p:anim>
                                    <p:anim calcmode="lin" valueType="num">
                                      <p:cBhvr additive="base">
                                        <p:cTn id="36" dur="500" fill="hold"/>
                                        <p:tgtEl>
                                          <p:spTgt spid="7683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6837"/>
                                        </p:tgtEl>
                                        <p:attrNameLst>
                                          <p:attrName>style.visibility</p:attrName>
                                        </p:attrNameLst>
                                      </p:cBhvr>
                                      <p:to>
                                        <p:strVal val="visible"/>
                                      </p:to>
                                    </p:set>
                                    <p:anim calcmode="lin" valueType="num">
                                      <p:cBhvr additive="base">
                                        <p:cTn id="39" dur="500" fill="hold"/>
                                        <p:tgtEl>
                                          <p:spTgt spid="76837"/>
                                        </p:tgtEl>
                                        <p:attrNameLst>
                                          <p:attrName>ppt_x</p:attrName>
                                        </p:attrNameLst>
                                      </p:cBhvr>
                                      <p:tavLst>
                                        <p:tav tm="0">
                                          <p:val>
                                            <p:strVal val="#ppt_x"/>
                                          </p:val>
                                        </p:tav>
                                        <p:tav tm="100000">
                                          <p:val>
                                            <p:strVal val="#ppt_x"/>
                                          </p:val>
                                        </p:tav>
                                      </p:tavLst>
                                    </p:anim>
                                    <p:anim calcmode="lin" valueType="num">
                                      <p:cBhvr additive="base">
                                        <p:cTn id="40" dur="500" fill="hold"/>
                                        <p:tgtEl>
                                          <p:spTgt spid="7683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6835"/>
                                        </p:tgtEl>
                                        <p:attrNameLst>
                                          <p:attrName>style.visibility</p:attrName>
                                        </p:attrNameLst>
                                      </p:cBhvr>
                                      <p:to>
                                        <p:strVal val="visible"/>
                                      </p:to>
                                    </p:set>
                                    <p:anim calcmode="lin" valueType="num">
                                      <p:cBhvr additive="base">
                                        <p:cTn id="43" dur="500" fill="hold"/>
                                        <p:tgtEl>
                                          <p:spTgt spid="76835"/>
                                        </p:tgtEl>
                                        <p:attrNameLst>
                                          <p:attrName>ppt_x</p:attrName>
                                        </p:attrNameLst>
                                      </p:cBhvr>
                                      <p:tavLst>
                                        <p:tav tm="0">
                                          <p:val>
                                            <p:strVal val="#ppt_x"/>
                                          </p:val>
                                        </p:tav>
                                        <p:tav tm="100000">
                                          <p:val>
                                            <p:strVal val="#ppt_x"/>
                                          </p:val>
                                        </p:tav>
                                      </p:tavLst>
                                    </p:anim>
                                    <p:anim calcmode="lin" valueType="num">
                                      <p:cBhvr additive="base">
                                        <p:cTn id="44" dur="500" fill="hold"/>
                                        <p:tgtEl>
                                          <p:spTgt spid="768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42" grpId="0"/>
      <p:bldP spid="76843" grpId="0"/>
      <p:bldP spid="76840" grpId="0"/>
      <p:bldP spid="76841" grpId="0"/>
      <p:bldP spid="76838" grpId="0"/>
      <p:bldP spid="76839" grpId="0"/>
      <p:bldP spid="76836" grpId="0"/>
      <p:bldP spid="76837" grpId="0"/>
      <p:bldP spid="76834" grpId="0"/>
      <p:bldP spid="768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2" descr="hm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0"/>
            <a:ext cx="69850" cy="700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 Box 3"/>
          <p:cNvSpPr txBox="1">
            <a:spLocks noChangeArrowheads="1"/>
          </p:cNvSpPr>
          <p:nvPr/>
        </p:nvSpPr>
        <p:spPr bwMode="auto">
          <a:xfrm>
            <a:off x="2051050" y="1143000"/>
            <a:ext cx="648176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8000" b="1">
                <a:latin typeface="Times New Roman" pitchFamily="18" charset="0"/>
                <a:ea typeface="华文隶书" pitchFamily="2" charset="-122"/>
              </a:rPr>
              <a:t>讲解翻译课文</a:t>
            </a:r>
          </a:p>
        </p:txBody>
      </p:sp>
      <p:sp>
        <p:nvSpPr>
          <p:cNvPr id="9221" name="Rectangle 4"/>
          <p:cNvSpPr>
            <a:spLocks noChangeArrowheads="1"/>
          </p:cNvSpPr>
          <p:nvPr/>
        </p:nvSpPr>
        <p:spPr bwMode="auto">
          <a:xfrm>
            <a:off x="3563938" y="2997200"/>
            <a:ext cx="28956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4400" b="1">
                <a:latin typeface="Times New Roman" pitchFamily="18" charset="0"/>
                <a:ea typeface="楷体_GB2312" pitchFamily="1" charset="-122"/>
              </a:rPr>
              <a:t>    </a:t>
            </a:r>
            <a:r>
              <a:rPr kumimoji="1" lang="zh-CN" altLang="en-US" sz="6600" b="1">
                <a:latin typeface="黑体" pitchFamily="49" charset="-122"/>
                <a:ea typeface="黑体" pitchFamily="49" charset="-122"/>
              </a:rPr>
              <a:t>第</a:t>
            </a:r>
            <a:r>
              <a:rPr kumimoji="1" lang="en-US" altLang="zh-CN" sz="6600" b="1">
                <a:latin typeface="黑体" pitchFamily="49" charset="-122"/>
                <a:ea typeface="黑体" pitchFamily="49" charset="-122"/>
              </a:rPr>
              <a:t>1</a:t>
            </a:r>
            <a:r>
              <a:rPr kumimoji="1" lang="zh-CN" altLang="en-US" sz="6600" b="1">
                <a:latin typeface="黑体" pitchFamily="49" charset="-122"/>
                <a:ea typeface="黑体" pitchFamily="49" charset="-122"/>
              </a:rPr>
              <a:t>段</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179388" y="88900"/>
            <a:ext cx="8713787" cy="668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kumimoji="1" lang="en-US" altLang="zh-CN" sz="3600" b="1" dirty="0">
                <a:latin typeface="黑体" pitchFamily="49" charset="-122"/>
                <a:ea typeface="黑体" pitchFamily="49" charset="-122"/>
              </a:rPr>
              <a:t>    </a:t>
            </a:r>
            <a:r>
              <a:rPr kumimoji="1" lang="zh-CN" altLang="en-US" sz="3600" b="1" dirty="0">
                <a:latin typeface="黑体" pitchFamily="49" charset="-122"/>
                <a:ea typeface="黑体" pitchFamily="49" charset="-122"/>
              </a:rPr>
              <a:t>沛公</a:t>
            </a:r>
            <a:r>
              <a:rPr kumimoji="1" lang="zh-CN" altLang="en-US" sz="3600" b="1" dirty="0">
                <a:solidFill>
                  <a:srgbClr val="C00000"/>
                </a:solidFill>
                <a:latin typeface="黑体" pitchFamily="49" charset="-122"/>
                <a:ea typeface="黑体" pitchFamily="49" charset="-122"/>
              </a:rPr>
              <a:t>军</a:t>
            </a:r>
            <a:r>
              <a:rPr kumimoji="1" lang="zh-CN" altLang="en-US" sz="3600" b="1" dirty="0">
                <a:latin typeface="黑体" pitchFamily="49" charset="-122"/>
                <a:ea typeface="黑体" pitchFamily="49" charset="-122"/>
              </a:rPr>
              <a:t>霸上，未得与项羽相见。</a:t>
            </a:r>
            <a:r>
              <a:rPr kumimoji="1" lang="zh-CN" altLang="en-US" sz="3600" b="1" dirty="0">
                <a:solidFill>
                  <a:srgbClr val="C00000"/>
                </a:solidFill>
                <a:latin typeface="黑体" pitchFamily="49" charset="-122"/>
                <a:ea typeface="黑体" pitchFamily="49" charset="-122"/>
              </a:rPr>
              <a:t>沛公左司马曹无伤使人言于项羽</a:t>
            </a:r>
            <a:r>
              <a:rPr kumimoji="1" lang="zh-CN" altLang="en-US" sz="3600" b="1" dirty="0">
                <a:latin typeface="黑体" pitchFamily="49" charset="-122"/>
                <a:ea typeface="黑体" pitchFamily="49" charset="-122"/>
              </a:rPr>
              <a:t>曰：</a:t>
            </a:r>
            <a:r>
              <a:rPr kumimoji="1" lang="zh-CN" altLang="en-US" sz="3600" b="1" dirty="0">
                <a:ea typeface="黑体" pitchFamily="49" charset="-122"/>
              </a:rPr>
              <a:t>“</a:t>
            </a:r>
            <a:r>
              <a:rPr kumimoji="1" lang="zh-CN" altLang="en-US" sz="3600" b="1" dirty="0">
                <a:latin typeface="黑体" pitchFamily="49" charset="-122"/>
                <a:ea typeface="黑体" pitchFamily="49" charset="-122"/>
              </a:rPr>
              <a:t>沛公欲</a:t>
            </a:r>
            <a:r>
              <a:rPr kumimoji="1" lang="zh-CN" altLang="en-US" sz="3600" b="1" dirty="0">
                <a:solidFill>
                  <a:srgbClr val="C00000"/>
                </a:solidFill>
                <a:latin typeface="黑体" pitchFamily="49" charset="-122"/>
                <a:ea typeface="黑体" pitchFamily="49" charset="-122"/>
              </a:rPr>
              <a:t>王</a:t>
            </a:r>
            <a:r>
              <a:rPr kumimoji="1" lang="zh-CN" altLang="en-US" sz="3600" b="1" dirty="0">
                <a:latin typeface="黑体" pitchFamily="49" charset="-122"/>
                <a:ea typeface="黑体" pitchFamily="49" charset="-122"/>
              </a:rPr>
              <a:t>关中，使子婴为相，珍宝尽有之。</a:t>
            </a:r>
            <a:r>
              <a:rPr kumimoji="1" lang="zh-CN" altLang="en-US" sz="3600" b="1" dirty="0">
                <a:ea typeface="黑体" pitchFamily="49" charset="-122"/>
              </a:rPr>
              <a:t>”</a:t>
            </a:r>
            <a:r>
              <a:rPr kumimoji="1" lang="zh-CN" altLang="en-US" sz="3600" b="1" dirty="0">
                <a:latin typeface="黑体" pitchFamily="49" charset="-122"/>
                <a:ea typeface="黑体" pitchFamily="49" charset="-122"/>
              </a:rPr>
              <a:t>项羽大怒曰：</a:t>
            </a:r>
            <a:r>
              <a:rPr kumimoji="1" lang="zh-CN" altLang="en-US" sz="3600" b="1" dirty="0">
                <a:ea typeface="黑体" pitchFamily="49" charset="-122"/>
              </a:rPr>
              <a:t>“</a:t>
            </a:r>
            <a:r>
              <a:rPr kumimoji="1" lang="zh-CN" altLang="en-US" sz="3600" b="1" dirty="0">
                <a:solidFill>
                  <a:srgbClr val="C00000"/>
                </a:solidFill>
                <a:latin typeface="黑体" pitchFamily="49" charset="-122"/>
                <a:ea typeface="黑体" pitchFamily="49" charset="-122"/>
              </a:rPr>
              <a:t>旦日</a:t>
            </a:r>
            <a:r>
              <a:rPr kumimoji="1" lang="zh-CN" altLang="en-US" sz="3600" b="1" dirty="0">
                <a:solidFill>
                  <a:srgbClr val="002060"/>
                </a:solidFill>
                <a:latin typeface="黑体" pitchFamily="49" charset="-122"/>
                <a:ea typeface="黑体" pitchFamily="49" charset="-122"/>
              </a:rPr>
              <a:t>飨</a:t>
            </a:r>
            <a:r>
              <a:rPr kumimoji="1" lang="zh-CN" altLang="en-US" sz="3600" b="1" dirty="0">
                <a:latin typeface="黑体" pitchFamily="49" charset="-122"/>
                <a:ea typeface="黑体" pitchFamily="49" charset="-122"/>
              </a:rPr>
              <a:t>士卒，为击破沛公军！</a:t>
            </a:r>
            <a:r>
              <a:rPr kumimoji="1" lang="zh-CN" altLang="en-US" sz="3600" b="1" dirty="0">
                <a:ea typeface="黑体" pitchFamily="49" charset="-122"/>
              </a:rPr>
              <a:t>”</a:t>
            </a:r>
            <a:r>
              <a:rPr kumimoji="1" lang="zh-CN" altLang="en-US" sz="3600" b="1" dirty="0">
                <a:solidFill>
                  <a:srgbClr val="FF0000"/>
                </a:solidFill>
                <a:latin typeface="黑体" pitchFamily="49" charset="-122"/>
                <a:ea typeface="黑体" pitchFamily="49" charset="-122"/>
              </a:rPr>
              <a:t>当</a:t>
            </a:r>
            <a:r>
              <a:rPr kumimoji="1" lang="zh-CN" altLang="en-US" sz="3600" b="1" dirty="0">
                <a:latin typeface="黑体" pitchFamily="49" charset="-122"/>
                <a:ea typeface="黑体" pitchFamily="49" charset="-122"/>
              </a:rPr>
              <a:t>是时，项羽兵四十万，在新丰鸿门；沛公兵十万，在霸上。范增</a:t>
            </a:r>
            <a:r>
              <a:rPr kumimoji="1" lang="zh-CN" altLang="en-US" sz="3600" b="1" dirty="0">
                <a:solidFill>
                  <a:srgbClr val="FF0000"/>
                </a:solidFill>
                <a:latin typeface="黑体" pitchFamily="49" charset="-122"/>
                <a:ea typeface="黑体" pitchFamily="49" charset="-122"/>
              </a:rPr>
              <a:t>说</a:t>
            </a:r>
            <a:r>
              <a:rPr kumimoji="1" lang="zh-CN" altLang="en-US" sz="3600" b="1" dirty="0">
                <a:latin typeface="黑体" pitchFamily="49" charset="-122"/>
                <a:ea typeface="黑体" pitchFamily="49" charset="-122"/>
              </a:rPr>
              <a:t>项羽曰：</a:t>
            </a:r>
            <a:r>
              <a:rPr kumimoji="1" lang="zh-CN" altLang="en-US" sz="3600" b="1" dirty="0">
                <a:ea typeface="黑体" pitchFamily="49" charset="-122"/>
              </a:rPr>
              <a:t>“</a:t>
            </a:r>
            <a:r>
              <a:rPr kumimoji="1" lang="zh-CN" altLang="en-US" sz="3600" b="1" dirty="0">
                <a:latin typeface="黑体" pitchFamily="49" charset="-122"/>
                <a:ea typeface="黑体" pitchFamily="49" charset="-122"/>
              </a:rPr>
              <a:t>沛公居山东时，</a:t>
            </a:r>
            <a:r>
              <a:rPr kumimoji="1" lang="zh-CN" altLang="en-US" sz="3600" b="1" dirty="0">
                <a:solidFill>
                  <a:srgbClr val="FF0000"/>
                </a:solidFill>
                <a:latin typeface="黑体" pitchFamily="49" charset="-122"/>
                <a:ea typeface="黑体" pitchFamily="49" charset="-122"/>
              </a:rPr>
              <a:t>贪于财货</a:t>
            </a:r>
            <a:r>
              <a:rPr kumimoji="1" lang="zh-CN" altLang="en-US" sz="3600" b="1" dirty="0">
                <a:latin typeface="黑体" pitchFamily="49" charset="-122"/>
                <a:ea typeface="黑体" pitchFamily="49" charset="-122"/>
              </a:rPr>
              <a:t>，好美姬。今入关，财物</a:t>
            </a:r>
            <a:r>
              <a:rPr kumimoji="1" lang="zh-CN" altLang="en-US" sz="3600" b="1" dirty="0">
                <a:solidFill>
                  <a:srgbClr val="C00000"/>
                </a:solidFill>
                <a:latin typeface="黑体" pitchFamily="49" charset="-122"/>
                <a:ea typeface="黑体" pitchFamily="49" charset="-122"/>
              </a:rPr>
              <a:t>无所</a:t>
            </a:r>
            <a:r>
              <a:rPr kumimoji="1" lang="zh-CN" altLang="en-US" sz="3600" b="1" dirty="0">
                <a:latin typeface="黑体" pitchFamily="49" charset="-122"/>
                <a:ea typeface="黑体" pitchFamily="49" charset="-122"/>
              </a:rPr>
              <a:t>取，妇女</a:t>
            </a:r>
            <a:r>
              <a:rPr kumimoji="1" lang="zh-CN" altLang="en-US" sz="3600" b="1" dirty="0">
                <a:solidFill>
                  <a:srgbClr val="C00000"/>
                </a:solidFill>
                <a:latin typeface="黑体" pitchFamily="49" charset="-122"/>
                <a:ea typeface="黑体" pitchFamily="49" charset="-122"/>
              </a:rPr>
              <a:t>无所</a:t>
            </a:r>
            <a:r>
              <a:rPr kumimoji="1" lang="zh-CN" altLang="en-US" sz="3600" b="1" dirty="0">
                <a:latin typeface="黑体" pitchFamily="49" charset="-122"/>
                <a:ea typeface="黑体" pitchFamily="49" charset="-122"/>
              </a:rPr>
              <a:t>幸，此其志不在小。吾令人望其气，皆为龙虎，成五彩，</a:t>
            </a:r>
            <a:r>
              <a:rPr kumimoji="1" lang="zh-CN" altLang="en-US" sz="3600" b="1" dirty="0">
                <a:solidFill>
                  <a:srgbClr val="C00000"/>
                </a:solidFill>
                <a:latin typeface="黑体" pitchFamily="49" charset="-122"/>
                <a:ea typeface="黑体" pitchFamily="49" charset="-122"/>
              </a:rPr>
              <a:t>此天子气也</a:t>
            </a:r>
            <a:r>
              <a:rPr kumimoji="1" lang="zh-CN" altLang="en-US" sz="3600" b="1" dirty="0">
                <a:latin typeface="黑体" pitchFamily="49" charset="-122"/>
                <a:ea typeface="黑体" pitchFamily="49" charset="-122"/>
              </a:rPr>
              <a:t>。急击勿失！</a:t>
            </a:r>
            <a:r>
              <a:rPr kumimoji="1" lang="zh-CN" altLang="en-US" sz="3600" b="1" dirty="0">
                <a:ea typeface="黑体" pitchFamily="49" charset="-122"/>
              </a:rPr>
              <a:t>”</a:t>
            </a:r>
            <a:r>
              <a:rPr kumimoji="1" lang="zh-CN" altLang="en-US" sz="3600" b="1" dirty="0">
                <a:latin typeface="黑体" pitchFamily="49" charset="-122"/>
                <a:ea typeface="黑体" pitchFamily="49" charset="-122"/>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鸿门宴》">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《鸿门宴》</Template>
  <TotalTime>1265</TotalTime>
  <Words>5123</Words>
  <Application>Microsoft Office PowerPoint</Application>
  <PresentationFormat>全屏显示(4:3)</PresentationFormat>
  <Paragraphs>314</Paragraphs>
  <Slides>62</Slides>
  <Notes>0</Notes>
  <HiddenSlides>0</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《鸿门宴》</vt:lpstr>
      <vt:lpstr>PowerPoint 演示文稿</vt:lpstr>
      <vt:lpstr>PowerPoint 演示文稿</vt:lpstr>
      <vt:lpstr>PowerPoint 演示文稿</vt:lpstr>
      <vt:lpstr>《鸿门宴》背景介绍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探究人物性格：刘邦与项羽</vt:lpstr>
      <vt:lpstr>人物分析：刘邦的表现</vt:lpstr>
      <vt:lpstr>刘邦的性格</vt:lpstr>
      <vt:lpstr>人物分析：项羽的表现</vt:lpstr>
      <vt:lpstr>项羽的性格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test</dc:creator>
  <cp:lastModifiedBy>test</cp:lastModifiedBy>
  <cp:revision>16</cp:revision>
  <dcterms:created xsi:type="dcterms:W3CDTF">2018-08-10T08:28:13Z</dcterms:created>
  <dcterms:modified xsi:type="dcterms:W3CDTF">2018-08-11T05:34:16Z</dcterms:modified>
</cp:coreProperties>
</file>