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6"/>
  </p:notesMasterIdLst>
  <p:sldIdLst>
    <p:sldId id="338" r:id="rId3"/>
    <p:sldId id="329" r:id="rId4"/>
    <p:sldId id="330" r:id="rId5"/>
    <p:sldId id="331" r:id="rId6"/>
    <p:sldId id="256" r:id="rId7"/>
    <p:sldId id="257" r:id="rId8"/>
    <p:sldId id="302" r:id="rId9"/>
    <p:sldId id="295" r:id="rId10"/>
    <p:sldId id="275" r:id="rId11"/>
    <p:sldId id="303" r:id="rId12"/>
    <p:sldId id="304" r:id="rId13"/>
    <p:sldId id="305" r:id="rId14"/>
    <p:sldId id="306" r:id="rId15"/>
    <p:sldId id="307" r:id="rId16"/>
    <p:sldId id="290" r:id="rId17"/>
    <p:sldId id="288" r:id="rId18"/>
    <p:sldId id="263" r:id="rId19"/>
    <p:sldId id="289" r:id="rId20"/>
    <p:sldId id="261" r:id="rId21"/>
    <p:sldId id="293" r:id="rId22"/>
    <p:sldId id="298" r:id="rId23"/>
    <p:sldId id="335" r:id="rId24"/>
    <p:sldId id="340" r:id="rId25"/>
    <p:sldId id="336" r:id="rId26"/>
    <p:sldId id="337" r:id="rId27"/>
    <p:sldId id="291" r:id="rId28"/>
    <p:sldId id="294" r:id="rId29"/>
    <p:sldId id="264" r:id="rId30"/>
    <p:sldId id="297" r:id="rId31"/>
    <p:sldId id="339" r:id="rId32"/>
    <p:sldId id="342" r:id="rId33"/>
    <p:sldId id="341" r:id="rId34"/>
    <p:sldId id="343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5">
          <p15:clr>
            <a:srgbClr val="A4A3A4"/>
          </p15:clr>
        </p15:guide>
        <p15:guide id="2" pos="38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96D6D2"/>
    <a:srgbClr val="FF9900"/>
    <a:srgbClr val="7BBCAD"/>
    <a:srgbClr val="9AE5E9"/>
    <a:srgbClr val="EBD4C2"/>
    <a:srgbClr val="F5D2BE"/>
    <a:srgbClr val="C49FA6"/>
    <a:srgbClr val="D6E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4" y="192"/>
      </p:cViewPr>
      <p:guideLst>
        <p:guide orient="horz" pos="2125"/>
        <p:guide pos="38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8-04T13:21:43.8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17041 9401 0,'0'0'5834,"99"-25"-5818,0 25-16,50-49 16,-75 49-16,1 0 15,74-25-15,-75 25 16,-49-25-16,0 25 15,0 0 1,-1 0-16,1 0 16,-25-25-16,50 25 15,-25 0-15,24 0 16,1 0-16,24 0 15,-24 0-15,-1 0 16,26 0-16,-26 0 16,1 0-1,-25 0-15,24 0 16,1 0-16,0 25 15,-50-25-15,49 0 16,1 50-16,-50-50 16,50 0-16,-1 24 15,1-24-15,-25 0 16,49 50-16,0-25 15,-49-25 1,50 25-16,49 24 16,-50-24-16,50 0 15,-99-25-15,49 0 16,-24 49-16,-25-49 15,-25 0-15,49 25 32,-24-25-1,0 0 0,-25 0 203,25 0-234,0 25 31,-1-25-15,-24 25-1,0 0 1,0-25-16,25 49 16,-25-24-1,25 74-15,-25-24 16,0-51-1,25 51-15,-25-25 16,0-1-16,25 1 16,-25-1-16,24 26 15,-24-50-15,0 24 16,0-24-16,0 25 15,25-1-15,-25 1 16,0-25 0,25 49-16,-25-24 15,0-26-15,0 1 16,0 25-16,0-50 15,0 25 1,0-25-16,0 49 16,25-24-16,-25 0 15,0 24 1,0-49-16,0 25 15,0 0-15,0 0 16,0 0 0,0 24-1,0-24-15,0 25 16,49 74-16,-24-50 15,-25-24-15,0-1 16,25 26-16,-25-26 16,0 1-16,0-25 15,25 49-15,-25-24 16,0-1-16,0 26 15,0-50-15,0 24 16,0 1-16,25-1 16,-25-24-16,0 0 15,0 25-15,0-25 16,24 99-1,-24-100-15,0 26 0,25 0 16,-25 24-16,0-49 16,0 24-16,0-24 15,0 0-15,0-25 16,50 74-16,-50-49 15,0 0 1,0 0-16,0 49 16,0-49-1,0 49-15,0-49 16,0-25-16,0 25 15,25 0 1,-25 0 0,0-25-16,0 24 15,0 26-15,0-50 16,0 50-16,0-1 15,0-24-15,0-25 16,0 25 0,24 0-16,-24 24 109,0-49-94,0 25-15,0 25 16,0 24-16,0-49 16,0-25-1,0 50-15,0-26 375,0 1-313,0 25-62,0-50 16,0 25-1,0-1 1,0 1 31,25 0-32,-25 0 79,0-25-79,25 25 235,-25-1-203,0 26-47,0-25 31</inkml:trace>
  <inkml:trace contextRef="#ctx0" brushRef="#br0" timeOffset="2320.132">20017 13643 0,'0'0'156,"25"24"-156,0-24 15,0 25-15,-25-25 31,25 50-15,-1-50 0,1 25-1,-25-25-15,0 24 47,25 1-31,0 0-1,0 0-15,-25 0 16,0-25 31,24 24-47,-24 1 31,25-25-16,0 0 1,-25 25 31,25 25-16,-25-50 16,0 24-32,0 1-15,0-25 32,25 25-32,-25-25 15,24 25 16,-24-25 16,0 0 156,0-75-203,25 51 16,25-51-16,-50 1 15,25 49-15,-25-25 16,24 1-16,-24 49 15,25-50-15,-25 50 16,25-74 0,-25 49-1,50-25-15,-26 1 16,1-1-16,0 25 15,0-24-15,0-1 16,0 25-16,-1 1 16,-24-1-1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49A25-EFBC-45AB-A8AF-E3DD1BA01834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2CD74-468B-4C90-9D6C-ED1F93E3CE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>
            <a:extLst>
              <a:ext uri="{FF2B5EF4-FFF2-40B4-BE49-F238E27FC236}">
                <a16:creationId xmlns:a16="http://schemas.microsoft.com/office/drawing/2014/main" id="{5DA657A6-E0C7-409C-80C6-3AE65F0A970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>
            <a:extLst>
              <a:ext uri="{FF2B5EF4-FFF2-40B4-BE49-F238E27FC236}">
                <a16:creationId xmlns:a16="http://schemas.microsoft.com/office/drawing/2014/main" id="{FC0701F1-AEA0-4453-9C29-24B5B579CF5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339" name="灯片编号占位符 3">
            <a:extLst>
              <a:ext uri="{FF2B5EF4-FFF2-40B4-BE49-F238E27FC236}">
                <a16:creationId xmlns:a16="http://schemas.microsoft.com/office/drawing/2014/main" id="{73203A33-D7FE-40BC-AD11-EBC68ABA1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26AD6A-7E82-49CC-A94E-8482296E3574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>
            <a:extLst>
              <a:ext uri="{FF2B5EF4-FFF2-40B4-BE49-F238E27FC236}">
                <a16:creationId xmlns:a16="http://schemas.microsoft.com/office/drawing/2014/main" id="{E59191AB-49AE-4627-9587-D26E247BC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829" y="6439667"/>
            <a:ext cx="2822067" cy="287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27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长沙市长郡中学  </a:t>
            </a:r>
            <a:endParaRPr lang="en-US" altLang="zh-CN" sz="1270">
              <a:solidFill>
                <a:srgbClr val="8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11" descr="长郡标志">
            <a:extLst>
              <a:ext uri="{FF2B5EF4-FFF2-40B4-BE49-F238E27FC236}">
                <a16:creationId xmlns:a16="http://schemas.microsoft.com/office/drawing/2014/main" id="{50CA9BAB-2831-4D66-9C03-8E32B940C4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144" y="6449747"/>
            <a:ext cx="317483" cy="31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4873" y="3537112"/>
            <a:ext cx="7621377" cy="2094448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4656" u="none" strike="noStrike" kern="1200" cap="none" spc="212" normalizeH="0">
                <a:solidFill>
                  <a:schemeClr val="accent1"/>
                </a:solidFill>
                <a:uFillTx/>
                <a:ea typeface="汉仪尚巍手书W" panose="0002060004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4871" y="5699243"/>
            <a:ext cx="7621378" cy="705625"/>
          </a:xfrm>
        </p:spPr>
        <p:txBody>
          <a:bodyPr lIns="90000" tIns="46800" rIns="90000" bIns="46800" anchor="ctr"/>
          <a:lstStyle>
            <a:lvl1pPr marL="0" indent="0" algn="ctr">
              <a:buNone/>
              <a:defRPr u="none" strike="noStrike" kern="1200" cap="none" spc="159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noProof="1"/>
              <a:t>单击此处编辑文本</a:t>
            </a:r>
          </a:p>
        </p:txBody>
      </p:sp>
    </p:spTree>
    <p:extLst>
      <p:ext uri="{BB962C8B-B14F-4D97-AF65-F5344CB8AC3E}">
        <p14:creationId xmlns:p14="http://schemas.microsoft.com/office/powerpoint/2010/main" val="2699250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标志">
            <a:extLst>
              <a:ext uri="{FF2B5EF4-FFF2-40B4-BE49-F238E27FC236}">
                <a16:creationId xmlns:a16="http://schemas.microsoft.com/office/drawing/2014/main" id="{6BB64D55-E96C-458B-82E6-391A408427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895" y="6498468"/>
            <a:ext cx="379635" cy="199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5BC0267-052B-4E0E-A4FA-AEC0BDF6D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3530" y="6422866"/>
            <a:ext cx="2363481" cy="287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270">
                <a:solidFill>
                  <a:srgbClr val="8080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湖南长郡卫星远程学校 录制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EB8AA90-A0CE-4292-AEB4-DE6FFF8DD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463" y="6448066"/>
            <a:ext cx="2190461" cy="287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270">
                <a:solidFill>
                  <a:srgbClr val="80808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2019</a:t>
            </a:r>
            <a:r>
              <a:rPr lang="zh-CN" altLang="en-US" sz="1270">
                <a:solidFill>
                  <a:srgbClr val="80808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年上学期   制作</a:t>
            </a:r>
            <a:r>
              <a:rPr lang="en-US" altLang="zh-CN" sz="1270">
                <a:solidFill>
                  <a:srgbClr val="80808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:05</a:t>
            </a:r>
            <a:endParaRPr lang="zh-CN" altLang="en-US" sz="1270">
              <a:solidFill>
                <a:srgbClr val="80808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0ED25353-DB94-465A-AAC1-9F1056A70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829" y="6439667"/>
            <a:ext cx="2822067" cy="287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27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长沙市长郡中学  邓娟</a:t>
            </a:r>
            <a:endParaRPr lang="en-US" altLang="zh-CN" sz="1270">
              <a:solidFill>
                <a:srgbClr val="8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Picture 11" descr="长郡标志">
            <a:extLst>
              <a:ext uri="{FF2B5EF4-FFF2-40B4-BE49-F238E27FC236}">
                <a16:creationId xmlns:a16="http://schemas.microsoft.com/office/drawing/2014/main" id="{9FA3AECD-80B2-41B2-9166-F4777513DE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144" y="6449747"/>
            <a:ext cx="317483" cy="31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831" y="469076"/>
            <a:ext cx="11483216" cy="467733"/>
          </a:xfrm>
        </p:spPr>
        <p:txBody>
          <a:bodyPr lIns="101600" tIns="38100" rIns="76200" bIns="38100" rtlCol="0">
            <a:noAutofit/>
          </a:bodyPr>
          <a:lstStyle>
            <a:lvl1pPr marL="0" marR="0" algn="l" defTabSz="967527" rtl="0" eaLnBrk="1" fontAlgn="auto" latinLnBrk="0" hangingPunct="1">
              <a:lnSpc>
                <a:spcPct val="100000"/>
              </a:lnSpc>
              <a:buNone/>
              <a:defRPr kumimoji="0" lang="zh-CN" altLang="en-US" sz="2539" b="1" i="0" u="none" strike="noStrike" kern="1200" cap="none" spc="212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汉仪尚巍手书W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8831" y="1008044"/>
            <a:ext cx="11483216" cy="5703106"/>
          </a:xfrm>
        </p:spPr>
        <p:txBody>
          <a:bodyPr lIns="101600" rIns="82550" rtlCol="0">
            <a:normAutofit/>
          </a:bodyPr>
          <a:lstStyle>
            <a:lvl1pPr marL="241882" marR="0" lvl="0" indent="-241882" algn="l" defTabSz="9675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58"/>
              </a:spcAft>
              <a:buFont typeface="Arial" panose="020B0604020202020204" pitchFamily="34" charset="0"/>
              <a:buChar char="•"/>
              <a:defRPr kumimoji="0" lang="zh-CN" altLang="en-US" sz="1693" b="0" i="0" u="none" strike="noStrike" kern="1200" cap="none" spc="159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725645" marR="0" lvl="1" indent="-241882" algn="l" defTabSz="9675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58"/>
              </a:spcAft>
              <a:buFont typeface="Arial" panose="020B0604020202020204" pitchFamily="34" charset="0"/>
              <a:buChar char="•"/>
              <a:tabLst>
                <a:tab pos="1703250" algn="l"/>
              </a:tabLst>
              <a:defRPr kumimoji="0" lang="zh-CN" altLang="en-US" sz="1693" b="0" i="0" u="none" strike="noStrike" kern="1200" cap="none" spc="159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209408" marR="0" lvl="2" indent="-241882" algn="l" defTabSz="9675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58"/>
              </a:spcAft>
              <a:buFont typeface="Arial" panose="020B0604020202020204" pitchFamily="34" charset="0"/>
              <a:buChar char="•"/>
              <a:defRPr kumimoji="0" lang="zh-CN" altLang="en-US" sz="1693" b="0" i="0" u="none" strike="noStrike" kern="1200" cap="none" spc="159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93172" marR="0" lvl="3" indent="-241882" algn="l" defTabSz="9675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58"/>
              </a:spcAft>
              <a:buFont typeface="Arial" panose="020B0604020202020204" pitchFamily="34" charset="0"/>
              <a:buChar char="•"/>
              <a:defRPr kumimoji="0" lang="zh-CN" altLang="en-US" sz="1693" b="0" i="0" u="none" strike="noStrike" kern="1200" cap="none" spc="159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176935" marR="0" lvl="4" indent="-241882" algn="l" defTabSz="9675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58"/>
              </a:spcAft>
              <a:buFont typeface="Arial" panose="020B0604020202020204" pitchFamily="34" charset="0"/>
              <a:buChar char="•"/>
              <a:defRPr kumimoji="0" lang="zh-CN" altLang="en-US" sz="1693" b="0" i="0" u="none" strike="noStrike" kern="1200" cap="none" spc="159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36627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标志">
            <a:extLst>
              <a:ext uri="{FF2B5EF4-FFF2-40B4-BE49-F238E27FC236}">
                <a16:creationId xmlns:a16="http://schemas.microsoft.com/office/drawing/2014/main" id="{420C250E-6292-4F60-9937-B434BAF365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895" y="6498468"/>
            <a:ext cx="379635" cy="199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F00FB9A-1D90-413C-811E-929693DF6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3530" y="6422866"/>
            <a:ext cx="2363481" cy="287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270">
                <a:solidFill>
                  <a:srgbClr val="8080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湖南长郡卫星远程学校 录制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E801CBB-B3F8-4477-8887-B99218886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463" y="6448066"/>
            <a:ext cx="2190461" cy="287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270">
                <a:solidFill>
                  <a:srgbClr val="80808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2019</a:t>
            </a:r>
            <a:r>
              <a:rPr lang="zh-CN" altLang="en-US" sz="1270">
                <a:solidFill>
                  <a:srgbClr val="80808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年上学期   制作</a:t>
            </a:r>
            <a:r>
              <a:rPr lang="en-US" altLang="zh-CN" sz="1270">
                <a:solidFill>
                  <a:srgbClr val="80808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:05</a:t>
            </a:r>
            <a:endParaRPr lang="zh-CN" altLang="en-US" sz="1270">
              <a:solidFill>
                <a:srgbClr val="80808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76634CD2-3C03-45A7-AAC0-8700A6F64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829" y="6439667"/>
            <a:ext cx="2822067" cy="287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27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长沙市长郡中学  邓娟</a:t>
            </a:r>
            <a:endParaRPr lang="en-US" altLang="zh-CN" sz="1270">
              <a:solidFill>
                <a:srgbClr val="8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Picture 11" descr="长郡标志">
            <a:extLst>
              <a:ext uri="{FF2B5EF4-FFF2-40B4-BE49-F238E27FC236}">
                <a16:creationId xmlns:a16="http://schemas.microsoft.com/office/drawing/2014/main" id="{D2D934F6-1D86-41BE-8B26-F3D4F07993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144" y="6449747"/>
            <a:ext cx="317483" cy="31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67986" y="4439912"/>
            <a:ext cx="5820676" cy="957621"/>
          </a:xfrm>
        </p:spPr>
        <p:txBody>
          <a:bodyPr lIns="90000" tIns="46800" rIns="90000" bIns="46800" anchor="ctr">
            <a:normAutofit/>
          </a:bodyPr>
          <a:lstStyle>
            <a:lvl1pPr>
              <a:defRPr sz="4656" u="none" strike="noStrike" kern="1200" cap="none" spc="212" normalizeH="0">
                <a:solidFill>
                  <a:schemeClr val="accent1"/>
                </a:solidFill>
                <a:uFillTx/>
                <a:ea typeface="汉仪尚巍手书W" panose="00020600040101010101" charset="-122"/>
              </a:defRPr>
            </a:lvl1pPr>
          </a:lstStyle>
          <a:p>
            <a:r>
              <a:rPr lang="zh-CN" altLang="en-US" noProof="1"/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3066862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标志">
            <a:extLst>
              <a:ext uri="{FF2B5EF4-FFF2-40B4-BE49-F238E27FC236}">
                <a16:creationId xmlns:a16="http://schemas.microsoft.com/office/drawing/2014/main" id="{1E95F992-DE65-49C3-88E8-288F1759B3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895" y="6498468"/>
            <a:ext cx="379635" cy="199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D2370C91-0C8E-4588-B48A-7D1B83029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3530" y="6422866"/>
            <a:ext cx="2363481" cy="287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270">
                <a:solidFill>
                  <a:srgbClr val="8080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湖南长郡卫星远程学校 录制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679C0-7FDB-4C0B-82B4-3E078F11F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463" y="6448066"/>
            <a:ext cx="2190461" cy="287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270">
                <a:solidFill>
                  <a:srgbClr val="80808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2019</a:t>
            </a:r>
            <a:r>
              <a:rPr lang="zh-CN" altLang="en-US" sz="1270">
                <a:solidFill>
                  <a:srgbClr val="80808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年上学期   制作</a:t>
            </a:r>
            <a:r>
              <a:rPr lang="en-US" altLang="zh-CN" sz="1270">
                <a:solidFill>
                  <a:srgbClr val="80808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:05</a:t>
            </a:r>
            <a:endParaRPr lang="zh-CN" altLang="en-US" sz="1270">
              <a:solidFill>
                <a:srgbClr val="80808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BFDD9452-852B-4FC0-B58D-AECA4CEAF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829" y="6439667"/>
            <a:ext cx="2822067" cy="287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27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长沙市长郡中学  邓娟</a:t>
            </a:r>
            <a:endParaRPr lang="en-US" altLang="zh-CN" sz="1270">
              <a:solidFill>
                <a:srgbClr val="8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Picture 11" descr="长郡标志">
            <a:extLst>
              <a:ext uri="{FF2B5EF4-FFF2-40B4-BE49-F238E27FC236}">
                <a16:creationId xmlns:a16="http://schemas.microsoft.com/office/drawing/2014/main" id="{4878A81B-423F-4D79-A7CB-AE626798D0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144" y="6449747"/>
            <a:ext cx="317483" cy="31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831" y="469076"/>
            <a:ext cx="11483216" cy="467733"/>
          </a:xfrm>
        </p:spPr>
        <p:txBody>
          <a:bodyPr lIns="101600" tIns="38100" rIns="76200" bIns="38100" rtlCol="0">
            <a:noAutofit/>
          </a:bodyPr>
          <a:lstStyle>
            <a:lvl1pPr marL="0" marR="0" lvl="0" algn="l" defTabSz="967527" rtl="0" eaLnBrk="1" fontAlgn="auto" latinLnBrk="0" hangingPunct="1">
              <a:lnSpc>
                <a:spcPct val="100000"/>
              </a:lnSpc>
              <a:buNone/>
              <a:defRPr kumimoji="0" lang="zh-CN" altLang="en-US" sz="2539" b="1" i="0" u="none" strike="noStrike" kern="1200" cap="none" spc="212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汉仪尚巍手书W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08882" y="1008044"/>
            <a:ext cx="5590424" cy="5703106"/>
          </a:xfrm>
        </p:spPr>
        <p:txBody>
          <a:bodyPr lIns="101600" rIns="82550" rtlCol="0">
            <a:normAutofit/>
          </a:bodyPr>
          <a:lstStyle>
            <a:lvl1pPr marL="241882" marR="0" lvl="0" indent="-241882" algn="l" defTabSz="9675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58"/>
              </a:spcAft>
              <a:buFont typeface="Arial" panose="020B0604020202020204" pitchFamily="34" charset="0"/>
              <a:buChar char="•"/>
              <a:defRPr kumimoji="0" lang="zh-CN" altLang="en-US" sz="1693" b="0" i="0" u="none" strike="noStrike" kern="1200" cap="none" spc="159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725645" marR="0" lvl="1" indent="-241882" algn="l" defTabSz="9675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58"/>
              </a:spcAft>
              <a:buFont typeface="Arial" panose="020B0604020202020204" pitchFamily="34" charset="0"/>
              <a:buChar char="•"/>
              <a:tabLst>
                <a:tab pos="1703250" algn="l"/>
              </a:tabLst>
              <a:defRPr kumimoji="0" lang="zh-CN" altLang="en-US" sz="1693" b="0" i="0" u="none" strike="noStrike" kern="1200" cap="none" spc="159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209408" marR="0" lvl="2" indent="-241882" algn="l" defTabSz="9675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58"/>
              </a:spcAft>
              <a:buFont typeface="Arial" panose="020B0604020202020204" pitchFamily="34" charset="0"/>
              <a:buChar char="•"/>
              <a:defRPr kumimoji="0" lang="zh-CN" altLang="en-US" sz="1693" b="0" i="0" u="none" strike="noStrike" kern="1200" cap="none" spc="159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93172" marR="0" lvl="3" indent="-241882" algn="l" defTabSz="9675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58"/>
              </a:spcAft>
              <a:buFont typeface="Arial" panose="020B0604020202020204" pitchFamily="34" charset="0"/>
              <a:buChar char="•"/>
              <a:defRPr kumimoji="0" lang="zh-CN" altLang="en-US" sz="1693" b="0" i="0" u="none" strike="noStrike" kern="1200" cap="none" spc="159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176935" marR="0" lvl="4" indent="-241882" algn="l" defTabSz="9675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58"/>
              </a:spcAft>
              <a:buFont typeface="Arial" panose="020B0604020202020204" pitchFamily="34" charset="0"/>
              <a:buChar char="•"/>
              <a:defRPr kumimoji="0" lang="zh-CN" altLang="en-US" sz="1693" b="0" i="0" u="none" strike="noStrike" kern="1200" cap="none" spc="159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01622" y="1008044"/>
            <a:ext cx="5590424" cy="570310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93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lnSpc>
                <a:spcPct val="120000"/>
              </a:lnSpc>
              <a:defRPr sz="1693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lnSpc>
                <a:spcPct val="120000"/>
              </a:lnSpc>
              <a:defRPr sz="1693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lnSpc>
                <a:spcPct val="120000"/>
              </a:lnSpc>
              <a:defRPr sz="1693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lnSpc>
                <a:spcPct val="120000"/>
              </a:lnSpc>
              <a:defRPr sz="1693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65071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标志">
            <a:extLst>
              <a:ext uri="{FF2B5EF4-FFF2-40B4-BE49-F238E27FC236}">
                <a16:creationId xmlns:a16="http://schemas.microsoft.com/office/drawing/2014/main" id="{7B7EEA5F-3F2D-4F9E-BD62-065B3531B8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895" y="6498468"/>
            <a:ext cx="379635" cy="199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id="{BE46E83F-5498-4C05-8640-7BDCF1D2E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3530" y="6422866"/>
            <a:ext cx="2363481" cy="287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270">
                <a:solidFill>
                  <a:srgbClr val="8080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湖南长郡卫星远程学校 录制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1130A67B-9BA9-4A74-84F8-BB53E5255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463" y="6448066"/>
            <a:ext cx="2190461" cy="287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270">
                <a:solidFill>
                  <a:srgbClr val="80808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2019</a:t>
            </a:r>
            <a:r>
              <a:rPr lang="zh-CN" altLang="en-US" sz="1270">
                <a:solidFill>
                  <a:srgbClr val="80808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年上学期   制作</a:t>
            </a:r>
            <a:r>
              <a:rPr lang="en-US" altLang="zh-CN" sz="1270">
                <a:solidFill>
                  <a:srgbClr val="80808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:05</a:t>
            </a:r>
            <a:endParaRPr lang="zh-CN" altLang="en-US" sz="1270">
              <a:solidFill>
                <a:srgbClr val="80808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9398196B-5F40-40A9-922A-75C602476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829" y="6439667"/>
            <a:ext cx="2822067" cy="287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27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长沙市长郡中学  邓娟</a:t>
            </a:r>
            <a:endParaRPr lang="en-US" altLang="zh-CN" sz="1270">
              <a:solidFill>
                <a:srgbClr val="8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Picture 11" descr="长郡标志">
            <a:extLst>
              <a:ext uri="{FF2B5EF4-FFF2-40B4-BE49-F238E27FC236}">
                <a16:creationId xmlns:a16="http://schemas.microsoft.com/office/drawing/2014/main" id="{60396326-20C0-4F32-ADD8-FBB6A624F2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144" y="6449747"/>
            <a:ext cx="317483" cy="31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831" y="469076"/>
            <a:ext cx="11483216" cy="467733"/>
          </a:xfrm>
        </p:spPr>
        <p:txBody>
          <a:bodyPr lIns="101600" tIns="38100" rIns="76200" bIns="38100" rtlCol="0">
            <a:noAutofit/>
          </a:bodyPr>
          <a:lstStyle>
            <a:lvl1pPr marL="0" marR="0" lvl="0" algn="l" defTabSz="967527" rtl="0" eaLnBrk="1" fontAlgn="auto" latinLnBrk="0" hangingPunct="1">
              <a:lnSpc>
                <a:spcPct val="100000"/>
              </a:lnSpc>
              <a:buNone/>
              <a:defRPr kumimoji="0" lang="zh-CN" altLang="en-US" sz="2539" b="1" i="0" u="none" strike="noStrike" kern="1200" cap="none" spc="212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汉仪尚巍手书W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08882" y="1008044"/>
            <a:ext cx="5590424" cy="403217"/>
          </a:xfrm>
        </p:spPr>
        <p:txBody>
          <a:bodyPr lIns="101600" tIns="38100" rIns="76200" bIns="3810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116" b="0" u="none" strike="noStrike" kern="1200" cap="none" spc="212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483763" indent="0">
              <a:buNone/>
              <a:defRPr sz="2116" b="1"/>
            </a:lvl2pPr>
            <a:lvl3pPr marL="967527" indent="0">
              <a:buNone/>
              <a:defRPr sz="1905" b="1"/>
            </a:lvl3pPr>
            <a:lvl4pPr marL="1451290" indent="0">
              <a:buNone/>
              <a:defRPr sz="1693" b="1"/>
            </a:lvl4pPr>
            <a:lvl5pPr marL="1935053" indent="0">
              <a:buNone/>
              <a:defRPr sz="1693" b="1"/>
            </a:lvl5pPr>
            <a:lvl6pPr marL="2418817" indent="0">
              <a:buNone/>
              <a:defRPr sz="1693" b="1"/>
            </a:lvl6pPr>
            <a:lvl7pPr marL="2902580" indent="0">
              <a:buNone/>
              <a:defRPr sz="1693" b="1"/>
            </a:lvl7pPr>
            <a:lvl8pPr marL="3386343" indent="0">
              <a:buNone/>
              <a:defRPr sz="1693" b="1"/>
            </a:lvl8pPr>
            <a:lvl9pPr marL="3870107" indent="0">
              <a:buNone/>
              <a:defRPr sz="1693" b="1"/>
            </a:lvl9pPr>
          </a:lstStyle>
          <a:p>
            <a:pPr lvl="0"/>
            <a:r>
              <a:rPr lang="zh-CN" altLang="en-US" noProof="1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8876" y="1488532"/>
            <a:ext cx="5590380" cy="5222471"/>
          </a:xfrm>
        </p:spPr>
        <p:txBody>
          <a:bodyPr lIns="101600" rIns="82550" rtlCol="0">
            <a:normAutofit/>
          </a:bodyPr>
          <a:lstStyle>
            <a:lvl1pPr marL="241882" marR="0" lvl="0" indent="-241882" algn="l" defTabSz="9675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58"/>
              </a:spcAft>
              <a:buFont typeface="Arial" panose="020B0604020202020204" pitchFamily="34" charset="0"/>
              <a:buChar char="•"/>
              <a:defRPr kumimoji="0" lang="zh-CN" altLang="en-US" sz="1693" b="0" i="0" u="none" strike="noStrike" kern="1200" cap="none" spc="159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725645" marR="0" lvl="1" indent="-241882" algn="l" defTabSz="9675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58"/>
              </a:spcAft>
              <a:buFont typeface="Arial" panose="020B0604020202020204" pitchFamily="34" charset="0"/>
              <a:buChar char="•"/>
              <a:tabLst>
                <a:tab pos="1703250" algn="l"/>
              </a:tabLst>
              <a:defRPr kumimoji="0" lang="zh-CN" altLang="en-US" sz="1693" b="0" i="0" u="none" strike="noStrike" kern="1200" cap="none" spc="159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209408" marR="0" lvl="2" indent="-241882" algn="l" defTabSz="9675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58"/>
              </a:spcAft>
              <a:buFont typeface="Arial" panose="020B0604020202020204" pitchFamily="34" charset="0"/>
              <a:buChar char="•"/>
              <a:defRPr kumimoji="0" lang="zh-CN" altLang="en-US" sz="1693" b="0" i="0" u="none" strike="noStrike" kern="1200" cap="none" spc="159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93172" marR="0" lvl="3" indent="-241882" algn="l" defTabSz="9675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58"/>
              </a:spcAft>
              <a:buFont typeface="Arial" panose="020B0604020202020204" pitchFamily="34" charset="0"/>
              <a:buChar char="•"/>
              <a:defRPr kumimoji="0" lang="zh-CN" altLang="en-US" sz="1693" b="0" i="0" u="none" strike="noStrike" kern="1200" cap="none" spc="159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176935" marR="0" lvl="4" indent="-241882" algn="l" defTabSz="9675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58"/>
              </a:spcAft>
              <a:buFont typeface="Arial" panose="020B0604020202020204" pitchFamily="34" charset="0"/>
              <a:buChar char="•"/>
              <a:defRPr kumimoji="0" lang="zh-CN" altLang="en-US" sz="1693" b="0" i="0" u="none" strike="noStrike" kern="1200" cap="none" spc="159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598314" y="1008044"/>
            <a:ext cx="5590424" cy="403217"/>
          </a:xfrm>
        </p:spPr>
        <p:txBody>
          <a:bodyPr lIns="101600" tIns="38100" rIns="76200" bIns="38100" rtlCol="0">
            <a:normAutofit/>
          </a:bodyPr>
          <a:lstStyle>
            <a:lvl1pPr marL="0" marR="0" lvl="0" indent="0" algn="l" defTabSz="9675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116" b="0" i="0" u="none" strike="noStrike" kern="1200" cap="none" spc="212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483763" indent="0">
              <a:buNone/>
              <a:defRPr sz="2116" b="1"/>
            </a:lvl2pPr>
            <a:lvl3pPr marL="967527" indent="0">
              <a:buNone/>
              <a:defRPr sz="1905" b="1"/>
            </a:lvl3pPr>
            <a:lvl4pPr marL="1451290" indent="0">
              <a:buNone/>
              <a:defRPr sz="1693" b="1"/>
            </a:lvl4pPr>
            <a:lvl5pPr marL="1935053" indent="0">
              <a:buNone/>
              <a:defRPr sz="1693" b="1"/>
            </a:lvl5pPr>
            <a:lvl6pPr marL="2418817" indent="0">
              <a:buNone/>
              <a:defRPr sz="1693" b="1"/>
            </a:lvl6pPr>
            <a:lvl7pPr marL="2902580" indent="0">
              <a:buNone/>
              <a:defRPr sz="1693" b="1"/>
            </a:lvl7pPr>
            <a:lvl8pPr marL="3386343" indent="0">
              <a:buNone/>
              <a:defRPr sz="1693" b="1"/>
            </a:lvl8pPr>
            <a:lvl9pPr marL="3870107" indent="0">
              <a:buNone/>
              <a:defRPr sz="1693" b="1"/>
            </a:lvl9pPr>
          </a:lstStyle>
          <a:p>
            <a:pPr lvl="0"/>
            <a:r>
              <a:rPr noProof="1"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98314" y="1488532"/>
            <a:ext cx="5590424" cy="5222471"/>
          </a:xfrm>
        </p:spPr>
        <p:txBody>
          <a:bodyPr lIns="101600" rIns="82550" rtlCol="0">
            <a:normAutofit/>
          </a:bodyPr>
          <a:lstStyle>
            <a:lvl1pPr marL="241882" marR="0" lvl="0" indent="-241882" algn="l" defTabSz="9675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58"/>
              </a:spcAft>
              <a:buFont typeface="Arial" panose="020B0604020202020204" pitchFamily="34" charset="0"/>
              <a:buChar char="•"/>
              <a:defRPr kumimoji="0" lang="zh-CN" altLang="en-US" sz="1693" b="0" i="0" u="none" strike="noStrike" kern="1200" cap="none" spc="159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725645" marR="0" lvl="1" indent="-241882" algn="l" defTabSz="9675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58"/>
              </a:spcAft>
              <a:buFont typeface="Arial" panose="020B0604020202020204" pitchFamily="34" charset="0"/>
              <a:buChar char="•"/>
              <a:tabLst>
                <a:tab pos="1703250" algn="l"/>
              </a:tabLst>
              <a:defRPr kumimoji="0" lang="zh-CN" altLang="en-US" sz="1693" b="0" i="0" u="none" strike="noStrike" kern="1200" cap="none" spc="159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209408" marR="0" lvl="2" indent="-241882" algn="l" defTabSz="9675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58"/>
              </a:spcAft>
              <a:buFont typeface="Arial" panose="020B0604020202020204" pitchFamily="34" charset="0"/>
              <a:buChar char="•"/>
              <a:defRPr kumimoji="0" lang="zh-CN" altLang="en-US" sz="1693" b="0" i="0" u="none" strike="noStrike" kern="1200" cap="none" spc="159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93172" marR="0" lvl="3" indent="-241882" algn="l" defTabSz="9675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58"/>
              </a:spcAft>
              <a:buFont typeface="Arial" panose="020B0604020202020204" pitchFamily="34" charset="0"/>
              <a:buChar char="•"/>
              <a:defRPr kumimoji="0" lang="zh-CN" altLang="en-US" sz="1693" b="0" i="0" u="none" strike="noStrike" kern="1200" cap="none" spc="159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176935" marR="0" lvl="4" indent="-241882" algn="l" defTabSz="9675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58"/>
              </a:spcAft>
              <a:buFont typeface="Arial" panose="020B0604020202020204" pitchFamily="34" charset="0"/>
              <a:buChar char="•"/>
              <a:defRPr kumimoji="0" lang="zh-CN" altLang="en-US" sz="1693" b="0" i="0" u="none" strike="noStrike" kern="1200" cap="none" spc="159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343742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标志">
            <a:extLst>
              <a:ext uri="{FF2B5EF4-FFF2-40B4-BE49-F238E27FC236}">
                <a16:creationId xmlns:a16="http://schemas.microsoft.com/office/drawing/2014/main" id="{0074F315-25F5-4DCF-8A0C-68789E5E8E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895" y="6498468"/>
            <a:ext cx="379635" cy="199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1BD6DBB-9845-4C91-A776-573346402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3530" y="6422866"/>
            <a:ext cx="2363481" cy="287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270">
                <a:solidFill>
                  <a:srgbClr val="8080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湖南长郡卫星远程学校 录制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EF87CCED-FEF8-4ABF-9CD3-E3E5E93E0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463" y="6448066"/>
            <a:ext cx="2190461" cy="287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270">
                <a:solidFill>
                  <a:srgbClr val="80808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2019</a:t>
            </a:r>
            <a:r>
              <a:rPr lang="zh-CN" altLang="en-US" sz="1270">
                <a:solidFill>
                  <a:srgbClr val="80808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年上学期   制作</a:t>
            </a:r>
            <a:r>
              <a:rPr lang="en-US" altLang="zh-CN" sz="1270">
                <a:solidFill>
                  <a:srgbClr val="80808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:05</a:t>
            </a:r>
            <a:endParaRPr lang="zh-CN" altLang="en-US" sz="1270">
              <a:solidFill>
                <a:srgbClr val="80808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55C4361C-9460-4CDE-8222-2B392ABFE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829" y="6439667"/>
            <a:ext cx="2822067" cy="287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27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长沙市长郡中学  邓娟</a:t>
            </a:r>
            <a:endParaRPr lang="en-US" altLang="zh-CN" sz="1270">
              <a:solidFill>
                <a:srgbClr val="8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Picture 11" descr="长郡标志">
            <a:extLst>
              <a:ext uri="{FF2B5EF4-FFF2-40B4-BE49-F238E27FC236}">
                <a16:creationId xmlns:a16="http://schemas.microsoft.com/office/drawing/2014/main" id="{14026650-5B71-4A53-8EA5-A506288A17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144" y="6449747"/>
            <a:ext cx="317483" cy="31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lIns="101600" tIns="38100" rIns="76200" bIns="38100" rtlCol="0">
            <a:noAutofit/>
          </a:bodyPr>
          <a:lstStyle>
            <a:lvl1pPr marL="0" marR="0" lvl="0" algn="l" defTabSz="967527" rtl="0" eaLnBrk="1" fontAlgn="auto" latinLnBrk="0" hangingPunct="1">
              <a:lnSpc>
                <a:spcPct val="100000"/>
              </a:lnSpc>
              <a:buNone/>
              <a:defRPr kumimoji="0" lang="zh-CN" altLang="en-US" sz="2539" b="1" i="0" u="none" strike="noStrike" kern="1200" cap="none" spc="212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汉仪尚巍手书W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049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39300" y="644190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7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16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screen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A3FC5-365A-4E15-B4BF-B0C447403491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A4868D33-73FA-438C-A8DF-6190D37B9E09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8"/>
            </p:custDataLst>
          </p:nvPr>
        </p:nvSpPr>
        <p:spPr bwMode="auto">
          <a:xfrm>
            <a:off x="670242" y="443536"/>
            <a:ext cx="10851518" cy="44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012" tIns="36005" rIns="72009" bIns="360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628F9A1E-4945-432F-960C-AA833C1C7770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9"/>
            </p:custDataLst>
          </p:nvPr>
        </p:nvSpPr>
        <p:spPr bwMode="auto">
          <a:xfrm>
            <a:off x="670242" y="952594"/>
            <a:ext cx="10851518" cy="5389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012" tIns="0" rIns="7801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KSO_TEMPLATE" hidden="1">
            <a:extLst>
              <a:ext uri="{FF2B5EF4-FFF2-40B4-BE49-F238E27FC236}">
                <a16:creationId xmlns:a16="http://schemas.microsoft.com/office/drawing/2014/main" id="{1ABAE60C-9DBE-4AE7-88A7-BCD6071882F4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AA4648"/>
            </a:solidFill>
            <a:miter lim="800000"/>
            <a:headEnd/>
            <a:tailEnd/>
          </a:ln>
        </p:spPr>
        <p:txBody>
          <a:bodyPr lIns="91435" tIns="45717" rIns="91435" bIns="45717" anchor="ctr"/>
          <a:lstStyle>
            <a:lvl1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endParaRPr lang="zh-CN" altLang="en-US" sz="1799">
              <a:solidFill>
                <a:srgbClr val="FFFFFF"/>
              </a:solidFill>
            </a:endParaRPr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C8DFCBE7-0EFE-4210-BC4C-F1CBCB4E5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829" y="6439667"/>
            <a:ext cx="2822067" cy="287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27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长沙市长郡中学  </a:t>
            </a:r>
            <a:endParaRPr lang="en-US" altLang="zh-CN" sz="1270">
              <a:solidFill>
                <a:srgbClr val="8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54" name="Picture 11" descr="长郡标志">
            <a:extLst>
              <a:ext uri="{FF2B5EF4-FFF2-40B4-BE49-F238E27FC236}">
                <a16:creationId xmlns:a16="http://schemas.microsoft.com/office/drawing/2014/main" id="{C8325F77-7A27-41D1-9DA2-4036760061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144" y="6449747"/>
            <a:ext cx="317483" cy="31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77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xStyles>
    <p:titleStyle>
      <a:lvl1pPr algn="l" rtl="0" fontAlgn="base">
        <a:spcBef>
          <a:spcPct val="0"/>
        </a:spcBef>
        <a:spcAft>
          <a:spcPct val="0"/>
        </a:spcAft>
        <a:defRPr sz="2539" b="1" kern="1200" spc="212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539" b="1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539" b="1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539" b="1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539" b="1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83763" algn="l" rtl="0" fontAlgn="base">
        <a:spcBef>
          <a:spcPct val="0"/>
        </a:spcBef>
        <a:spcAft>
          <a:spcPct val="0"/>
        </a:spcAft>
        <a:defRPr sz="2539" b="1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67527" algn="l" rtl="0" fontAlgn="base">
        <a:spcBef>
          <a:spcPct val="0"/>
        </a:spcBef>
        <a:spcAft>
          <a:spcPct val="0"/>
        </a:spcAft>
        <a:defRPr sz="2539" b="1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451290" algn="l" rtl="0" fontAlgn="base">
        <a:spcBef>
          <a:spcPct val="0"/>
        </a:spcBef>
        <a:spcAft>
          <a:spcPct val="0"/>
        </a:spcAft>
        <a:defRPr sz="2539" b="1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935053" algn="l" rtl="0" fontAlgn="base">
        <a:spcBef>
          <a:spcPct val="0"/>
        </a:spcBef>
        <a:spcAft>
          <a:spcPct val="0"/>
        </a:spcAft>
        <a:defRPr sz="2539" b="1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41882" indent="-241882" algn="l" rtl="0" fontAlgn="base">
        <a:lnSpc>
          <a:spcPct val="120000"/>
        </a:lnSpc>
        <a:spcBef>
          <a:spcPct val="0"/>
        </a:spcBef>
        <a:spcAft>
          <a:spcPts val="1058"/>
        </a:spcAft>
        <a:buFont typeface="Arial" panose="020B0604020202020204" pitchFamily="34" charset="0"/>
        <a:buChar char="•"/>
        <a:defRPr sz="1693" kern="1200" spc="159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725645" indent="-241882" algn="l" rtl="0" fontAlgn="base">
        <a:lnSpc>
          <a:spcPct val="120000"/>
        </a:lnSpc>
        <a:spcBef>
          <a:spcPct val="0"/>
        </a:spcBef>
        <a:spcAft>
          <a:spcPts val="1058"/>
        </a:spcAft>
        <a:buFont typeface="Arial" panose="020B0604020202020204" pitchFamily="34" charset="0"/>
        <a:buChar char="•"/>
        <a:tabLst>
          <a:tab pos="1703250" algn="l"/>
        </a:tabLst>
        <a:defRPr sz="1693" kern="1200" spc="159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09408" indent="-241882" algn="l" rtl="0" fontAlgn="base">
        <a:lnSpc>
          <a:spcPct val="120000"/>
        </a:lnSpc>
        <a:spcBef>
          <a:spcPct val="0"/>
        </a:spcBef>
        <a:spcAft>
          <a:spcPts val="1058"/>
        </a:spcAft>
        <a:buFont typeface="Arial" panose="020B0604020202020204" pitchFamily="34" charset="0"/>
        <a:buChar char="•"/>
        <a:tabLst>
          <a:tab pos="1703250" algn="l"/>
        </a:tabLst>
        <a:defRPr sz="1693" kern="1200" spc="159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93172" indent="-241882" algn="l" rtl="0" fontAlgn="base">
        <a:lnSpc>
          <a:spcPct val="120000"/>
        </a:lnSpc>
        <a:spcBef>
          <a:spcPct val="0"/>
        </a:spcBef>
        <a:spcAft>
          <a:spcPts val="1058"/>
        </a:spcAft>
        <a:buFont typeface="Arial" panose="020B0604020202020204" pitchFamily="34" charset="0"/>
        <a:buChar char="•"/>
        <a:tabLst>
          <a:tab pos="1703250" algn="l"/>
        </a:tabLst>
        <a:defRPr sz="1693" kern="1200" spc="159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176935" indent="-241882" algn="l" rtl="0" fontAlgn="base">
        <a:lnSpc>
          <a:spcPct val="120000"/>
        </a:lnSpc>
        <a:spcBef>
          <a:spcPct val="0"/>
        </a:spcBef>
        <a:spcAft>
          <a:spcPts val="1058"/>
        </a:spcAft>
        <a:buFont typeface="Arial" panose="020B0604020202020204" pitchFamily="34" charset="0"/>
        <a:buChar char="•"/>
        <a:tabLst>
          <a:tab pos="1703250" algn="l"/>
        </a:tabLst>
        <a:defRPr sz="1693" kern="1200" spc="159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660698" indent="-241882" algn="l" defTabSz="967527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4462" indent="-241882" algn="l" defTabSz="967527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8225" indent="-241882" algn="l" defTabSz="967527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1988" indent="-241882" algn="l" defTabSz="967527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76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52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29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05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81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34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10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oleObject" Target="../embeddings/oleObject3.bin"/><Relationship Id="rId7" Type="http://schemas.openxmlformats.org/officeDocument/2006/relationships/image" Target="../media/image3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34.emf"/><Relationship Id="rId4" Type="http://schemas.openxmlformats.org/officeDocument/2006/relationships/image" Target="../media/image30.png"/><Relationship Id="rId9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6C337E-22CF-4FF7-8E67-EC976C0949EA}"/>
              </a:ext>
            </a:extLst>
          </p:cNvPr>
          <p:cNvSpPr/>
          <p:nvPr/>
        </p:nvSpPr>
        <p:spPr>
          <a:xfrm>
            <a:off x="8109679" y="4856813"/>
            <a:ext cx="2323475" cy="974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B6FB1B-A67D-4572-A6FF-C37B6F5B8E10}"/>
              </a:ext>
            </a:extLst>
          </p:cNvPr>
          <p:cNvSpPr/>
          <p:nvPr/>
        </p:nvSpPr>
        <p:spPr>
          <a:xfrm>
            <a:off x="5279036" y="6490740"/>
            <a:ext cx="2323475" cy="2098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187D1F-4870-4692-8F17-07B06AF0317D}"/>
              </a:ext>
            </a:extLst>
          </p:cNvPr>
          <p:cNvSpPr/>
          <p:nvPr/>
        </p:nvSpPr>
        <p:spPr>
          <a:xfrm>
            <a:off x="9068678" y="4974661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>
                <a:ea typeface="宋体" charset="0"/>
              </a:rPr>
              <a:t>月</a:t>
            </a:r>
            <a:r>
              <a:rPr lang="en-US" altLang="zh-CN" dirty="0">
                <a:ea typeface="宋体" charset="0"/>
              </a:rPr>
              <a:t>5</a:t>
            </a:r>
            <a:r>
              <a:rPr lang="zh-CN" altLang="en-US" dirty="0">
                <a:ea typeface="宋体" charset="0"/>
              </a:rPr>
              <a:t>日上课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4" name="表格 90113">
            <a:extLst>
              <a:ext uri="{FF2B5EF4-FFF2-40B4-BE49-F238E27FC236}">
                <a16:creationId xmlns:a16="http://schemas.microsoft.com/office/drawing/2014/main" id="{97235728-3865-4D1B-8755-8242E2B09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5436847"/>
              </p:ext>
            </p:extLst>
          </p:nvPr>
        </p:nvGraphicFramePr>
        <p:xfrm>
          <a:off x="1555497" y="2143952"/>
          <a:ext cx="6956058" cy="3428475"/>
        </p:xfrm>
        <a:graphic>
          <a:graphicData uri="http://schemas.openxmlformats.org/drawingml/2006/table">
            <a:tbl>
              <a:tblPr/>
              <a:tblGrid>
                <a:gridCol w="92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0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5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56077"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zh-CN" altLang="en-US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病毒种类</a:t>
                      </a:r>
                      <a:endParaRPr lang="zh-CN" altLang="en-US" sz="290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zh-CN" altLang="en-US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噬菌体</a:t>
                      </a:r>
                      <a:endParaRPr lang="zh-CN" altLang="en-US" sz="290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zh-CN" altLang="en-US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烟草花叶病毒</a:t>
                      </a:r>
                      <a:endParaRPr lang="zh-CN" altLang="en-US" sz="290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CN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HIV</a:t>
                      </a:r>
                      <a:endParaRPr lang="zh-CN" altLang="zh-CN" sz="290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CN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SARS</a:t>
                      </a:r>
                      <a:r>
                        <a:rPr lang="zh-CN" altLang="en-US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病毒</a:t>
                      </a:r>
                      <a:endParaRPr lang="zh-CN" altLang="en-US" sz="290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zh-CN" altLang="en-US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禽流感病毒</a:t>
                      </a:r>
                      <a:endParaRPr lang="zh-CN" altLang="en-US" sz="290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2398"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zh-CN" altLang="en-US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遗传物质</a:t>
                      </a:r>
                      <a:endParaRPr lang="zh-CN" altLang="en-US" sz="290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endParaRPr lang="zh-CN" altLang="zh-CN" sz="2900" dirty="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endParaRPr lang="zh-CN" altLang="zh-CN" sz="2900" dirty="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endParaRPr lang="zh-CN" altLang="zh-CN" sz="2900" dirty="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endParaRPr lang="zh-CN" altLang="zh-CN" sz="2900" dirty="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endParaRPr lang="zh-CN" altLang="zh-CN" sz="2900" dirty="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495" name="Rectangle 32">
            <a:extLst>
              <a:ext uri="{FF2B5EF4-FFF2-40B4-BE49-F238E27FC236}">
                <a16:creationId xmlns:a16="http://schemas.microsoft.com/office/drawing/2014/main" id="{3B0E5913-53E5-4B99-AD8A-27E47CCDC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857" y="4541030"/>
            <a:ext cx="1064705" cy="58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174" b="1">
                <a:solidFill>
                  <a:srgbClr val="FF33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DNA</a:t>
            </a:r>
          </a:p>
        </p:txBody>
      </p:sp>
      <p:sp>
        <p:nvSpPr>
          <p:cNvPr id="62496" name="矩形 90150">
            <a:extLst>
              <a:ext uri="{FF2B5EF4-FFF2-40B4-BE49-F238E27FC236}">
                <a16:creationId xmlns:a16="http://schemas.microsoft.com/office/drawing/2014/main" id="{0B57A7C6-0714-461F-9821-292B27CBB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592978"/>
            <a:ext cx="12192000" cy="220055"/>
          </a:xfrm>
          <a:prstGeom prst="rect">
            <a:avLst/>
          </a:pr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905"/>
          </a:p>
        </p:txBody>
      </p:sp>
      <p:pic>
        <p:nvPicPr>
          <p:cNvPr id="62497" name="图片 1">
            <a:extLst>
              <a:ext uri="{FF2B5EF4-FFF2-40B4-BE49-F238E27FC236}">
                <a16:creationId xmlns:a16="http://schemas.microsoft.com/office/drawing/2014/main" id="{8C60EB06-87EA-4EE7-ABEB-5C5C19AFD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064" y="608614"/>
            <a:ext cx="6148074" cy="68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38" name="表格 91137">
            <a:extLst>
              <a:ext uri="{FF2B5EF4-FFF2-40B4-BE49-F238E27FC236}">
                <a16:creationId xmlns:a16="http://schemas.microsoft.com/office/drawing/2014/main" id="{41615C4A-F0BA-4509-86E5-FCA5095946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8792149"/>
              </p:ext>
            </p:extLst>
          </p:nvPr>
        </p:nvGraphicFramePr>
        <p:xfrm>
          <a:off x="1555497" y="2143952"/>
          <a:ext cx="6956058" cy="3428475"/>
        </p:xfrm>
        <a:graphic>
          <a:graphicData uri="http://schemas.openxmlformats.org/drawingml/2006/table">
            <a:tbl>
              <a:tblPr/>
              <a:tblGrid>
                <a:gridCol w="92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0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5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56077"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zh-CN" altLang="en-US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病毒种类</a:t>
                      </a:r>
                      <a:endParaRPr lang="zh-CN" altLang="en-US" sz="290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zh-CN" altLang="en-US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噬菌体</a:t>
                      </a:r>
                      <a:endParaRPr lang="zh-CN" altLang="en-US" sz="290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zh-CN" altLang="en-US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烟草花叶病毒</a:t>
                      </a:r>
                      <a:endParaRPr lang="zh-CN" altLang="en-US" sz="290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CN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HIV</a:t>
                      </a:r>
                      <a:endParaRPr lang="zh-CN" altLang="zh-CN" sz="290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CN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SARS</a:t>
                      </a:r>
                      <a:r>
                        <a:rPr lang="zh-CN" altLang="en-US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病毒</a:t>
                      </a:r>
                      <a:endParaRPr lang="zh-CN" altLang="en-US" sz="290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zh-CN" altLang="en-US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禽流感病毒</a:t>
                      </a:r>
                      <a:endParaRPr lang="zh-CN" altLang="en-US" sz="290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2398"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zh-CN" altLang="en-US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遗传物质</a:t>
                      </a:r>
                      <a:endParaRPr lang="zh-CN" altLang="en-US" sz="290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endParaRPr lang="zh-CN" altLang="zh-CN" sz="2900" dirty="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endParaRPr lang="zh-CN" altLang="zh-CN" sz="2900" dirty="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endParaRPr lang="zh-CN" altLang="zh-CN" sz="2900" dirty="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endParaRPr lang="zh-CN" altLang="zh-CN" sz="2900" dirty="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endParaRPr lang="zh-CN" altLang="zh-CN" sz="2900" dirty="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519" name="Rectangle 32">
            <a:extLst>
              <a:ext uri="{FF2B5EF4-FFF2-40B4-BE49-F238E27FC236}">
                <a16:creationId xmlns:a16="http://schemas.microsoft.com/office/drawing/2014/main" id="{FB7E649B-AE6C-4225-9BAD-F33661767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857" y="4541030"/>
            <a:ext cx="1064705" cy="58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174" b="1">
                <a:solidFill>
                  <a:srgbClr val="FF33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DNA</a:t>
            </a:r>
          </a:p>
        </p:txBody>
      </p:sp>
      <p:sp>
        <p:nvSpPr>
          <p:cNvPr id="63520" name="Rectangle 36">
            <a:extLst>
              <a:ext uri="{FF2B5EF4-FFF2-40B4-BE49-F238E27FC236}">
                <a16:creationId xmlns:a16="http://schemas.microsoft.com/office/drawing/2014/main" id="{6A49D36A-83F3-44FA-99EE-B3B3959C9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633" y="4362971"/>
            <a:ext cx="1064705" cy="73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174" b="1">
                <a:solidFill>
                  <a:srgbClr val="FF33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RNA</a:t>
            </a:r>
          </a:p>
        </p:txBody>
      </p:sp>
      <p:sp>
        <p:nvSpPr>
          <p:cNvPr id="63521" name="矩形 91174">
            <a:extLst>
              <a:ext uri="{FF2B5EF4-FFF2-40B4-BE49-F238E27FC236}">
                <a16:creationId xmlns:a16="http://schemas.microsoft.com/office/drawing/2014/main" id="{79D4E668-F289-4930-841A-E44E576B8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592978"/>
            <a:ext cx="12192000" cy="220055"/>
          </a:xfrm>
          <a:prstGeom prst="rect">
            <a:avLst/>
          </a:pr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905"/>
          </a:p>
        </p:txBody>
      </p:sp>
      <p:pic>
        <p:nvPicPr>
          <p:cNvPr id="63522" name="图片 1">
            <a:extLst>
              <a:ext uri="{FF2B5EF4-FFF2-40B4-BE49-F238E27FC236}">
                <a16:creationId xmlns:a16="http://schemas.microsoft.com/office/drawing/2014/main" id="{4B3A51DF-28A2-4688-8434-53DB225D9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064" y="608614"/>
            <a:ext cx="6148074" cy="68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2" name="表格 92161">
            <a:extLst>
              <a:ext uri="{FF2B5EF4-FFF2-40B4-BE49-F238E27FC236}">
                <a16:creationId xmlns:a16="http://schemas.microsoft.com/office/drawing/2014/main" id="{261E7791-57A4-4D42-81FF-2C6D15056C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8766587"/>
              </p:ext>
            </p:extLst>
          </p:nvPr>
        </p:nvGraphicFramePr>
        <p:xfrm>
          <a:off x="1555497" y="2143952"/>
          <a:ext cx="6956058" cy="3428475"/>
        </p:xfrm>
        <a:graphic>
          <a:graphicData uri="http://schemas.openxmlformats.org/drawingml/2006/table">
            <a:tbl>
              <a:tblPr/>
              <a:tblGrid>
                <a:gridCol w="92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0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5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56077"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zh-CN" altLang="en-US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病毒种类</a:t>
                      </a:r>
                      <a:endParaRPr lang="zh-CN" altLang="en-US" sz="290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zh-CN" altLang="en-US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噬菌体</a:t>
                      </a:r>
                      <a:endParaRPr lang="zh-CN" altLang="en-US" sz="290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zh-CN" altLang="en-US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烟草花叶病毒</a:t>
                      </a:r>
                      <a:endParaRPr lang="zh-CN" altLang="en-US" sz="290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CN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HIV</a:t>
                      </a:r>
                      <a:endParaRPr lang="zh-CN" altLang="zh-CN" sz="290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CN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SARS</a:t>
                      </a:r>
                      <a:r>
                        <a:rPr lang="zh-CN" altLang="en-US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病毒</a:t>
                      </a:r>
                      <a:endParaRPr lang="zh-CN" altLang="en-US" sz="290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zh-CN" altLang="en-US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禽流感病毒</a:t>
                      </a:r>
                      <a:endParaRPr lang="zh-CN" altLang="en-US" sz="290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2398"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zh-CN" altLang="en-US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遗传物质</a:t>
                      </a:r>
                      <a:endParaRPr lang="zh-CN" altLang="en-US" sz="290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endParaRPr lang="zh-CN" altLang="zh-CN" sz="2900" dirty="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endParaRPr lang="zh-CN" altLang="zh-CN" sz="2900" dirty="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endParaRPr lang="zh-CN" altLang="zh-CN" sz="2900" dirty="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endParaRPr lang="zh-CN" altLang="zh-CN" sz="2900" dirty="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endParaRPr lang="zh-CN" altLang="zh-CN" sz="2900" dirty="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543" name="Rectangle 32">
            <a:extLst>
              <a:ext uri="{FF2B5EF4-FFF2-40B4-BE49-F238E27FC236}">
                <a16:creationId xmlns:a16="http://schemas.microsoft.com/office/drawing/2014/main" id="{5BB5A114-60DF-4124-9631-69662656B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857" y="4541030"/>
            <a:ext cx="1064705" cy="58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174" b="1">
                <a:solidFill>
                  <a:srgbClr val="FF33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DNA</a:t>
            </a:r>
          </a:p>
        </p:txBody>
      </p:sp>
      <p:sp>
        <p:nvSpPr>
          <p:cNvPr id="64544" name="Rectangle 36">
            <a:extLst>
              <a:ext uri="{FF2B5EF4-FFF2-40B4-BE49-F238E27FC236}">
                <a16:creationId xmlns:a16="http://schemas.microsoft.com/office/drawing/2014/main" id="{8DCAD6BE-3EFC-4ED4-8DFB-B710231DD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633" y="4362971"/>
            <a:ext cx="1064705" cy="73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174" b="1">
                <a:solidFill>
                  <a:srgbClr val="FF33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RNA</a:t>
            </a:r>
          </a:p>
        </p:txBody>
      </p:sp>
      <p:sp>
        <p:nvSpPr>
          <p:cNvPr id="64545" name="Rectangle 37">
            <a:extLst>
              <a:ext uri="{FF2B5EF4-FFF2-40B4-BE49-F238E27FC236}">
                <a16:creationId xmlns:a16="http://schemas.microsoft.com/office/drawing/2014/main" id="{2041DAF6-F0E8-4AA2-AED8-CC50E7643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456" y="4379769"/>
            <a:ext cx="1064705" cy="73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174" b="1">
                <a:solidFill>
                  <a:srgbClr val="FF33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RNA</a:t>
            </a:r>
          </a:p>
        </p:txBody>
      </p:sp>
      <p:sp>
        <p:nvSpPr>
          <p:cNvPr id="64546" name="矩形 92198">
            <a:extLst>
              <a:ext uri="{FF2B5EF4-FFF2-40B4-BE49-F238E27FC236}">
                <a16:creationId xmlns:a16="http://schemas.microsoft.com/office/drawing/2014/main" id="{DDA3DF01-8E22-4C4C-9E94-01A26A5AB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592978"/>
            <a:ext cx="12192000" cy="220055"/>
          </a:xfrm>
          <a:prstGeom prst="rect">
            <a:avLst/>
          </a:pr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905"/>
          </a:p>
        </p:txBody>
      </p:sp>
      <p:pic>
        <p:nvPicPr>
          <p:cNvPr id="64547" name="图片 1">
            <a:extLst>
              <a:ext uri="{FF2B5EF4-FFF2-40B4-BE49-F238E27FC236}">
                <a16:creationId xmlns:a16="http://schemas.microsoft.com/office/drawing/2014/main" id="{00218DC3-6DB6-43BA-AF0A-2C5FD5AE3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064" y="608614"/>
            <a:ext cx="6148074" cy="68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6" name="表格 93185">
            <a:extLst>
              <a:ext uri="{FF2B5EF4-FFF2-40B4-BE49-F238E27FC236}">
                <a16:creationId xmlns:a16="http://schemas.microsoft.com/office/drawing/2014/main" id="{815A738E-DCDE-4FEE-88FC-992AC2AC8E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3193488"/>
              </p:ext>
            </p:extLst>
          </p:nvPr>
        </p:nvGraphicFramePr>
        <p:xfrm>
          <a:off x="1555497" y="2143952"/>
          <a:ext cx="6956058" cy="3428475"/>
        </p:xfrm>
        <a:graphic>
          <a:graphicData uri="http://schemas.openxmlformats.org/drawingml/2006/table">
            <a:tbl>
              <a:tblPr/>
              <a:tblGrid>
                <a:gridCol w="92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0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5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56077"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zh-CN" altLang="en-US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病毒种类</a:t>
                      </a:r>
                      <a:endParaRPr lang="zh-CN" altLang="en-US" sz="290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zh-CN" altLang="en-US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噬菌体</a:t>
                      </a:r>
                      <a:endParaRPr lang="zh-CN" altLang="en-US" sz="290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zh-CN" altLang="en-US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烟草花叶病毒</a:t>
                      </a:r>
                      <a:endParaRPr lang="zh-CN" altLang="en-US" sz="290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CN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HIV</a:t>
                      </a:r>
                      <a:endParaRPr lang="zh-CN" altLang="zh-CN" sz="290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CN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SARS</a:t>
                      </a:r>
                      <a:r>
                        <a:rPr lang="zh-CN" altLang="en-US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病毒</a:t>
                      </a:r>
                      <a:endParaRPr lang="zh-CN" altLang="en-US" sz="290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zh-CN" altLang="en-US" sz="2900" b="1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禽流感病毒</a:t>
                      </a:r>
                      <a:endParaRPr lang="zh-CN" altLang="en-US" sz="2900" dirty="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2398"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zh-CN" altLang="en-US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遗传物质</a:t>
                      </a:r>
                      <a:endParaRPr lang="zh-CN" altLang="en-US" sz="290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endParaRPr lang="zh-CN" altLang="zh-CN" sz="2900" dirty="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endParaRPr lang="zh-CN" altLang="zh-CN" sz="2900" dirty="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endParaRPr lang="zh-CN" altLang="zh-CN" sz="2900" dirty="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endParaRPr lang="zh-CN" altLang="zh-CN" sz="2900" dirty="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endParaRPr lang="zh-CN" altLang="zh-CN" sz="2900" dirty="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567" name="Rectangle 32">
            <a:extLst>
              <a:ext uri="{FF2B5EF4-FFF2-40B4-BE49-F238E27FC236}">
                <a16:creationId xmlns:a16="http://schemas.microsoft.com/office/drawing/2014/main" id="{00076A42-F326-4B13-AA04-89F413710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857" y="4541030"/>
            <a:ext cx="1064705" cy="58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174" b="1">
                <a:solidFill>
                  <a:srgbClr val="FF33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DNA</a:t>
            </a:r>
          </a:p>
        </p:txBody>
      </p:sp>
      <p:sp>
        <p:nvSpPr>
          <p:cNvPr id="65568" name="Rectangle 36">
            <a:extLst>
              <a:ext uri="{FF2B5EF4-FFF2-40B4-BE49-F238E27FC236}">
                <a16:creationId xmlns:a16="http://schemas.microsoft.com/office/drawing/2014/main" id="{8D171711-8A88-4BDC-96E5-FDC17667A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633" y="4362971"/>
            <a:ext cx="1064705" cy="73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174" b="1">
                <a:solidFill>
                  <a:srgbClr val="FF33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RNA</a:t>
            </a:r>
          </a:p>
        </p:txBody>
      </p:sp>
      <p:sp>
        <p:nvSpPr>
          <p:cNvPr id="65569" name="Rectangle 37">
            <a:extLst>
              <a:ext uri="{FF2B5EF4-FFF2-40B4-BE49-F238E27FC236}">
                <a16:creationId xmlns:a16="http://schemas.microsoft.com/office/drawing/2014/main" id="{A86CB341-0D67-4731-86B0-01BE3BB4B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456" y="4379769"/>
            <a:ext cx="1064705" cy="73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174" b="1">
                <a:solidFill>
                  <a:srgbClr val="FF33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RNA</a:t>
            </a:r>
          </a:p>
        </p:txBody>
      </p:sp>
      <p:sp>
        <p:nvSpPr>
          <p:cNvPr id="65570" name="Rectangle 38">
            <a:extLst>
              <a:ext uri="{FF2B5EF4-FFF2-40B4-BE49-F238E27FC236}">
                <a16:creationId xmlns:a16="http://schemas.microsoft.com/office/drawing/2014/main" id="{6EF885A6-C3D9-406A-823D-522E8B217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4952" y="4379769"/>
            <a:ext cx="1064705" cy="73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174" b="1">
                <a:solidFill>
                  <a:srgbClr val="FF33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RNA</a:t>
            </a:r>
          </a:p>
        </p:txBody>
      </p:sp>
      <p:sp>
        <p:nvSpPr>
          <p:cNvPr id="65571" name="矩形 93222">
            <a:extLst>
              <a:ext uri="{FF2B5EF4-FFF2-40B4-BE49-F238E27FC236}">
                <a16:creationId xmlns:a16="http://schemas.microsoft.com/office/drawing/2014/main" id="{678AA539-0022-415B-92BF-45BB949F8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592978"/>
            <a:ext cx="12192000" cy="220055"/>
          </a:xfrm>
          <a:prstGeom prst="rect">
            <a:avLst/>
          </a:pr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905"/>
          </a:p>
        </p:txBody>
      </p:sp>
      <p:pic>
        <p:nvPicPr>
          <p:cNvPr id="65572" name="图片 1">
            <a:extLst>
              <a:ext uri="{FF2B5EF4-FFF2-40B4-BE49-F238E27FC236}">
                <a16:creationId xmlns:a16="http://schemas.microsoft.com/office/drawing/2014/main" id="{AFD4A486-06AB-48F7-B99D-4730FF6E6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064" y="608614"/>
            <a:ext cx="6148074" cy="68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0" name="表格 94209">
            <a:extLst>
              <a:ext uri="{FF2B5EF4-FFF2-40B4-BE49-F238E27FC236}">
                <a16:creationId xmlns:a16="http://schemas.microsoft.com/office/drawing/2014/main" id="{379DD22B-0A70-4F59-8D89-BF053C3322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7951910"/>
              </p:ext>
            </p:extLst>
          </p:nvPr>
        </p:nvGraphicFramePr>
        <p:xfrm>
          <a:off x="1555497" y="2143952"/>
          <a:ext cx="6956058" cy="3428475"/>
        </p:xfrm>
        <a:graphic>
          <a:graphicData uri="http://schemas.openxmlformats.org/drawingml/2006/table">
            <a:tbl>
              <a:tblPr/>
              <a:tblGrid>
                <a:gridCol w="92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0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5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56077"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zh-CN" altLang="en-US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病毒种类</a:t>
                      </a:r>
                      <a:endParaRPr lang="zh-CN" altLang="en-US" sz="290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zh-CN" altLang="en-US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噬菌体</a:t>
                      </a:r>
                      <a:endParaRPr lang="zh-CN" altLang="en-US" sz="290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zh-CN" altLang="en-US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烟草花叶病毒</a:t>
                      </a:r>
                      <a:endParaRPr lang="zh-CN" altLang="en-US" sz="290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CN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HIV</a:t>
                      </a:r>
                      <a:endParaRPr lang="zh-CN" altLang="zh-CN" sz="290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CN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SARS</a:t>
                      </a:r>
                      <a:r>
                        <a:rPr lang="zh-CN" altLang="en-US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病毒</a:t>
                      </a:r>
                      <a:endParaRPr lang="zh-CN" altLang="en-US" sz="290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zh-CN" altLang="en-US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禽流感病毒</a:t>
                      </a:r>
                      <a:endParaRPr lang="zh-CN" altLang="en-US" sz="290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2398"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zh-CN" altLang="en-US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遗传物质</a:t>
                      </a:r>
                      <a:endParaRPr lang="zh-CN" altLang="en-US" sz="290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endParaRPr lang="zh-CN" altLang="zh-CN" sz="2900" dirty="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endParaRPr lang="zh-CN" altLang="zh-CN" sz="2900" dirty="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endParaRPr lang="zh-CN" altLang="zh-CN" sz="2900" dirty="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endParaRPr lang="zh-CN" altLang="zh-CN" sz="2900" dirty="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endParaRPr lang="zh-CN" altLang="zh-CN" sz="2900" dirty="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591" name="Rectangle 32">
            <a:extLst>
              <a:ext uri="{FF2B5EF4-FFF2-40B4-BE49-F238E27FC236}">
                <a16:creationId xmlns:a16="http://schemas.microsoft.com/office/drawing/2014/main" id="{1575194F-FED5-457F-926F-FA4F328A9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857" y="4541030"/>
            <a:ext cx="1064705" cy="58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174" b="1">
                <a:solidFill>
                  <a:srgbClr val="FF33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DNA</a:t>
            </a:r>
          </a:p>
        </p:txBody>
      </p:sp>
      <p:sp>
        <p:nvSpPr>
          <p:cNvPr id="66592" name="Rectangle 36">
            <a:extLst>
              <a:ext uri="{FF2B5EF4-FFF2-40B4-BE49-F238E27FC236}">
                <a16:creationId xmlns:a16="http://schemas.microsoft.com/office/drawing/2014/main" id="{B470A2FE-1B0C-444A-BD69-CD50C939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633" y="4362971"/>
            <a:ext cx="1064705" cy="73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174" b="1">
                <a:solidFill>
                  <a:srgbClr val="FF33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RNA</a:t>
            </a:r>
          </a:p>
        </p:txBody>
      </p:sp>
      <p:sp>
        <p:nvSpPr>
          <p:cNvPr id="66593" name="Rectangle 37">
            <a:extLst>
              <a:ext uri="{FF2B5EF4-FFF2-40B4-BE49-F238E27FC236}">
                <a16:creationId xmlns:a16="http://schemas.microsoft.com/office/drawing/2014/main" id="{E0A22F98-1DC3-49C5-9869-F8B4981F8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456" y="4379769"/>
            <a:ext cx="1064705" cy="73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174" b="1">
                <a:solidFill>
                  <a:srgbClr val="FF33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RNA</a:t>
            </a:r>
          </a:p>
        </p:txBody>
      </p:sp>
      <p:sp>
        <p:nvSpPr>
          <p:cNvPr id="66594" name="Rectangle 38">
            <a:extLst>
              <a:ext uri="{FF2B5EF4-FFF2-40B4-BE49-F238E27FC236}">
                <a16:creationId xmlns:a16="http://schemas.microsoft.com/office/drawing/2014/main" id="{EF7B1710-8165-48ED-AD17-2CD0B546B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4952" y="4379769"/>
            <a:ext cx="1064705" cy="73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174" b="1">
                <a:solidFill>
                  <a:srgbClr val="FF33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RNA</a:t>
            </a:r>
          </a:p>
        </p:txBody>
      </p:sp>
      <p:sp>
        <p:nvSpPr>
          <p:cNvPr id="66595" name="Rectangle 39">
            <a:extLst>
              <a:ext uri="{FF2B5EF4-FFF2-40B4-BE49-F238E27FC236}">
                <a16:creationId xmlns:a16="http://schemas.microsoft.com/office/drawing/2014/main" id="{993DBAD6-107A-4AF4-8126-6C9E29833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9528" y="4371370"/>
            <a:ext cx="1064705" cy="73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174" b="1">
                <a:solidFill>
                  <a:srgbClr val="FF33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RNA</a:t>
            </a:r>
          </a:p>
        </p:txBody>
      </p:sp>
      <p:sp>
        <p:nvSpPr>
          <p:cNvPr id="66596" name="矩形 94246">
            <a:extLst>
              <a:ext uri="{FF2B5EF4-FFF2-40B4-BE49-F238E27FC236}">
                <a16:creationId xmlns:a16="http://schemas.microsoft.com/office/drawing/2014/main" id="{1D5DE19D-73E0-4615-97D4-EC787A670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592978"/>
            <a:ext cx="12192000" cy="220055"/>
          </a:xfrm>
          <a:prstGeom prst="rect">
            <a:avLst/>
          </a:pr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905"/>
          </a:p>
        </p:txBody>
      </p:sp>
      <p:pic>
        <p:nvPicPr>
          <p:cNvPr id="66597" name="图片 1">
            <a:extLst>
              <a:ext uri="{FF2B5EF4-FFF2-40B4-BE49-F238E27FC236}">
                <a16:creationId xmlns:a16="http://schemas.microsoft.com/office/drawing/2014/main" id="{F9DB7372-73AB-4BF9-878E-A65198C14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064" y="608614"/>
            <a:ext cx="6148074" cy="68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淘宝店chenying0907 8"/>
          <p:cNvSpPr/>
          <p:nvPr/>
        </p:nvSpPr>
        <p:spPr bwMode="auto">
          <a:xfrm>
            <a:off x="10821193" y="1550169"/>
            <a:ext cx="476021" cy="316037"/>
          </a:xfrm>
          <a:custGeom>
            <a:avLst/>
            <a:gdLst>
              <a:gd name="T0" fmla="*/ 1171 w 3151"/>
              <a:gd name="T1" fmla="*/ 1936 h 3371"/>
              <a:gd name="T2" fmla="*/ 1058 w 3151"/>
              <a:gd name="T3" fmla="*/ 2154 h 3371"/>
              <a:gd name="T4" fmla="*/ 932 w 3151"/>
              <a:gd name="T5" fmla="*/ 2364 h 3371"/>
              <a:gd name="T6" fmla="*/ 791 w 3151"/>
              <a:gd name="T7" fmla="*/ 2563 h 3371"/>
              <a:gd name="T8" fmla="*/ 635 w 3151"/>
              <a:gd name="T9" fmla="*/ 2753 h 3371"/>
              <a:gd name="T10" fmla="*/ 464 w 3151"/>
              <a:gd name="T11" fmla="*/ 2932 h 3371"/>
              <a:gd name="T12" fmla="*/ 277 w 3151"/>
              <a:gd name="T13" fmla="*/ 3098 h 3371"/>
              <a:gd name="T14" fmla="*/ 72 w 3151"/>
              <a:gd name="T15" fmla="*/ 3251 h 3371"/>
              <a:gd name="T16" fmla="*/ 7 w 3151"/>
              <a:gd name="T17" fmla="*/ 3296 h 3371"/>
              <a:gd name="T18" fmla="*/ 0 w 3151"/>
              <a:gd name="T19" fmla="*/ 3323 h 3371"/>
              <a:gd name="T20" fmla="*/ 14 w 3151"/>
              <a:gd name="T21" fmla="*/ 3354 h 3371"/>
              <a:gd name="T22" fmla="*/ 44 w 3151"/>
              <a:gd name="T23" fmla="*/ 3370 h 3371"/>
              <a:gd name="T24" fmla="*/ 128 w 3151"/>
              <a:gd name="T25" fmla="*/ 3337 h 3371"/>
              <a:gd name="T26" fmla="*/ 345 w 3151"/>
              <a:gd name="T27" fmla="*/ 3205 h 3371"/>
              <a:gd name="T28" fmla="*/ 547 w 3151"/>
              <a:gd name="T29" fmla="*/ 3053 h 3371"/>
              <a:gd name="T30" fmla="*/ 732 w 3151"/>
              <a:gd name="T31" fmla="*/ 2883 h 3371"/>
              <a:gd name="T32" fmla="*/ 900 w 3151"/>
              <a:gd name="T33" fmla="*/ 2698 h 3371"/>
              <a:gd name="T34" fmla="*/ 1053 w 3151"/>
              <a:gd name="T35" fmla="*/ 2499 h 3371"/>
              <a:gd name="T36" fmla="*/ 1191 w 3151"/>
              <a:gd name="T37" fmla="*/ 2288 h 3371"/>
              <a:gd name="T38" fmla="*/ 1313 w 3151"/>
              <a:gd name="T39" fmla="*/ 2066 h 3371"/>
              <a:gd name="T40" fmla="*/ 1400 w 3151"/>
              <a:gd name="T41" fmla="*/ 1898 h 3371"/>
              <a:gd name="T42" fmla="*/ 1431 w 3151"/>
              <a:gd name="T43" fmla="*/ 1909 h 3371"/>
              <a:gd name="T44" fmla="*/ 1471 w 3151"/>
              <a:gd name="T45" fmla="*/ 1916 h 3371"/>
              <a:gd name="T46" fmla="*/ 1497 w 3151"/>
              <a:gd name="T47" fmla="*/ 1905 h 3371"/>
              <a:gd name="T48" fmla="*/ 1519 w 3151"/>
              <a:gd name="T49" fmla="*/ 1879 h 3371"/>
              <a:gd name="T50" fmla="*/ 1563 w 3151"/>
              <a:gd name="T51" fmla="*/ 1852 h 3371"/>
              <a:gd name="T52" fmla="*/ 1708 w 3151"/>
              <a:gd name="T53" fmla="*/ 1803 h 3371"/>
              <a:gd name="T54" fmla="*/ 1827 w 3151"/>
              <a:gd name="T55" fmla="*/ 1759 h 3371"/>
              <a:gd name="T56" fmla="*/ 1959 w 3151"/>
              <a:gd name="T57" fmla="*/ 1684 h 3371"/>
              <a:gd name="T58" fmla="*/ 2081 w 3151"/>
              <a:gd name="T59" fmla="*/ 1628 h 3371"/>
              <a:gd name="T60" fmla="*/ 2187 w 3151"/>
              <a:gd name="T61" fmla="*/ 1639 h 3371"/>
              <a:gd name="T62" fmla="*/ 2291 w 3151"/>
              <a:gd name="T63" fmla="*/ 1618 h 3371"/>
              <a:gd name="T64" fmla="*/ 2394 w 3151"/>
              <a:gd name="T65" fmla="*/ 1571 h 3371"/>
              <a:gd name="T66" fmla="*/ 2491 w 3151"/>
              <a:gd name="T67" fmla="*/ 1505 h 3371"/>
              <a:gd name="T68" fmla="*/ 2582 w 3151"/>
              <a:gd name="T69" fmla="*/ 1426 h 3371"/>
              <a:gd name="T70" fmla="*/ 2686 w 3151"/>
              <a:gd name="T71" fmla="*/ 1321 h 3371"/>
              <a:gd name="T72" fmla="*/ 2819 w 3151"/>
              <a:gd name="T73" fmla="*/ 1170 h 3371"/>
              <a:gd name="T74" fmla="*/ 2915 w 3151"/>
              <a:gd name="T75" fmla="*/ 1043 h 3371"/>
              <a:gd name="T76" fmla="*/ 2999 w 3151"/>
              <a:gd name="T77" fmla="*/ 908 h 3371"/>
              <a:gd name="T78" fmla="*/ 3067 w 3151"/>
              <a:gd name="T79" fmla="*/ 767 h 3371"/>
              <a:gd name="T80" fmla="*/ 3118 w 3151"/>
              <a:gd name="T81" fmla="*/ 621 h 3371"/>
              <a:gd name="T82" fmla="*/ 3146 w 3151"/>
              <a:gd name="T83" fmla="*/ 472 h 3371"/>
              <a:gd name="T84" fmla="*/ 3150 w 3151"/>
              <a:gd name="T85" fmla="*/ 318 h 3371"/>
              <a:gd name="T86" fmla="*/ 3128 w 3151"/>
              <a:gd name="T87" fmla="*/ 162 h 3371"/>
              <a:gd name="T88" fmla="*/ 3088 w 3151"/>
              <a:gd name="T89" fmla="*/ 36 h 3371"/>
              <a:gd name="T90" fmla="*/ 3068 w 3151"/>
              <a:gd name="T91" fmla="*/ 14 h 3371"/>
              <a:gd name="T92" fmla="*/ 3039 w 3151"/>
              <a:gd name="T93" fmla="*/ 2 h 3371"/>
              <a:gd name="T94" fmla="*/ 3008 w 3151"/>
              <a:gd name="T95" fmla="*/ 0 h 3371"/>
              <a:gd name="T96" fmla="*/ 2935 w 3151"/>
              <a:gd name="T97" fmla="*/ 35 h 3371"/>
              <a:gd name="T98" fmla="*/ 2739 w 3151"/>
              <a:gd name="T99" fmla="*/ 163 h 3371"/>
              <a:gd name="T100" fmla="*/ 2558 w 3151"/>
              <a:gd name="T101" fmla="*/ 310 h 3371"/>
              <a:gd name="T102" fmla="*/ 2393 w 3151"/>
              <a:gd name="T103" fmla="*/ 475 h 3371"/>
              <a:gd name="T104" fmla="*/ 2247 w 3151"/>
              <a:gd name="T105" fmla="*/ 656 h 3371"/>
              <a:gd name="T106" fmla="*/ 2122 w 3151"/>
              <a:gd name="T107" fmla="*/ 851 h 3371"/>
              <a:gd name="T108" fmla="*/ 2021 w 3151"/>
              <a:gd name="T109" fmla="*/ 1061 h 3371"/>
              <a:gd name="T110" fmla="*/ 1946 w 3151"/>
              <a:gd name="T111" fmla="*/ 1281 h 3371"/>
              <a:gd name="T112" fmla="*/ 1907 w 3151"/>
              <a:gd name="T113" fmla="*/ 1464 h 3371"/>
              <a:gd name="T114" fmla="*/ 1919 w 3151"/>
              <a:gd name="T115" fmla="*/ 1494 h 3371"/>
              <a:gd name="T116" fmla="*/ 1938 w 3151"/>
              <a:gd name="T117" fmla="*/ 1508 h 3371"/>
              <a:gd name="T118" fmla="*/ 1901 w 3151"/>
              <a:gd name="T119" fmla="*/ 1539 h 3371"/>
              <a:gd name="T120" fmla="*/ 1768 w 3151"/>
              <a:gd name="T121" fmla="*/ 1618 h 3371"/>
              <a:gd name="T122" fmla="*/ 1600 w 3151"/>
              <a:gd name="T123" fmla="*/ 1690 h 3371"/>
              <a:gd name="T124" fmla="*/ 1482 w 3151"/>
              <a:gd name="T125" fmla="*/ 1731 h 3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151" h="3371">
                <a:moveTo>
                  <a:pt x="1247" y="1768"/>
                </a:moveTo>
                <a:lnTo>
                  <a:pt x="1222" y="1825"/>
                </a:lnTo>
                <a:lnTo>
                  <a:pt x="1197" y="1881"/>
                </a:lnTo>
                <a:lnTo>
                  <a:pt x="1171" y="1936"/>
                </a:lnTo>
                <a:lnTo>
                  <a:pt x="1144" y="1991"/>
                </a:lnTo>
                <a:lnTo>
                  <a:pt x="1116" y="2046"/>
                </a:lnTo>
                <a:lnTo>
                  <a:pt x="1088" y="2100"/>
                </a:lnTo>
                <a:lnTo>
                  <a:pt x="1058" y="2154"/>
                </a:lnTo>
                <a:lnTo>
                  <a:pt x="1028" y="2207"/>
                </a:lnTo>
                <a:lnTo>
                  <a:pt x="996" y="2259"/>
                </a:lnTo>
                <a:lnTo>
                  <a:pt x="964" y="2312"/>
                </a:lnTo>
                <a:lnTo>
                  <a:pt x="932" y="2364"/>
                </a:lnTo>
                <a:lnTo>
                  <a:pt x="897" y="2414"/>
                </a:lnTo>
                <a:lnTo>
                  <a:pt x="863" y="2465"/>
                </a:lnTo>
                <a:lnTo>
                  <a:pt x="827" y="2515"/>
                </a:lnTo>
                <a:lnTo>
                  <a:pt x="791" y="2563"/>
                </a:lnTo>
                <a:lnTo>
                  <a:pt x="753" y="2612"/>
                </a:lnTo>
                <a:lnTo>
                  <a:pt x="715" y="2659"/>
                </a:lnTo>
                <a:lnTo>
                  <a:pt x="675" y="2707"/>
                </a:lnTo>
                <a:lnTo>
                  <a:pt x="635" y="2753"/>
                </a:lnTo>
                <a:lnTo>
                  <a:pt x="593" y="2799"/>
                </a:lnTo>
                <a:lnTo>
                  <a:pt x="551" y="2844"/>
                </a:lnTo>
                <a:lnTo>
                  <a:pt x="507" y="2888"/>
                </a:lnTo>
                <a:lnTo>
                  <a:pt x="464" y="2932"/>
                </a:lnTo>
                <a:lnTo>
                  <a:pt x="418" y="2974"/>
                </a:lnTo>
                <a:lnTo>
                  <a:pt x="372" y="3017"/>
                </a:lnTo>
                <a:lnTo>
                  <a:pt x="324" y="3057"/>
                </a:lnTo>
                <a:lnTo>
                  <a:pt x="277" y="3098"/>
                </a:lnTo>
                <a:lnTo>
                  <a:pt x="227" y="3137"/>
                </a:lnTo>
                <a:lnTo>
                  <a:pt x="176" y="3176"/>
                </a:lnTo>
                <a:lnTo>
                  <a:pt x="125" y="3214"/>
                </a:lnTo>
                <a:lnTo>
                  <a:pt x="72" y="3251"/>
                </a:lnTo>
                <a:lnTo>
                  <a:pt x="18" y="3287"/>
                </a:lnTo>
                <a:lnTo>
                  <a:pt x="14" y="3290"/>
                </a:lnTo>
                <a:lnTo>
                  <a:pt x="10" y="3293"/>
                </a:lnTo>
                <a:lnTo>
                  <a:pt x="7" y="3296"/>
                </a:lnTo>
                <a:lnTo>
                  <a:pt x="5" y="3300"/>
                </a:lnTo>
                <a:lnTo>
                  <a:pt x="2" y="3307"/>
                </a:lnTo>
                <a:lnTo>
                  <a:pt x="0" y="3315"/>
                </a:lnTo>
                <a:lnTo>
                  <a:pt x="0" y="3323"/>
                </a:lnTo>
                <a:lnTo>
                  <a:pt x="2" y="3332"/>
                </a:lnTo>
                <a:lnTo>
                  <a:pt x="5" y="3340"/>
                </a:lnTo>
                <a:lnTo>
                  <a:pt x="9" y="3347"/>
                </a:lnTo>
                <a:lnTo>
                  <a:pt x="14" y="3354"/>
                </a:lnTo>
                <a:lnTo>
                  <a:pt x="20" y="3360"/>
                </a:lnTo>
                <a:lnTo>
                  <a:pt x="28" y="3365"/>
                </a:lnTo>
                <a:lnTo>
                  <a:pt x="36" y="3368"/>
                </a:lnTo>
                <a:lnTo>
                  <a:pt x="44" y="3370"/>
                </a:lnTo>
                <a:lnTo>
                  <a:pt x="53" y="3371"/>
                </a:lnTo>
                <a:lnTo>
                  <a:pt x="61" y="3370"/>
                </a:lnTo>
                <a:lnTo>
                  <a:pt x="70" y="3366"/>
                </a:lnTo>
                <a:lnTo>
                  <a:pt x="128" y="3337"/>
                </a:lnTo>
                <a:lnTo>
                  <a:pt x="183" y="3305"/>
                </a:lnTo>
                <a:lnTo>
                  <a:pt x="239" y="3273"/>
                </a:lnTo>
                <a:lnTo>
                  <a:pt x="293" y="3239"/>
                </a:lnTo>
                <a:lnTo>
                  <a:pt x="345" y="3205"/>
                </a:lnTo>
                <a:lnTo>
                  <a:pt x="397" y="3169"/>
                </a:lnTo>
                <a:lnTo>
                  <a:pt x="449" y="3131"/>
                </a:lnTo>
                <a:lnTo>
                  <a:pt x="498" y="3093"/>
                </a:lnTo>
                <a:lnTo>
                  <a:pt x="547" y="3053"/>
                </a:lnTo>
                <a:lnTo>
                  <a:pt x="595" y="3013"/>
                </a:lnTo>
                <a:lnTo>
                  <a:pt x="641" y="2970"/>
                </a:lnTo>
                <a:lnTo>
                  <a:pt x="687" y="2928"/>
                </a:lnTo>
                <a:lnTo>
                  <a:pt x="732" y="2883"/>
                </a:lnTo>
                <a:lnTo>
                  <a:pt x="776" y="2838"/>
                </a:lnTo>
                <a:lnTo>
                  <a:pt x="818" y="2793"/>
                </a:lnTo>
                <a:lnTo>
                  <a:pt x="860" y="2746"/>
                </a:lnTo>
                <a:lnTo>
                  <a:pt x="900" y="2698"/>
                </a:lnTo>
                <a:lnTo>
                  <a:pt x="940" y="2649"/>
                </a:lnTo>
                <a:lnTo>
                  <a:pt x="979" y="2601"/>
                </a:lnTo>
                <a:lnTo>
                  <a:pt x="1017" y="2550"/>
                </a:lnTo>
                <a:lnTo>
                  <a:pt x="1053" y="2499"/>
                </a:lnTo>
                <a:lnTo>
                  <a:pt x="1090" y="2447"/>
                </a:lnTo>
                <a:lnTo>
                  <a:pt x="1124" y="2395"/>
                </a:lnTo>
                <a:lnTo>
                  <a:pt x="1158" y="2341"/>
                </a:lnTo>
                <a:lnTo>
                  <a:pt x="1191" y="2288"/>
                </a:lnTo>
                <a:lnTo>
                  <a:pt x="1223" y="2233"/>
                </a:lnTo>
                <a:lnTo>
                  <a:pt x="1255" y="2178"/>
                </a:lnTo>
                <a:lnTo>
                  <a:pt x="1284" y="2123"/>
                </a:lnTo>
                <a:lnTo>
                  <a:pt x="1313" y="2066"/>
                </a:lnTo>
                <a:lnTo>
                  <a:pt x="1343" y="2009"/>
                </a:lnTo>
                <a:lnTo>
                  <a:pt x="1370" y="1952"/>
                </a:lnTo>
                <a:lnTo>
                  <a:pt x="1396" y="1894"/>
                </a:lnTo>
                <a:lnTo>
                  <a:pt x="1400" y="1898"/>
                </a:lnTo>
                <a:lnTo>
                  <a:pt x="1404" y="1900"/>
                </a:lnTo>
                <a:lnTo>
                  <a:pt x="1410" y="1903"/>
                </a:lnTo>
                <a:lnTo>
                  <a:pt x="1415" y="1904"/>
                </a:lnTo>
                <a:lnTo>
                  <a:pt x="1431" y="1909"/>
                </a:lnTo>
                <a:lnTo>
                  <a:pt x="1445" y="1913"/>
                </a:lnTo>
                <a:lnTo>
                  <a:pt x="1456" y="1916"/>
                </a:lnTo>
                <a:lnTo>
                  <a:pt x="1466" y="1917"/>
                </a:lnTo>
                <a:lnTo>
                  <a:pt x="1471" y="1916"/>
                </a:lnTo>
                <a:lnTo>
                  <a:pt x="1476" y="1915"/>
                </a:lnTo>
                <a:lnTo>
                  <a:pt x="1481" y="1914"/>
                </a:lnTo>
                <a:lnTo>
                  <a:pt x="1486" y="1912"/>
                </a:lnTo>
                <a:lnTo>
                  <a:pt x="1497" y="1905"/>
                </a:lnTo>
                <a:lnTo>
                  <a:pt x="1510" y="1895"/>
                </a:lnTo>
                <a:lnTo>
                  <a:pt x="1515" y="1890"/>
                </a:lnTo>
                <a:lnTo>
                  <a:pt x="1518" y="1884"/>
                </a:lnTo>
                <a:lnTo>
                  <a:pt x="1519" y="1879"/>
                </a:lnTo>
                <a:lnTo>
                  <a:pt x="1520" y="1873"/>
                </a:lnTo>
                <a:lnTo>
                  <a:pt x="1532" y="1867"/>
                </a:lnTo>
                <a:lnTo>
                  <a:pt x="1546" y="1860"/>
                </a:lnTo>
                <a:lnTo>
                  <a:pt x="1563" y="1852"/>
                </a:lnTo>
                <a:lnTo>
                  <a:pt x="1582" y="1845"/>
                </a:lnTo>
                <a:lnTo>
                  <a:pt x="1623" y="1831"/>
                </a:lnTo>
                <a:lnTo>
                  <a:pt x="1666" y="1817"/>
                </a:lnTo>
                <a:lnTo>
                  <a:pt x="1708" y="1803"/>
                </a:lnTo>
                <a:lnTo>
                  <a:pt x="1746" y="1792"/>
                </a:lnTo>
                <a:lnTo>
                  <a:pt x="1775" y="1782"/>
                </a:lnTo>
                <a:lnTo>
                  <a:pt x="1793" y="1775"/>
                </a:lnTo>
                <a:lnTo>
                  <a:pt x="1827" y="1759"/>
                </a:lnTo>
                <a:lnTo>
                  <a:pt x="1861" y="1742"/>
                </a:lnTo>
                <a:lnTo>
                  <a:pt x="1894" y="1724"/>
                </a:lnTo>
                <a:lnTo>
                  <a:pt x="1927" y="1705"/>
                </a:lnTo>
                <a:lnTo>
                  <a:pt x="1959" y="1684"/>
                </a:lnTo>
                <a:lnTo>
                  <a:pt x="1992" y="1664"/>
                </a:lnTo>
                <a:lnTo>
                  <a:pt x="2023" y="1642"/>
                </a:lnTo>
                <a:lnTo>
                  <a:pt x="2053" y="1620"/>
                </a:lnTo>
                <a:lnTo>
                  <a:pt x="2081" y="1628"/>
                </a:lnTo>
                <a:lnTo>
                  <a:pt x="2107" y="1634"/>
                </a:lnTo>
                <a:lnTo>
                  <a:pt x="2133" y="1638"/>
                </a:lnTo>
                <a:lnTo>
                  <a:pt x="2160" y="1640"/>
                </a:lnTo>
                <a:lnTo>
                  <a:pt x="2187" y="1639"/>
                </a:lnTo>
                <a:lnTo>
                  <a:pt x="2213" y="1637"/>
                </a:lnTo>
                <a:lnTo>
                  <a:pt x="2240" y="1632"/>
                </a:lnTo>
                <a:lnTo>
                  <a:pt x="2265" y="1626"/>
                </a:lnTo>
                <a:lnTo>
                  <a:pt x="2291" y="1618"/>
                </a:lnTo>
                <a:lnTo>
                  <a:pt x="2318" y="1608"/>
                </a:lnTo>
                <a:lnTo>
                  <a:pt x="2343" y="1597"/>
                </a:lnTo>
                <a:lnTo>
                  <a:pt x="2368" y="1584"/>
                </a:lnTo>
                <a:lnTo>
                  <a:pt x="2394" y="1571"/>
                </a:lnTo>
                <a:lnTo>
                  <a:pt x="2418" y="1556"/>
                </a:lnTo>
                <a:lnTo>
                  <a:pt x="2442" y="1540"/>
                </a:lnTo>
                <a:lnTo>
                  <a:pt x="2467" y="1522"/>
                </a:lnTo>
                <a:lnTo>
                  <a:pt x="2491" y="1505"/>
                </a:lnTo>
                <a:lnTo>
                  <a:pt x="2514" y="1486"/>
                </a:lnTo>
                <a:lnTo>
                  <a:pt x="2537" y="1467"/>
                </a:lnTo>
                <a:lnTo>
                  <a:pt x="2560" y="1446"/>
                </a:lnTo>
                <a:lnTo>
                  <a:pt x="2582" y="1426"/>
                </a:lnTo>
                <a:lnTo>
                  <a:pt x="2604" y="1406"/>
                </a:lnTo>
                <a:lnTo>
                  <a:pt x="2625" y="1385"/>
                </a:lnTo>
                <a:lnTo>
                  <a:pt x="2647" y="1363"/>
                </a:lnTo>
                <a:lnTo>
                  <a:pt x="2686" y="1321"/>
                </a:lnTo>
                <a:lnTo>
                  <a:pt x="2725" y="1279"/>
                </a:lnTo>
                <a:lnTo>
                  <a:pt x="2760" y="1239"/>
                </a:lnTo>
                <a:lnTo>
                  <a:pt x="2793" y="1200"/>
                </a:lnTo>
                <a:lnTo>
                  <a:pt x="2819" y="1170"/>
                </a:lnTo>
                <a:lnTo>
                  <a:pt x="2844" y="1139"/>
                </a:lnTo>
                <a:lnTo>
                  <a:pt x="2868" y="1107"/>
                </a:lnTo>
                <a:lnTo>
                  <a:pt x="2892" y="1075"/>
                </a:lnTo>
                <a:lnTo>
                  <a:pt x="2915" y="1043"/>
                </a:lnTo>
                <a:lnTo>
                  <a:pt x="2937" y="1009"/>
                </a:lnTo>
                <a:lnTo>
                  <a:pt x="2959" y="976"/>
                </a:lnTo>
                <a:lnTo>
                  <a:pt x="2980" y="942"/>
                </a:lnTo>
                <a:lnTo>
                  <a:pt x="2999" y="908"/>
                </a:lnTo>
                <a:lnTo>
                  <a:pt x="3017" y="873"/>
                </a:lnTo>
                <a:lnTo>
                  <a:pt x="3036" y="838"/>
                </a:lnTo>
                <a:lnTo>
                  <a:pt x="3052" y="803"/>
                </a:lnTo>
                <a:lnTo>
                  <a:pt x="3067" y="767"/>
                </a:lnTo>
                <a:lnTo>
                  <a:pt x="3081" y="732"/>
                </a:lnTo>
                <a:lnTo>
                  <a:pt x="3094" y="695"/>
                </a:lnTo>
                <a:lnTo>
                  <a:pt x="3106" y="659"/>
                </a:lnTo>
                <a:lnTo>
                  <a:pt x="3118" y="621"/>
                </a:lnTo>
                <a:lnTo>
                  <a:pt x="3127" y="584"/>
                </a:lnTo>
                <a:lnTo>
                  <a:pt x="3134" y="546"/>
                </a:lnTo>
                <a:lnTo>
                  <a:pt x="3141" y="509"/>
                </a:lnTo>
                <a:lnTo>
                  <a:pt x="3146" y="472"/>
                </a:lnTo>
                <a:lnTo>
                  <a:pt x="3149" y="433"/>
                </a:lnTo>
                <a:lnTo>
                  <a:pt x="3151" y="395"/>
                </a:lnTo>
                <a:lnTo>
                  <a:pt x="3151" y="356"/>
                </a:lnTo>
                <a:lnTo>
                  <a:pt x="3150" y="318"/>
                </a:lnTo>
                <a:lnTo>
                  <a:pt x="3147" y="279"/>
                </a:lnTo>
                <a:lnTo>
                  <a:pt x="3142" y="240"/>
                </a:lnTo>
                <a:lnTo>
                  <a:pt x="3136" y="201"/>
                </a:lnTo>
                <a:lnTo>
                  <a:pt x="3128" y="162"/>
                </a:lnTo>
                <a:lnTo>
                  <a:pt x="3118" y="122"/>
                </a:lnTo>
                <a:lnTo>
                  <a:pt x="3105" y="83"/>
                </a:lnTo>
                <a:lnTo>
                  <a:pt x="3091" y="43"/>
                </a:lnTo>
                <a:lnTo>
                  <a:pt x="3088" y="36"/>
                </a:lnTo>
                <a:lnTo>
                  <a:pt x="3084" y="30"/>
                </a:lnTo>
                <a:lnTo>
                  <a:pt x="3079" y="24"/>
                </a:lnTo>
                <a:lnTo>
                  <a:pt x="3074" y="19"/>
                </a:lnTo>
                <a:lnTo>
                  <a:pt x="3068" y="14"/>
                </a:lnTo>
                <a:lnTo>
                  <a:pt x="3061" y="10"/>
                </a:lnTo>
                <a:lnTo>
                  <a:pt x="3054" y="7"/>
                </a:lnTo>
                <a:lnTo>
                  <a:pt x="3047" y="4"/>
                </a:lnTo>
                <a:lnTo>
                  <a:pt x="3039" y="2"/>
                </a:lnTo>
                <a:lnTo>
                  <a:pt x="3031" y="0"/>
                </a:lnTo>
                <a:lnTo>
                  <a:pt x="3023" y="0"/>
                </a:lnTo>
                <a:lnTo>
                  <a:pt x="3015" y="0"/>
                </a:lnTo>
                <a:lnTo>
                  <a:pt x="3008" y="0"/>
                </a:lnTo>
                <a:lnTo>
                  <a:pt x="3000" y="2"/>
                </a:lnTo>
                <a:lnTo>
                  <a:pt x="2993" y="4"/>
                </a:lnTo>
                <a:lnTo>
                  <a:pt x="2986" y="7"/>
                </a:lnTo>
                <a:lnTo>
                  <a:pt x="2935" y="35"/>
                </a:lnTo>
                <a:lnTo>
                  <a:pt x="2885" y="66"/>
                </a:lnTo>
                <a:lnTo>
                  <a:pt x="2836" y="96"/>
                </a:lnTo>
                <a:lnTo>
                  <a:pt x="2786" y="128"/>
                </a:lnTo>
                <a:lnTo>
                  <a:pt x="2739" y="163"/>
                </a:lnTo>
                <a:lnTo>
                  <a:pt x="2692" y="197"/>
                </a:lnTo>
                <a:lnTo>
                  <a:pt x="2647" y="234"/>
                </a:lnTo>
                <a:lnTo>
                  <a:pt x="2601" y="271"/>
                </a:lnTo>
                <a:lnTo>
                  <a:pt x="2558" y="310"/>
                </a:lnTo>
                <a:lnTo>
                  <a:pt x="2515" y="349"/>
                </a:lnTo>
                <a:lnTo>
                  <a:pt x="2474" y="390"/>
                </a:lnTo>
                <a:lnTo>
                  <a:pt x="2432" y="431"/>
                </a:lnTo>
                <a:lnTo>
                  <a:pt x="2393" y="475"/>
                </a:lnTo>
                <a:lnTo>
                  <a:pt x="2355" y="518"/>
                </a:lnTo>
                <a:lnTo>
                  <a:pt x="2318" y="563"/>
                </a:lnTo>
                <a:lnTo>
                  <a:pt x="2282" y="608"/>
                </a:lnTo>
                <a:lnTo>
                  <a:pt x="2247" y="656"/>
                </a:lnTo>
                <a:lnTo>
                  <a:pt x="2214" y="703"/>
                </a:lnTo>
                <a:lnTo>
                  <a:pt x="2182" y="752"/>
                </a:lnTo>
                <a:lnTo>
                  <a:pt x="2152" y="802"/>
                </a:lnTo>
                <a:lnTo>
                  <a:pt x="2122" y="851"/>
                </a:lnTo>
                <a:lnTo>
                  <a:pt x="2095" y="903"/>
                </a:lnTo>
                <a:lnTo>
                  <a:pt x="2069" y="954"/>
                </a:lnTo>
                <a:lnTo>
                  <a:pt x="2044" y="1007"/>
                </a:lnTo>
                <a:lnTo>
                  <a:pt x="2021" y="1061"/>
                </a:lnTo>
                <a:lnTo>
                  <a:pt x="2000" y="1115"/>
                </a:lnTo>
                <a:lnTo>
                  <a:pt x="1981" y="1170"/>
                </a:lnTo>
                <a:lnTo>
                  <a:pt x="1962" y="1226"/>
                </a:lnTo>
                <a:lnTo>
                  <a:pt x="1946" y="1281"/>
                </a:lnTo>
                <a:lnTo>
                  <a:pt x="1931" y="1339"/>
                </a:lnTo>
                <a:lnTo>
                  <a:pt x="1919" y="1396"/>
                </a:lnTo>
                <a:lnTo>
                  <a:pt x="1908" y="1455"/>
                </a:lnTo>
                <a:lnTo>
                  <a:pt x="1907" y="1464"/>
                </a:lnTo>
                <a:lnTo>
                  <a:pt x="1908" y="1472"/>
                </a:lnTo>
                <a:lnTo>
                  <a:pt x="1910" y="1480"/>
                </a:lnTo>
                <a:lnTo>
                  <a:pt x="1914" y="1487"/>
                </a:lnTo>
                <a:lnTo>
                  <a:pt x="1919" y="1494"/>
                </a:lnTo>
                <a:lnTo>
                  <a:pt x="1925" y="1499"/>
                </a:lnTo>
                <a:lnTo>
                  <a:pt x="1931" y="1504"/>
                </a:lnTo>
                <a:lnTo>
                  <a:pt x="1939" y="1507"/>
                </a:lnTo>
                <a:lnTo>
                  <a:pt x="1938" y="1508"/>
                </a:lnTo>
                <a:lnTo>
                  <a:pt x="1938" y="1509"/>
                </a:lnTo>
                <a:lnTo>
                  <a:pt x="1926" y="1519"/>
                </a:lnTo>
                <a:lnTo>
                  <a:pt x="1913" y="1529"/>
                </a:lnTo>
                <a:lnTo>
                  <a:pt x="1901" y="1539"/>
                </a:lnTo>
                <a:lnTo>
                  <a:pt x="1886" y="1548"/>
                </a:lnTo>
                <a:lnTo>
                  <a:pt x="1848" y="1573"/>
                </a:lnTo>
                <a:lnTo>
                  <a:pt x="1807" y="1596"/>
                </a:lnTo>
                <a:lnTo>
                  <a:pt x="1768" y="1618"/>
                </a:lnTo>
                <a:lnTo>
                  <a:pt x="1726" y="1638"/>
                </a:lnTo>
                <a:lnTo>
                  <a:pt x="1685" y="1657"/>
                </a:lnTo>
                <a:lnTo>
                  <a:pt x="1642" y="1674"/>
                </a:lnTo>
                <a:lnTo>
                  <a:pt x="1600" y="1690"/>
                </a:lnTo>
                <a:lnTo>
                  <a:pt x="1556" y="1707"/>
                </a:lnTo>
                <a:lnTo>
                  <a:pt x="1529" y="1716"/>
                </a:lnTo>
                <a:lnTo>
                  <a:pt x="1505" y="1723"/>
                </a:lnTo>
                <a:lnTo>
                  <a:pt x="1482" y="1731"/>
                </a:lnTo>
                <a:lnTo>
                  <a:pt x="1462" y="1740"/>
                </a:lnTo>
                <a:lnTo>
                  <a:pt x="1247" y="1768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22" name="文本框 21"/>
          <p:cNvSpPr txBox="1"/>
          <p:nvPr/>
        </p:nvSpPr>
        <p:spPr>
          <a:xfrm flipH="1">
            <a:off x="129037" y="283792"/>
            <a:ext cx="6684429" cy="6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  <a:latin typeface="微软雅黑" charset="-122"/>
                <a:ea typeface="微软雅黑" charset="-122"/>
                <a:sym typeface="+mn-ea"/>
              </a:rPr>
              <a:t>1. </a:t>
            </a:r>
            <a:r>
              <a:rPr lang="zh-CN" altLang="en-US" sz="3200" b="1" dirty="0">
                <a:solidFill>
                  <a:srgbClr val="C00000"/>
                </a:solidFill>
                <a:latin typeface="微软雅黑" charset="-122"/>
                <a:ea typeface="微软雅黑" charset="-122"/>
                <a:sym typeface="+mn-ea"/>
              </a:rPr>
              <a:t>生命活动离不开细胞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1320" y="1930335"/>
            <a:ext cx="113109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>
                <a:solidFill>
                  <a:srgbClr val="C00000"/>
                </a:solidFill>
              </a:rPr>
              <a:t>病毒：无细胞结构，</a:t>
            </a:r>
            <a:r>
              <a:rPr lang="zh-CN" altLang="en-US" sz="2800" b="1" dirty="0"/>
              <a:t>在活细胞中才能生长繁殖</a:t>
            </a:r>
            <a:endParaRPr lang="zh-CN" altLang="en-US" sz="2800" b="1" dirty="0">
              <a:solidFill>
                <a:srgbClr val="C00000"/>
              </a:solidFill>
            </a:endParaRPr>
          </a:p>
          <a:p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5044" y="2544635"/>
            <a:ext cx="54358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宋体"/>
                <a:ea typeface="宋体"/>
              </a:rPr>
              <a:t>②</a:t>
            </a:r>
            <a:r>
              <a:rPr lang="zh-CN" altLang="zh-CN" sz="2800" b="1" dirty="0">
                <a:solidFill>
                  <a:srgbClr val="C00000"/>
                </a:solidFill>
              </a:rPr>
              <a:t>单细胞生物</a:t>
            </a:r>
            <a:r>
              <a:rPr lang="zh-CN" altLang="en-US" sz="2800" b="1" dirty="0">
                <a:solidFill>
                  <a:srgbClr val="C00000"/>
                </a:solidFill>
              </a:rPr>
              <a:t>：（藻类、动物、细菌、酵母菌等）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r>
              <a:rPr lang="zh-CN" altLang="en-US" sz="2800" b="1" dirty="0"/>
              <a:t>大多直接生活在水域或潮湿的环境中，能独立完成各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种生命活动。</a:t>
            </a:r>
            <a:endParaRPr lang="en-US" altLang="zh-CN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744" y="2376611"/>
            <a:ext cx="4550610" cy="2981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4576" y="5358484"/>
            <a:ext cx="11072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宋体"/>
                <a:ea typeface="宋体"/>
              </a:rPr>
              <a:t>③多细胞生物：</a:t>
            </a:r>
            <a:r>
              <a:rPr lang="zh-CN" altLang="zh-CN" sz="2800" b="1" dirty="0"/>
              <a:t>依赖</a:t>
            </a:r>
            <a:r>
              <a:rPr lang="zh-CN" altLang="en-US" sz="2800" b="1" dirty="0"/>
              <a:t>各种分化</a:t>
            </a:r>
            <a:r>
              <a:rPr lang="zh-CN" altLang="zh-CN" sz="2800" b="1" dirty="0"/>
              <a:t>的细胞密切合作，共同完成复杂的生命</a:t>
            </a:r>
            <a:endParaRPr lang="en-US" altLang="zh-CN" sz="2800" b="1" dirty="0"/>
          </a:p>
          <a:p>
            <a:r>
              <a:rPr lang="en-US" altLang="zh-CN" sz="2800" b="1" dirty="0"/>
              <a:t>                          </a:t>
            </a:r>
            <a:r>
              <a:rPr lang="zh-CN" altLang="en-US" sz="2800" b="1" dirty="0"/>
              <a:t>活动。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1B6ECB-8C97-49B5-8722-3D717E906D58}"/>
              </a:ext>
            </a:extLst>
          </p:cNvPr>
          <p:cNvSpPr txBox="1"/>
          <p:nvPr/>
        </p:nvSpPr>
        <p:spPr>
          <a:xfrm>
            <a:off x="772072" y="-12229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从生物圈到细胞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83C4A6-CCCA-4FFB-9D2B-ED6290E83631}"/>
              </a:ext>
            </a:extLst>
          </p:cNvPr>
          <p:cNvSpPr/>
          <p:nvPr/>
        </p:nvSpPr>
        <p:spPr>
          <a:xfrm>
            <a:off x="422247" y="928774"/>
            <a:ext cx="97134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细胞是生物体结构和功能分基本单位（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病毒除外</a:t>
            </a:r>
            <a:r>
              <a:rPr lang="zh-CN" altLang="en-US" sz="2800" b="1" dirty="0"/>
              <a:t>）</a:t>
            </a:r>
          </a:p>
          <a:p>
            <a:r>
              <a:rPr lang="zh-CN" altLang="en-US" sz="2800" b="1" dirty="0"/>
              <a:t>细胞是最基本的</a:t>
            </a:r>
            <a:r>
              <a:rPr lang="zh-CN" altLang="en-US" sz="2800" b="1" dirty="0">
                <a:solidFill>
                  <a:srgbClr val="FF0000"/>
                </a:solidFill>
              </a:rPr>
              <a:t>生命系统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</a:rPr>
              <a:t>（人造病毒≠人造生命）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9" grpId="0"/>
      <p:bldP spid="2" grpId="0"/>
      <p:bldP spid="3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文本框 119"/>
          <p:cNvSpPr txBox="1"/>
          <p:nvPr/>
        </p:nvSpPr>
        <p:spPr bwMode="auto">
          <a:xfrm>
            <a:off x="2249555" y="667150"/>
            <a:ext cx="3942411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22" name="文本框 21"/>
          <p:cNvSpPr txBox="1"/>
          <p:nvPr/>
        </p:nvSpPr>
        <p:spPr>
          <a:xfrm flipH="1">
            <a:off x="1081303" y="342303"/>
            <a:ext cx="6684429" cy="62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  <a:latin typeface="微软雅黑" charset="-122"/>
                <a:ea typeface="微软雅黑" charset="-122"/>
                <a:sym typeface="+mn-ea"/>
              </a:rPr>
              <a:t>2.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生命系统的结构层次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059647"/>
              </p:ext>
            </p:extLst>
          </p:nvPr>
        </p:nvGraphicFramePr>
        <p:xfrm>
          <a:off x="1036638" y="868363"/>
          <a:ext cx="9364662" cy="398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Image" r:id="rId4" imgW="10718800" imgH="5245100" progId="Photoshop.Image.7">
                  <p:embed/>
                </p:oleObj>
              </mc:Choice>
              <mc:Fallback>
                <p:oleObj name="Image" r:id="rId4" imgW="10718800" imgH="5245100" progId="Photoshop.Image.7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868363"/>
                        <a:ext cx="9364662" cy="398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1013933" y="4862315"/>
            <a:ext cx="100452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latin typeface="Times New Roman" pitchFamily="18" charset="0"/>
                <a:ea typeface="黑体" pitchFamily="49" charset="-122"/>
              </a:rPr>
              <a:t>细胞       组织         器官         系统          个体          种群         群落          生态系统              生物圈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903445" y="5135204"/>
            <a:ext cx="52251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287485" y="5135204"/>
            <a:ext cx="67388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836368" y="5135204"/>
            <a:ext cx="52251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363478" y="5175637"/>
            <a:ext cx="52251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764971" y="5604845"/>
            <a:ext cx="859457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8120743" y="5135204"/>
            <a:ext cx="52251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9538996" y="5135204"/>
            <a:ext cx="52251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B83B6F4-B340-409F-AB53-8F1B3FCF7D64}"/>
              </a:ext>
            </a:extLst>
          </p:cNvPr>
          <p:cNvSpPr txBox="1"/>
          <p:nvPr/>
        </p:nvSpPr>
        <p:spPr>
          <a:xfrm>
            <a:off x="772072" y="-12229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从生物圈到细胞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42D5C39B-5A80-4951-AD36-805B47EA6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284" y="2909114"/>
            <a:ext cx="4057716" cy="265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6" name="Rectangle 1">
            <a:extLst>
              <a:ext uri="{FF2B5EF4-FFF2-40B4-BE49-F238E27FC236}">
                <a16:creationId xmlns:a16="http://schemas.microsoft.com/office/drawing/2014/main" id="{30CABBFD-B15F-48D6-8C40-B0AAAE17E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52" y="889654"/>
            <a:ext cx="9195237" cy="507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 anchor="ctr">
            <a:spAutoFit/>
          </a:bodyPr>
          <a:lstStyle>
            <a:lvl1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lnSpc>
                <a:spcPct val="130000"/>
              </a:lnSpc>
            </a:pP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植物没有系统这一层次。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2.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一个单细胞生物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既可对应于细胞层次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又可对应于个</a:t>
            </a:r>
            <a:b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体层次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但没有组织、器官、系统层次。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3.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细胞是生命活动中能完整表现生命活动的最小层次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是地球上最基本的生命系统。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4.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一个分子或原子是一个系统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但不是生命系统。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5.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并不是所有的生物都具有生命系统的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个层次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单细胞</a:t>
            </a:r>
            <a:b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生物不具有生命系统的结构层次中系统、器官、组织</a:t>
            </a:r>
            <a:b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这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个层次。</a:t>
            </a:r>
          </a:p>
        </p:txBody>
      </p:sp>
      <p:sp>
        <p:nvSpPr>
          <p:cNvPr id="31748" name="椭圆 39942">
            <a:extLst>
              <a:ext uri="{FF2B5EF4-FFF2-40B4-BE49-F238E27FC236}">
                <a16:creationId xmlns:a16="http://schemas.microsoft.com/office/drawing/2014/main" id="{553F25AF-9D92-4F52-B410-1B0451A52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353" y="847146"/>
            <a:ext cx="2820386" cy="198048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905"/>
          </a:p>
        </p:txBody>
      </p:sp>
      <p:sp>
        <p:nvSpPr>
          <p:cNvPr id="31749" name="矩形 39944">
            <a:extLst>
              <a:ext uri="{FF2B5EF4-FFF2-40B4-BE49-F238E27FC236}">
                <a16:creationId xmlns:a16="http://schemas.microsoft.com/office/drawing/2014/main" id="{579FDC09-8AB4-4D3E-B454-0ACB4C686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57432"/>
            <a:ext cx="8914708" cy="228453"/>
          </a:xfrm>
          <a:prstGeom prst="rect">
            <a:avLst/>
          </a:pr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905"/>
          </a:p>
        </p:txBody>
      </p:sp>
      <p:pic>
        <p:nvPicPr>
          <p:cNvPr id="31750" name="图片 1">
            <a:extLst>
              <a:ext uri="{FF2B5EF4-FFF2-40B4-BE49-F238E27FC236}">
                <a16:creationId xmlns:a16="http://schemas.microsoft.com/office/drawing/2014/main" id="{37C8AFB2-B1C3-4A39-B437-65CE1AD2D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989" y="1290613"/>
            <a:ext cx="1935131" cy="129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1826" y="586834"/>
            <a:ext cx="189722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种群 ：</a:t>
            </a:r>
            <a:endParaRPr kumimoji="1" lang="en-US" altLang="zh-CN" sz="2800" b="1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    </a:t>
            </a:r>
            <a:endParaRPr kumimoji="1" lang="en-US" altLang="zh-CN" sz="2800" b="1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群落：</a:t>
            </a:r>
            <a:endParaRPr kumimoji="1" lang="en-US" altLang="zh-CN" sz="2800" b="1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en-US" altLang="zh-CN" sz="2800" b="1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生态系统：   </a:t>
            </a:r>
            <a:endParaRPr kumimoji="1" lang="en-US" altLang="zh-CN" sz="2800" b="1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       </a:t>
            </a:r>
            <a:endParaRPr kumimoji="1" lang="en-US" altLang="zh-CN" sz="2800" b="1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8522" y="590310"/>
            <a:ext cx="96075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在</a:t>
            </a:r>
            <a:r>
              <a:rPr lang="zh-CN" altLang="en-US" sz="2800" b="1" dirty="0">
                <a:solidFill>
                  <a:srgbClr val="0033CC"/>
                </a:solidFill>
              </a:rPr>
              <a:t>一定区域内</a:t>
            </a:r>
            <a:r>
              <a:rPr lang="zh-CN" altLang="en-US" sz="2800" b="1" dirty="0"/>
              <a:t>，同种生物所有个体的的集合。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种群的研究：</a:t>
            </a:r>
            <a:r>
              <a:rPr lang="zh-CN" altLang="en-US" sz="2800" b="1" dirty="0"/>
              <a:t>种群特种包括</a:t>
            </a:r>
            <a:r>
              <a:rPr lang="zh-CN" altLang="en-US" sz="2800" b="1" dirty="0">
                <a:solidFill>
                  <a:srgbClr val="FF0000"/>
                </a:solidFill>
              </a:rPr>
              <a:t>种群数量特征</a:t>
            </a:r>
            <a:r>
              <a:rPr lang="zh-CN" altLang="en-US" sz="2800" b="1" dirty="0"/>
              <a:t>和</a:t>
            </a:r>
            <a:r>
              <a:rPr lang="zh-CN" altLang="en-US" sz="2800" b="1" dirty="0">
                <a:solidFill>
                  <a:srgbClr val="FF0000"/>
                </a:solidFill>
              </a:rPr>
              <a:t>种群空间特征</a:t>
            </a:r>
            <a:r>
              <a:rPr lang="zh-CN" altLang="en-US" b="1" dirty="0"/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2236096" y="1856143"/>
            <a:ext cx="952055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在一定区域内，所有种群（所有生物包括动、植、微生物）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群落的研究：</a:t>
            </a:r>
            <a:r>
              <a:rPr lang="zh-CN" altLang="en-US" sz="2800" b="1" dirty="0"/>
              <a:t>群落的物种组成，种间关系、空间特征</a:t>
            </a:r>
            <a:endParaRPr lang="en-US" altLang="zh-CN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80768" y="4073491"/>
            <a:ext cx="76899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培养基中长出来的单菌落属于：</a:t>
            </a:r>
            <a:r>
              <a:rPr lang="zh-CN" altLang="en-US" sz="2800" b="1" u="sng" dirty="0"/>
              <a:t>                 </a:t>
            </a:r>
            <a:r>
              <a:rPr lang="zh-CN" altLang="en-US" sz="2800" b="1" dirty="0"/>
              <a:t>       </a:t>
            </a:r>
            <a:endParaRPr lang="en-US" altLang="zh-CN" sz="2800" b="1" dirty="0"/>
          </a:p>
          <a:p>
            <a:r>
              <a:rPr lang="zh-CN" altLang="en-US" sz="2800" b="1" dirty="0"/>
              <a:t>被污染的培养基长出来的许多菌落</a:t>
            </a:r>
            <a:r>
              <a:rPr lang="zh-CN" altLang="en-US" sz="2800" b="1" u="sng" dirty="0"/>
              <a:t>：             </a:t>
            </a:r>
            <a:r>
              <a:rPr lang="zh-CN" altLang="en-US" sz="2800" b="1" dirty="0"/>
              <a:t>     </a:t>
            </a:r>
          </a:p>
        </p:txBody>
      </p:sp>
      <p:sp>
        <p:nvSpPr>
          <p:cNvPr id="21" name="矩形 20"/>
          <p:cNvSpPr/>
          <p:nvPr/>
        </p:nvSpPr>
        <p:spPr>
          <a:xfrm>
            <a:off x="6371340" y="3791155"/>
            <a:ext cx="189722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种群 </a:t>
            </a:r>
            <a:endParaRPr kumimoji="1" lang="en-US" altLang="zh-CN" sz="2800" b="1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   群落     </a:t>
            </a:r>
            <a:endParaRPr kumimoji="1" lang="en-US" altLang="zh-CN" sz="2800" b="1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7964D81-5A82-43F4-8346-96FDFA620BB4}"/>
              </a:ext>
            </a:extLst>
          </p:cNvPr>
          <p:cNvSpPr/>
          <p:nvPr/>
        </p:nvSpPr>
        <p:spPr>
          <a:xfrm>
            <a:off x="2849870" y="3105265"/>
            <a:ext cx="5820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在一定区域内，所有生物</a:t>
            </a:r>
            <a:r>
              <a:rPr lang="en-US" altLang="zh-CN" sz="2800" b="1" dirty="0"/>
              <a:t>+</a:t>
            </a:r>
            <a:r>
              <a:rPr lang="zh-CN" altLang="en-US" sz="2800" b="1" dirty="0"/>
              <a:t>无机环境</a:t>
            </a:r>
            <a:endParaRPr lang="en-US" altLang="zh-CN" sz="2800" b="1" dirty="0"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20"/>
          <p:cNvSpPr txBox="1"/>
          <p:nvPr/>
        </p:nvSpPr>
        <p:spPr>
          <a:xfrm>
            <a:off x="1036751" y="142345"/>
            <a:ext cx="7603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 b="1" dirty="0"/>
              <a:t>二、 原核细胞与真核细胞</a:t>
            </a:r>
            <a:endParaRPr lang="zh-CN" altLang="en-US" sz="3200" dirty="0"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10" name="Picture 5" descr="图1-4 细菌细胞模式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76" y="2085294"/>
            <a:ext cx="5426228" cy="32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287403" y="5532916"/>
            <a:ext cx="2060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植物细胞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036751" y="5430150"/>
            <a:ext cx="2393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细菌细胞</a:t>
            </a:r>
          </a:p>
        </p:txBody>
      </p:sp>
      <p:sp>
        <p:nvSpPr>
          <p:cNvPr id="13" name="椭圆 12"/>
          <p:cNvSpPr/>
          <p:nvPr/>
        </p:nvSpPr>
        <p:spPr>
          <a:xfrm>
            <a:off x="2411269" y="2169238"/>
            <a:ext cx="724198" cy="5201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626508" y="2169238"/>
            <a:ext cx="724198" cy="5201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淘宝店chenying0907 14"/>
          <p:cNvSpPr/>
          <p:nvPr/>
        </p:nvSpPr>
        <p:spPr>
          <a:xfrm>
            <a:off x="1387106" y="1035365"/>
            <a:ext cx="9690625" cy="44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>
              <a:lnSpc>
                <a:spcPct val="80000"/>
              </a:lnSpc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真核细胞和原核细胞的区别：</a:t>
            </a:r>
            <a:r>
              <a:rPr lang="zh-CN" altLang="zh-CN" sz="2800" b="1" dirty="0">
                <a:solidFill>
                  <a:srgbClr val="0033CC"/>
                </a:solidFill>
              </a:rPr>
              <a:t>有</a:t>
            </a:r>
            <a:r>
              <a:rPr lang="zh-CN" altLang="zh-CN" sz="2800" b="1" dirty="0">
                <a:solidFill>
                  <a:srgbClr val="000000"/>
                </a:solidFill>
              </a:rPr>
              <a:t>以</a:t>
            </a:r>
            <a:r>
              <a:rPr lang="zh-CN" altLang="en-US" sz="2800" b="1" dirty="0">
                <a:solidFill>
                  <a:srgbClr val="FF0000"/>
                </a:solidFill>
              </a:rPr>
              <a:t>核膜为界限的细胞核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pic>
        <p:nvPicPr>
          <p:cNvPr id="37890" name="Picture 2">
            <a:extLst>
              <a:ext uri="{FF2B5EF4-FFF2-40B4-BE49-F238E27FC236}">
                <a16:creationId xmlns:a16="http://schemas.microsoft.com/office/drawing/2014/main" id="{0E4DDBF6-3E0F-4D46-93B5-41345B8B0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417" y="1660227"/>
            <a:ext cx="5175097" cy="366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4">
            <a:extLst>
              <a:ext uri="{FF2B5EF4-FFF2-40B4-BE49-F238E27FC236}">
                <a16:creationId xmlns:a16="http://schemas.microsoft.com/office/drawing/2014/main" id="{768771BA-BA76-4BFB-963B-E73D2DCB8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6939" y="5431697"/>
            <a:ext cx="2060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动物细胞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705" y="-42545"/>
            <a:ext cx="10515600" cy="1325563"/>
          </a:xfrm>
        </p:spPr>
        <p:txBody>
          <a:bodyPr/>
          <a:lstStyle/>
          <a:p>
            <a:pPr algn="ctr"/>
            <a:r>
              <a:rPr lang="zh-CN" altLang="en-US" b="1">
                <a:solidFill>
                  <a:srgbClr val="0033CC"/>
                </a:solidFill>
                <a:latin typeface="黑体" charset="0"/>
                <a:ea typeface="黑体" charset="0"/>
                <a:sym typeface="+mn-ea"/>
              </a:rPr>
              <a:t>高三与高二生物科目学习上的不同：</a:t>
            </a:r>
            <a:endParaRPr lang="zh-CN" altLang="en-US">
              <a:latin typeface="黑体" charset="0"/>
              <a:ea typeface="黑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305" y="839470"/>
            <a:ext cx="11882797" cy="612711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charset="0"/>
                <a:ea typeface="黑体" charset="0"/>
              </a:rPr>
              <a:t>（写笔记，以后写月考总结时可用）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latin typeface="黑体" charset="0"/>
                <a:ea typeface="黑体" charset="0"/>
              </a:rPr>
              <a:t>1</a:t>
            </a:r>
            <a:r>
              <a:rPr lang="zh-CN" altLang="en-US" b="1" dirty="0">
                <a:latin typeface="黑体" charset="0"/>
                <a:ea typeface="黑体" charset="0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黑体" charset="0"/>
                <a:ea typeface="黑体" charset="0"/>
              </a:rPr>
              <a:t>内容多、综合</a:t>
            </a:r>
            <a:r>
              <a:rPr lang="zh-CN" altLang="en-US" b="1" dirty="0">
                <a:latin typeface="黑体" charset="0"/>
                <a:ea typeface="黑体" charset="0"/>
              </a:rPr>
              <a:t>，必修</a:t>
            </a:r>
            <a:r>
              <a:rPr lang="en-US" altLang="zh-CN" b="1" dirty="0">
                <a:latin typeface="黑体" charset="0"/>
                <a:ea typeface="黑体" charset="0"/>
              </a:rPr>
              <a:t>1</a:t>
            </a:r>
            <a:r>
              <a:rPr lang="zh-CN" altLang="en-US" b="1" dirty="0">
                <a:latin typeface="黑体" charset="0"/>
                <a:ea typeface="黑体" charset="0"/>
              </a:rPr>
              <a:t>《分子与细胞》是其它三本书的基础，题目特别综合，暑假补课期间复习必修</a:t>
            </a:r>
            <a:r>
              <a:rPr lang="en-US" altLang="zh-CN" b="1" dirty="0">
                <a:latin typeface="黑体" charset="0"/>
                <a:ea typeface="黑体" charset="0"/>
              </a:rPr>
              <a:t>1</a:t>
            </a:r>
            <a:r>
              <a:rPr lang="zh-CN" altLang="en-US" b="1" dirty="0">
                <a:latin typeface="黑体" charset="0"/>
                <a:ea typeface="黑体" charset="0"/>
              </a:rPr>
              <a:t>，一开始会觉得难，要多预习和复习整理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latin typeface="黑体" charset="0"/>
                <a:ea typeface="黑体" charset="0"/>
              </a:rPr>
              <a:t>2</a:t>
            </a:r>
            <a:r>
              <a:rPr lang="zh-CN" altLang="en-US" b="1" dirty="0">
                <a:latin typeface="黑体" charset="0"/>
                <a:ea typeface="黑体" charset="0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黑体" charset="0"/>
                <a:ea typeface="黑体" charset="0"/>
                <a:sym typeface="+mn-ea"/>
              </a:rPr>
              <a:t>选择题分值大，要慎重对待，平时训练要理清全部选项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latin typeface="黑体" charset="0"/>
                <a:ea typeface="黑体" charset="0"/>
                <a:sym typeface="+mn-ea"/>
              </a:rPr>
              <a:t>3</a:t>
            </a:r>
            <a:r>
              <a:rPr lang="zh-CN" altLang="en-US" b="1" dirty="0">
                <a:latin typeface="黑体" charset="0"/>
                <a:ea typeface="黑体" charset="0"/>
                <a:sym typeface="+mn-ea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黑体" charset="0"/>
                <a:ea typeface="黑体" charset="0"/>
                <a:sym typeface="+mn-ea"/>
              </a:rPr>
              <a:t>填空题答案普遍比较长，评分标准更严，平时训练</a:t>
            </a:r>
            <a:endParaRPr lang="en-US" altLang="zh-CN" b="1" dirty="0">
              <a:solidFill>
                <a:srgbClr val="FF0000"/>
              </a:solidFill>
              <a:latin typeface="黑体" charset="0"/>
              <a:ea typeface="黑体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charset="0"/>
                <a:ea typeface="黑体" charset="0"/>
                <a:sym typeface="+mn-ea"/>
              </a:rPr>
              <a:t>要审题、要下笔写，写完要和标准答案比照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latin typeface="黑体" charset="0"/>
                <a:ea typeface="黑体" charset="0"/>
                <a:sym typeface="+mn-ea"/>
              </a:rPr>
              <a:t>4</a:t>
            </a:r>
            <a:r>
              <a:rPr lang="zh-CN" altLang="en-US" b="1" dirty="0">
                <a:latin typeface="黑体" charset="0"/>
                <a:ea typeface="黑体" charset="0"/>
                <a:sym typeface="+mn-ea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黑体" charset="0"/>
                <a:ea typeface="黑体" charset="0"/>
                <a:sym typeface="+mn-ea"/>
              </a:rPr>
              <a:t>理综合卷，答题速度要快，对知识点要熟练</a:t>
            </a:r>
          </a:p>
          <a:p>
            <a:pPr marL="0" indent="0">
              <a:buNone/>
            </a:pPr>
            <a:endParaRPr lang="zh-CN" altLang="en-US" b="1" dirty="0">
              <a:solidFill>
                <a:srgbClr val="FF0000"/>
              </a:solidFill>
              <a:latin typeface="黑体" charset="0"/>
              <a:ea typeface="黑体" charset="0"/>
              <a:sym typeface="+mn-ea"/>
            </a:endParaRPr>
          </a:p>
          <a:p>
            <a:endParaRPr lang="zh-CN" altLang="en-US" b="1" dirty="0">
              <a:latin typeface="黑体" charset="0"/>
              <a:ea typeface="黑体" charset="0"/>
            </a:endParaRPr>
          </a:p>
        </p:txBody>
      </p:sp>
      <p:pic>
        <p:nvPicPr>
          <p:cNvPr id="39938" name="Picture 2">
            <a:extLst>
              <a:ext uri="{FF2B5EF4-FFF2-40B4-BE49-F238E27FC236}">
                <a16:creationId xmlns:a16="http://schemas.microsoft.com/office/drawing/2014/main" id="{B28EA76D-AC8C-4768-A7F1-BA068DDC9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541" y="4357893"/>
            <a:ext cx="3253459" cy="230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Group 2"/>
          <p:cNvGraphicFramePr>
            <a:graphicFrameLocks noGrp="1"/>
          </p:cNvGraphicFramePr>
          <p:nvPr/>
        </p:nvGraphicFramePr>
        <p:xfrm>
          <a:off x="141817" y="541338"/>
          <a:ext cx="12048067" cy="6363315"/>
        </p:xfrm>
        <a:graphic>
          <a:graphicData uri="http://schemas.openxmlformats.org/drawingml/2006/table">
            <a:tbl>
              <a:tblPr/>
              <a:tblGrid>
                <a:gridCol w="1722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8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7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3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</a:pPr>
                      <a:endParaRPr kumimoji="0" lang="zh-CN" altLang="zh-CN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121920" marR="121920"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原核细胞</a:t>
                      </a:r>
                    </a:p>
                  </a:txBody>
                  <a:tcPr marL="121920" marR="121920"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真核细胞</a:t>
                      </a:r>
                    </a:p>
                  </a:txBody>
                  <a:tcPr marL="121920" marR="121920"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ea typeface="黑体" pitchFamily="49" charset="-122"/>
                        </a:rPr>
                        <a:t> </a:t>
                      </a: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大小</a:t>
                      </a:r>
                      <a:endParaRPr kumimoji="0" lang="zh-CN" altLang="en-US" sz="2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121920" marR="121920"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121920" marR="121920"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121920" marR="121920"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5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根本区别</a:t>
                      </a:r>
                    </a:p>
                  </a:txBody>
                  <a:tcPr marL="121920" marR="121920"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</a:pPr>
                      <a:endParaRPr kumimoji="0" lang="zh-CN" altLang="zh-CN" sz="2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121920" marR="121920"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</a:pPr>
                      <a:endParaRPr kumimoji="0" lang="zh-CN" altLang="zh-CN" sz="2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121920" marR="121920"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14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细胞壁</a:t>
                      </a:r>
                    </a:p>
                  </a:txBody>
                  <a:tcPr marL="121920" marR="121920"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</a:pPr>
                      <a:endParaRPr kumimoji="0" lang="zh-CN" altLang="zh-CN" sz="2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121920" marR="121920"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</a:pPr>
                      <a:endParaRPr kumimoji="0" lang="zh-CN" altLang="zh-CN" sz="2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121920" marR="121920"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9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细胞质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121920" marR="121920"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</a:pPr>
                      <a:endParaRPr kumimoji="0" lang="zh-CN" altLang="zh-CN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121920" marR="121920"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</a:pPr>
                      <a:endParaRPr kumimoji="0" lang="zh-CN" altLang="zh-CN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121920" marR="121920"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4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  <a:sym typeface="Arial" pitchFamily="34" charset="0"/>
                        </a:rPr>
                        <a:t>细胞核</a:t>
                      </a:r>
                    </a:p>
                  </a:txBody>
                  <a:tcPr marL="121920" marR="121920"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121920" marR="121920"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121920" marR="121920"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0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DNA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存在形式</a:t>
                      </a:r>
                    </a:p>
                  </a:txBody>
                  <a:tcPr marL="121920" marR="121920"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endParaRPr kumimoji="0" lang="zh-CN" altLang="zh-CN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21920" marR="121920"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endParaRPr lang="zh-CN" altLang="zh-CN" sz="2800" b="1" kern="1200" dirty="0">
                        <a:solidFill>
                          <a:srgbClr val="009999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 marL="121920" marR="121920"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99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分裂方式</a:t>
                      </a:r>
                    </a:p>
                  </a:txBody>
                  <a:tcPr marL="121920" marR="121920"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21920" marR="121920"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121920" marR="121920"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204" name="Text Box 36"/>
          <p:cNvSpPr txBox="1">
            <a:spLocks noChangeArrowheads="1"/>
          </p:cNvSpPr>
          <p:nvPr/>
        </p:nvSpPr>
        <p:spPr bwMode="auto">
          <a:xfrm>
            <a:off x="2159000" y="1890385"/>
            <a:ext cx="53763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SzPct val="70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没有</a:t>
            </a:r>
            <a:r>
              <a:rPr lang="zh-CN" altLang="en-US" sz="2800" b="1" dirty="0">
                <a:solidFill>
                  <a:srgbClr val="000000"/>
                </a:solidFill>
                <a:ea typeface="黑体" pitchFamily="49" charset="-122"/>
              </a:rPr>
              <a:t>以核膜为界限的细胞核</a:t>
            </a:r>
            <a:endParaRPr lang="zh-CN" altLang="en-US" sz="2800" b="1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auto">
          <a:xfrm>
            <a:off x="7806266" y="1890385"/>
            <a:ext cx="4165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70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  <a:sym typeface="Arial" pitchFamily="34" charset="0"/>
              </a:rPr>
              <a:t>有</a:t>
            </a:r>
            <a:r>
              <a:rPr lang="zh-CN" altLang="en-US" sz="2800" b="1" dirty="0">
                <a:solidFill>
                  <a:srgbClr val="000000"/>
                </a:solidFill>
                <a:ea typeface="黑体" pitchFamily="49" charset="-122"/>
                <a:sym typeface="Arial" pitchFamily="34" charset="0"/>
              </a:rPr>
              <a:t>以核膜为界限的细胞核</a:t>
            </a:r>
            <a:endParaRPr lang="zh-CN" altLang="en-US" sz="2800" b="1" dirty="0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7206" name="Rectangle 38"/>
          <p:cNvSpPr>
            <a:spLocks noChangeArrowheads="1"/>
          </p:cNvSpPr>
          <p:nvPr/>
        </p:nvSpPr>
        <p:spPr bwMode="auto">
          <a:xfrm>
            <a:off x="1968501" y="3644900"/>
            <a:ext cx="55689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70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9999"/>
                </a:solidFill>
                <a:ea typeface="黑体" pitchFamily="49" charset="-122"/>
              </a:rPr>
              <a:t>只有核糖体</a:t>
            </a:r>
            <a:r>
              <a:rPr lang="zh-CN" altLang="en-US" sz="2800" b="1" dirty="0">
                <a:solidFill>
                  <a:srgbClr val="000000"/>
                </a:solidFill>
                <a:ea typeface="黑体" pitchFamily="49" charset="-122"/>
              </a:rPr>
              <a:t>一种细胞器</a:t>
            </a:r>
          </a:p>
        </p:txBody>
      </p:sp>
      <p:sp>
        <p:nvSpPr>
          <p:cNvPr id="7207" name="Rectangle 39"/>
          <p:cNvSpPr>
            <a:spLocks noChangeArrowheads="1"/>
          </p:cNvSpPr>
          <p:nvPr/>
        </p:nvSpPr>
        <p:spPr bwMode="auto">
          <a:xfrm>
            <a:off x="7730068" y="3644901"/>
            <a:ext cx="34323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7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黑体" pitchFamily="49" charset="-122"/>
              </a:rPr>
              <a:t>有</a:t>
            </a:r>
            <a:r>
              <a:rPr lang="zh-CN" altLang="en-US" sz="2800" b="1" dirty="0">
                <a:solidFill>
                  <a:srgbClr val="009999"/>
                </a:solidFill>
                <a:ea typeface="黑体" pitchFamily="49" charset="-122"/>
              </a:rPr>
              <a:t>核糖体</a:t>
            </a:r>
            <a:r>
              <a:rPr lang="zh-CN" altLang="en-US" sz="2400" b="1" dirty="0">
                <a:solidFill>
                  <a:srgbClr val="000000"/>
                </a:solidFill>
                <a:ea typeface="黑体" pitchFamily="49" charset="-122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ea typeface="黑体" pitchFamily="49" charset="-122"/>
              </a:rPr>
              <a:t>其它细胞器</a:t>
            </a:r>
          </a:p>
        </p:txBody>
      </p:sp>
      <p:sp>
        <p:nvSpPr>
          <p:cNvPr id="7208" name="Rectangle 40"/>
          <p:cNvSpPr>
            <a:spLocks noChangeArrowheads="1"/>
          </p:cNvSpPr>
          <p:nvPr/>
        </p:nvSpPr>
        <p:spPr bwMode="auto">
          <a:xfrm>
            <a:off x="1968500" y="2709864"/>
            <a:ext cx="5664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70000"/>
              <a:buFont typeface="Wingdings" pitchFamily="2" charset="2"/>
              <a:buNone/>
            </a:pPr>
            <a:r>
              <a:rPr lang="zh-CN" altLang="en-US" sz="2600" b="1" dirty="0">
                <a:solidFill>
                  <a:srgbClr val="000000"/>
                </a:solidFill>
                <a:ea typeface="黑体" pitchFamily="49" charset="-122"/>
              </a:rPr>
              <a:t>一般有，主要成分是</a:t>
            </a:r>
            <a:r>
              <a:rPr lang="zh-CN" altLang="en-US" sz="2600" b="1" dirty="0">
                <a:solidFill>
                  <a:srgbClr val="0033CC"/>
                </a:solidFill>
                <a:ea typeface="黑体" pitchFamily="49" charset="-122"/>
              </a:rPr>
              <a:t>糖类与蛋白质</a:t>
            </a:r>
            <a:r>
              <a:rPr lang="zh-CN" altLang="en-US" sz="2600" b="1" dirty="0">
                <a:solidFill>
                  <a:srgbClr val="000000"/>
                </a:solidFill>
                <a:ea typeface="黑体" pitchFamily="49" charset="-122"/>
              </a:rPr>
              <a:t>形成的化合物</a:t>
            </a:r>
            <a:r>
              <a:rPr lang="zh-CN" altLang="en-US" sz="2800" dirty="0">
                <a:solidFill>
                  <a:srgbClr val="000000"/>
                </a:solidFill>
                <a:ea typeface="黑体" pitchFamily="49" charset="-12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ea typeface="黑体" pitchFamily="49" charset="-122"/>
              </a:rPr>
              <a:t>肽聚糖</a:t>
            </a:r>
            <a:r>
              <a:rPr lang="zh-CN" altLang="en-US" sz="2800" dirty="0">
                <a:solidFill>
                  <a:srgbClr val="000000"/>
                </a:solidFill>
                <a:ea typeface="黑体" pitchFamily="49" charset="-122"/>
              </a:rPr>
              <a:t>)</a:t>
            </a:r>
          </a:p>
        </p:txBody>
      </p:sp>
      <p:sp>
        <p:nvSpPr>
          <p:cNvPr id="7209" name="Rectangle 41"/>
          <p:cNvSpPr>
            <a:spLocks noChangeArrowheads="1"/>
          </p:cNvSpPr>
          <p:nvPr/>
        </p:nvSpPr>
        <p:spPr bwMode="auto">
          <a:xfrm>
            <a:off x="7632700" y="2638426"/>
            <a:ext cx="45593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70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黑体" pitchFamily="49" charset="-122"/>
              </a:rPr>
              <a:t>植物主要成分是</a:t>
            </a:r>
            <a:r>
              <a:rPr lang="zh-CN" altLang="en-US" sz="2800" b="1" dirty="0">
                <a:solidFill>
                  <a:srgbClr val="009999"/>
                </a:solidFill>
                <a:ea typeface="黑体" pitchFamily="49" charset="-122"/>
              </a:rPr>
              <a:t>纤维素和果胶，</a:t>
            </a:r>
            <a:r>
              <a:rPr lang="zh-CN" altLang="en-US" sz="2800" b="1" dirty="0">
                <a:ea typeface="黑体" pitchFamily="49" charset="-122"/>
              </a:rPr>
              <a:t>真菌主要成分：</a:t>
            </a:r>
            <a:r>
              <a:rPr lang="zh-CN" altLang="en-US" sz="2800" b="1" dirty="0">
                <a:solidFill>
                  <a:srgbClr val="0033CC"/>
                </a:solidFill>
                <a:ea typeface="黑体" pitchFamily="49" charset="-122"/>
              </a:rPr>
              <a:t>几丁质</a:t>
            </a:r>
          </a:p>
        </p:txBody>
      </p:sp>
      <p:sp>
        <p:nvSpPr>
          <p:cNvPr id="7210" name="Rectangle 42"/>
          <p:cNvSpPr>
            <a:spLocks noChangeArrowheads="1"/>
          </p:cNvSpPr>
          <p:nvPr/>
        </p:nvSpPr>
        <p:spPr bwMode="auto">
          <a:xfrm>
            <a:off x="2117527" y="5233316"/>
            <a:ext cx="473087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ea typeface="黑体" pitchFamily="49" charset="-122"/>
              </a:rPr>
              <a:t>拟核：</a:t>
            </a:r>
            <a:r>
              <a:rPr lang="zh-CN" altLang="en-US" sz="2800" b="1" dirty="0">
                <a:solidFill>
                  <a:srgbClr val="009999"/>
                </a:solidFill>
                <a:ea typeface="黑体" pitchFamily="49" charset="-122"/>
              </a:rPr>
              <a:t>大型环状（</a:t>
            </a:r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无染色体</a:t>
            </a:r>
            <a:r>
              <a:rPr lang="zh-CN" altLang="en-US" sz="2800" b="1" dirty="0">
                <a:solidFill>
                  <a:srgbClr val="009999"/>
                </a:solidFill>
                <a:ea typeface="黑体" pitchFamily="49" charset="-122"/>
              </a:rPr>
              <a:t>）</a:t>
            </a:r>
            <a:endParaRPr lang="en-US" altLang="zh-CN" sz="2800" b="1" dirty="0">
              <a:solidFill>
                <a:srgbClr val="009999"/>
              </a:solidFill>
              <a:ea typeface="黑体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ea typeface="黑体" pitchFamily="49" charset="-122"/>
              </a:rPr>
              <a:t>质粒：</a:t>
            </a:r>
            <a:r>
              <a:rPr lang="zh-CN" altLang="en-US" sz="2800" b="1" dirty="0">
                <a:solidFill>
                  <a:srgbClr val="009999"/>
                </a:solidFill>
                <a:ea typeface="黑体" pitchFamily="49" charset="-122"/>
              </a:rPr>
              <a:t>小型环状</a:t>
            </a:r>
          </a:p>
        </p:txBody>
      </p:sp>
      <p:sp>
        <p:nvSpPr>
          <p:cNvPr id="7211" name="Rectangle 43"/>
          <p:cNvSpPr>
            <a:spLocks noChangeArrowheads="1"/>
          </p:cNvSpPr>
          <p:nvPr/>
        </p:nvSpPr>
        <p:spPr bwMode="auto">
          <a:xfrm>
            <a:off x="7550495" y="5134438"/>
            <a:ext cx="472371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核：</a:t>
            </a:r>
            <a:r>
              <a:rPr lang="zh-CN" altLang="en-US" sz="2800" b="1" dirty="0">
                <a:solidFill>
                  <a:srgbClr val="009999"/>
                </a:solidFill>
                <a:ea typeface="黑体" pitchFamily="49" charset="-122"/>
              </a:rPr>
              <a:t>染色质（体）</a:t>
            </a:r>
            <a:endParaRPr lang="en-US" altLang="zh-CN" sz="2800" b="1" dirty="0">
              <a:solidFill>
                <a:srgbClr val="009999"/>
              </a:solidFill>
              <a:ea typeface="黑体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线粒体、叶绿体：</a:t>
            </a:r>
            <a:r>
              <a:rPr lang="zh-CN" altLang="en-US" sz="2800" b="1" dirty="0">
                <a:solidFill>
                  <a:srgbClr val="009999"/>
                </a:solidFill>
                <a:ea typeface="黑体" pitchFamily="49" charset="-122"/>
              </a:rPr>
              <a:t>裸露存在</a:t>
            </a:r>
          </a:p>
        </p:txBody>
      </p:sp>
      <p:sp>
        <p:nvSpPr>
          <p:cNvPr id="6188" name="Text Box 44"/>
          <p:cNvSpPr txBox="1">
            <a:spLocks noChangeArrowheads="1"/>
          </p:cNvSpPr>
          <p:nvPr/>
        </p:nvSpPr>
        <p:spPr bwMode="auto">
          <a:xfrm>
            <a:off x="431800" y="-20638"/>
            <a:ext cx="9601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000000"/>
                </a:solidFill>
                <a:ea typeface="黑体" pitchFamily="49" charset="-122"/>
              </a:rPr>
              <a:t>比较：真核细胞与原核细胞的</a:t>
            </a:r>
            <a:r>
              <a:rPr lang="zh-CN" altLang="en-US" sz="3200" b="1" dirty="0">
                <a:solidFill>
                  <a:srgbClr val="009999"/>
                </a:solidFill>
                <a:ea typeface="黑体" pitchFamily="49" charset="-122"/>
              </a:rPr>
              <a:t>差异性</a:t>
            </a:r>
          </a:p>
        </p:txBody>
      </p:sp>
      <p:sp>
        <p:nvSpPr>
          <p:cNvPr id="7213" name="Text Box 45"/>
          <p:cNvSpPr txBox="1">
            <a:spLocks noChangeArrowheads="1"/>
          </p:cNvSpPr>
          <p:nvPr/>
        </p:nvSpPr>
        <p:spPr bwMode="auto">
          <a:xfrm>
            <a:off x="2159000" y="4437063"/>
            <a:ext cx="34836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SzPct val="70000"/>
              <a:buFont typeface="Wingdings" pitchFamily="2" charset="2"/>
              <a:buNone/>
            </a:pPr>
            <a:r>
              <a:rPr lang="zh-CN" altLang="en-US" sz="2800" b="1" dirty="0">
                <a:latin typeface="+mn-lt"/>
                <a:ea typeface="黑体" pitchFamily="49" charset="-122"/>
              </a:rPr>
              <a:t>有</a:t>
            </a:r>
            <a:r>
              <a:rPr lang="zh-CN" altLang="en-US" sz="2800" b="1" dirty="0">
                <a:solidFill>
                  <a:srgbClr val="009999"/>
                </a:solidFill>
                <a:latin typeface="+mn-lt"/>
                <a:ea typeface="黑体" pitchFamily="49" charset="-122"/>
              </a:rPr>
              <a:t>拟核，</a:t>
            </a:r>
            <a:r>
              <a:rPr lang="zh-CN" altLang="en-US" sz="2400" b="1" dirty="0">
                <a:solidFill>
                  <a:srgbClr val="FF0000"/>
                </a:solidFill>
              </a:rPr>
              <a:t>无核膜和核仁</a:t>
            </a:r>
          </a:p>
        </p:txBody>
      </p:sp>
      <p:sp>
        <p:nvSpPr>
          <p:cNvPr id="7214" name="Text Box 46"/>
          <p:cNvSpPr txBox="1">
            <a:spLocks noChangeArrowheads="1"/>
          </p:cNvSpPr>
          <p:nvPr/>
        </p:nvSpPr>
        <p:spPr bwMode="auto">
          <a:xfrm>
            <a:off x="7632700" y="4437063"/>
            <a:ext cx="451273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SzPct val="7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有核膜、核仁和染色体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7215" name="Text Box 47"/>
          <p:cNvSpPr txBox="1">
            <a:spLocks noChangeArrowheads="1"/>
          </p:cNvSpPr>
          <p:nvPr/>
        </p:nvSpPr>
        <p:spPr bwMode="auto">
          <a:xfrm>
            <a:off x="3503085" y="1196975"/>
            <a:ext cx="416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0000"/>
                </a:solidFill>
                <a:ea typeface="黑体" pitchFamily="49" charset="-122"/>
                <a:sym typeface="Arial" pitchFamily="34" charset="0"/>
              </a:rPr>
              <a:t>较小  （光学显微镜可以看到）</a:t>
            </a:r>
          </a:p>
        </p:txBody>
      </p:sp>
      <p:sp>
        <p:nvSpPr>
          <p:cNvPr id="7216" name="Text Box 48"/>
          <p:cNvSpPr txBox="1">
            <a:spLocks noChangeArrowheads="1"/>
          </p:cNvSpPr>
          <p:nvPr/>
        </p:nvSpPr>
        <p:spPr bwMode="auto">
          <a:xfrm>
            <a:off x="8686801" y="1196975"/>
            <a:ext cx="182456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ea typeface="黑体" pitchFamily="49" charset="-122"/>
                <a:sym typeface="Arial" pitchFamily="34" charset="0"/>
              </a:rPr>
              <a:t>较大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59000" y="6096295"/>
            <a:ext cx="126669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二分裂</a:t>
            </a:r>
            <a:endParaRPr lang="zh-CN" altLang="zh-CN" sz="2800" b="1" dirty="0">
              <a:latin typeface="宋体" pitchFamily="2" charset="-122"/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19840" y="6187423"/>
            <a:ext cx="5477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有丝分裂、减数分裂、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无丝分裂</a:t>
            </a:r>
            <a:endParaRPr lang="zh-CN" altLang="zh-CN" sz="28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8342" y="2447383"/>
            <a:ext cx="114953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33CC"/>
                </a:solidFill>
              </a:rPr>
              <a:t>(5) </a:t>
            </a:r>
            <a:r>
              <a:rPr lang="zh-CN" altLang="zh-CN" sz="3200" b="1" dirty="0">
                <a:solidFill>
                  <a:srgbClr val="0033CC"/>
                </a:solidFill>
              </a:rPr>
              <a:t>能进行光合作用的细胞不一定都含有</a:t>
            </a:r>
            <a:r>
              <a:rPr lang="zh-CN" altLang="zh-CN" sz="3200" b="1" dirty="0">
                <a:solidFill>
                  <a:srgbClr val="FF0000"/>
                </a:solidFill>
              </a:rPr>
              <a:t>叶绿体</a:t>
            </a:r>
            <a:r>
              <a:rPr lang="zh-CN" altLang="zh-CN" sz="3200" b="1" dirty="0">
                <a:solidFill>
                  <a:srgbClr val="0033CC"/>
                </a:solidFill>
              </a:rPr>
              <a:t>，如蓝藻无叶绿体。</a:t>
            </a:r>
            <a:endParaRPr lang="en-US" altLang="zh-CN" sz="3200" b="1" dirty="0">
              <a:solidFill>
                <a:srgbClr val="0033CC"/>
              </a:solidFill>
            </a:endParaRPr>
          </a:p>
          <a:p>
            <a:r>
              <a:rPr lang="en-US" altLang="zh-CN" sz="3200" b="1" dirty="0">
                <a:solidFill>
                  <a:srgbClr val="0033CC"/>
                </a:solidFill>
              </a:rPr>
              <a:t>(6) </a:t>
            </a:r>
            <a:r>
              <a:rPr lang="zh-CN" altLang="zh-CN" sz="3200" b="1" dirty="0">
                <a:solidFill>
                  <a:srgbClr val="0033CC"/>
                </a:solidFill>
              </a:rPr>
              <a:t>能进行有氧呼吸的细胞不一定都含有</a:t>
            </a:r>
            <a:r>
              <a:rPr lang="zh-CN" altLang="zh-CN" sz="3200" b="1" dirty="0">
                <a:solidFill>
                  <a:srgbClr val="FF0000"/>
                </a:solidFill>
              </a:rPr>
              <a:t>线粒体</a:t>
            </a:r>
            <a:r>
              <a:rPr lang="zh-CN" altLang="zh-CN" sz="3200" b="1" dirty="0">
                <a:solidFill>
                  <a:srgbClr val="0033CC"/>
                </a:solidFill>
              </a:rPr>
              <a:t>，如硝化细菌。</a:t>
            </a:r>
            <a:endParaRPr lang="zh-CN" altLang="zh-CN" sz="3200" dirty="0">
              <a:solidFill>
                <a:srgbClr val="0033CC"/>
              </a:solidFill>
            </a:endParaRPr>
          </a:p>
          <a:p>
            <a:r>
              <a:rPr lang="en-US" altLang="zh-CN" sz="3200" b="1" dirty="0">
                <a:solidFill>
                  <a:srgbClr val="0033CC"/>
                </a:solidFill>
              </a:rPr>
              <a:t>(7) </a:t>
            </a:r>
            <a:r>
              <a:rPr lang="zh-CN" altLang="zh-CN" sz="3200" b="1" dirty="0">
                <a:solidFill>
                  <a:srgbClr val="0033CC"/>
                </a:solidFill>
              </a:rPr>
              <a:t>没有细胞核的细胞不一定都是原核细胞，如哺乳动物的成熟红细胞。</a:t>
            </a:r>
            <a:endParaRPr lang="zh-CN" altLang="zh-CN" sz="3200" dirty="0">
              <a:solidFill>
                <a:srgbClr val="0033CC"/>
              </a:solidFill>
            </a:endParaRPr>
          </a:p>
          <a:p>
            <a:endParaRPr lang="zh-CN" altLang="zh-CN" sz="3200" dirty="0">
              <a:solidFill>
                <a:srgbClr val="0033CC"/>
              </a:solidFill>
            </a:endParaRPr>
          </a:p>
          <a:p>
            <a:endParaRPr lang="zh-CN" altLang="zh-CN" sz="3200" dirty="0">
              <a:solidFill>
                <a:srgbClr val="0033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20101742">
            <a:off x="10450149" y="5115159"/>
            <a:ext cx="1624076" cy="1495730"/>
          </a:xfrm>
          <a:prstGeom prst="rect">
            <a:avLst/>
          </a:prstGeom>
        </p:spPr>
      </p:pic>
      <p:sp>
        <p:nvSpPr>
          <p:cNvPr id="5" name="Rectangle 38">
            <a:extLst>
              <a:ext uri="{FF2B5EF4-FFF2-40B4-BE49-F238E27FC236}">
                <a16:creationId xmlns:a16="http://schemas.microsoft.com/office/drawing/2014/main" id="{09D8A888-B1F7-4529-943B-8126B6F80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990" y="687124"/>
            <a:ext cx="1103275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70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33CC"/>
                </a:solidFill>
                <a:ea typeface="黑体" pitchFamily="49" charset="-122"/>
              </a:rPr>
              <a:t>原核细胞细胞质中只有核糖体一种细胞器，真核细胞有核糖体</a:t>
            </a:r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和其他复杂的细胞器。（线粒体、叶绿体、内质网、高尔基体、溶酶体、中心体、液泡等）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23E8BF1-D6CA-4E95-BBAC-8445A8F5E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879" y="0"/>
            <a:ext cx="6825803" cy="598797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E92DF7D-5CCF-4BAD-A31C-AEE7B52C4EB5}"/>
              </a:ext>
            </a:extLst>
          </p:cNvPr>
          <p:cNvSpPr/>
          <p:nvPr/>
        </p:nvSpPr>
        <p:spPr>
          <a:xfrm>
            <a:off x="315318" y="304809"/>
            <a:ext cx="702986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0000"/>
                </a:solidFill>
                <a:ea typeface="黑体" pitchFamily="49" charset="-122"/>
              </a:rPr>
              <a:t>原核细胞</a:t>
            </a:r>
            <a:r>
              <a:rPr lang="en-US" altLang="zh-CN" sz="3200" b="1" dirty="0">
                <a:solidFill>
                  <a:srgbClr val="FF0000"/>
                </a:solidFill>
                <a:ea typeface="黑体" pitchFamily="49" charset="-122"/>
              </a:rPr>
              <a:t>DNA</a:t>
            </a:r>
            <a:r>
              <a:rPr lang="zh-CN" altLang="en-US" sz="3200" b="1" dirty="0">
                <a:solidFill>
                  <a:srgbClr val="FF0000"/>
                </a:solidFill>
                <a:ea typeface="黑体" pitchFamily="49" charset="-122"/>
              </a:rPr>
              <a:t>存在形式（没有染色体）</a:t>
            </a:r>
            <a:endParaRPr lang="en-US" altLang="zh-CN" sz="3200" b="1" dirty="0">
              <a:solidFill>
                <a:srgbClr val="FF0000"/>
              </a:solidFill>
              <a:ea typeface="黑体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0000"/>
                </a:solidFill>
                <a:ea typeface="黑体" pitchFamily="49" charset="-122"/>
              </a:rPr>
              <a:t>拟核：大型环状</a:t>
            </a:r>
            <a:endParaRPr lang="en-US" altLang="zh-CN" sz="3200" b="1" dirty="0">
              <a:solidFill>
                <a:srgbClr val="FF0000"/>
              </a:solidFill>
              <a:ea typeface="黑体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0000"/>
                </a:solidFill>
                <a:ea typeface="黑体" pitchFamily="49" charset="-122"/>
              </a:rPr>
              <a:t>质粒：小型环状</a:t>
            </a:r>
            <a:endParaRPr lang="en-US" altLang="zh-CN" sz="3200" b="1" dirty="0">
              <a:solidFill>
                <a:srgbClr val="FF0000"/>
              </a:solidFill>
              <a:ea typeface="黑体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3200" b="1" dirty="0">
              <a:solidFill>
                <a:srgbClr val="FF0000"/>
              </a:solidFill>
              <a:ea typeface="黑体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0000"/>
                </a:solidFill>
                <a:ea typeface="黑体" pitchFamily="49" charset="-122"/>
              </a:rPr>
              <a:t>真核细胞</a:t>
            </a:r>
            <a:r>
              <a:rPr lang="en-US" altLang="zh-CN" sz="3200" b="1" dirty="0">
                <a:solidFill>
                  <a:srgbClr val="FF0000"/>
                </a:solidFill>
                <a:ea typeface="黑体" pitchFamily="49" charset="-122"/>
              </a:rPr>
              <a:t>DNA</a:t>
            </a:r>
            <a:r>
              <a:rPr lang="zh-CN" altLang="en-US" sz="3200" b="1" dirty="0">
                <a:solidFill>
                  <a:srgbClr val="FF0000"/>
                </a:solidFill>
                <a:ea typeface="黑体" pitchFamily="49" charset="-122"/>
              </a:rPr>
              <a:t>存在形式：</a:t>
            </a:r>
            <a:endParaRPr lang="en-US" altLang="zh-CN" sz="3200" b="1" dirty="0">
              <a:solidFill>
                <a:srgbClr val="FF0000"/>
              </a:solidFill>
              <a:ea typeface="黑体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0000"/>
                </a:solidFill>
                <a:ea typeface="黑体" pitchFamily="49" charset="-122"/>
              </a:rPr>
              <a:t>细胞核中：与蛋白质形成染色体</a:t>
            </a:r>
            <a:endParaRPr lang="en-US" altLang="zh-CN" sz="3200" b="1" dirty="0">
              <a:solidFill>
                <a:srgbClr val="FF0000"/>
              </a:solidFill>
              <a:ea typeface="黑体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0000"/>
                </a:solidFill>
                <a:ea typeface="黑体" pitchFamily="49" charset="-122"/>
              </a:rPr>
              <a:t>细胞质中：在线粒体、叶绿体中裸露存在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CA9C07-85BE-464B-A99C-D5CAB6862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29" y="4537254"/>
            <a:ext cx="2857500" cy="23336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0A8B8A0-81AB-48A1-A293-F74DEC1D912B}"/>
              </a:ext>
            </a:extLst>
          </p:cNvPr>
          <p:cNvSpPr/>
          <p:nvPr/>
        </p:nvSpPr>
        <p:spPr>
          <a:xfrm>
            <a:off x="544292" y="663079"/>
            <a:ext cx="1180225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/>
              <a:t>拓展延伸：</a:t>
            </a:r>
            <a:endParaRPr lang="en-US" altLang="zh-CN" sz="3200" b="1" dirty="0"/>
          </a:p>
          <a:p>
            <a:pPr>
              <a:lnSpc>
                <a:spcPct val="150000"/>
              </a:lnSpc>
            </a:pPr>
            <a:r>
              <a:rPr lang="zh-CN" altLang="en-US" sz="3200" b="1" dirty="0"/>
              <a:t>原核细胞没有染色体，也不能有性生殖，因此：</a:t>
            </a:r>
            <a:endParaRPr lang="en-US" altLang="zh-CN" sz="32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/>
              <a:t>不讨论属于二倍体还是多倍体还是单倍体（</a:t>
            </a:r>
            <a:r>
              <a:rPr lang="en-US" altLang="zh-CN" sz="3200" b="1" dirty="0"/>
              <a:t>P5</a:t>
            </a:r>
            <a:r>
              <a:rPr lang="zh-CN" altLang="en-US" sz="3200" b="1" dirty="0"/>
              <a:t>练习补充解析）</a:t>
            </a:r>
            <a:endParaRPr lang="en-US" altLang="zh-CN" sz="32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/>
              <a:t>不遵循孟德尔的分离定律和自由组合定律</a:t>
            </a:r>
            <a:endParaRPr lang="en-US" altLang="zh-CN" sz="32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/>
              <a:t>变异类型没有基因重组和染色体变异，只有基因突变</a:t>
            </a:r>
            <a:endParaRPr lang="en-US" altLang="zh-CN" sz="3200" b="1" dirty="0"/>
          </a:p>
          <a:p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06895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C0EC1685-73BD-40E5-B940-5511E140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91" y="146497"/>
            <a:ext cx="9377966" cy="70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841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92E1B0A1-75FC-479D-B009-D07CF78EE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259" y="682580"/>
            <a:ext cx="8899219" cy="567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3D64E5A-A5EA-48B6-B954-D1D4A8ABE845}"/>
              </a:ext>
            </a:extLst>
          </p:cNvPr>
          <p:cNvSpPr txBox="1"/>
          <p:nvPr/>
        </p:nvSpPr>
        <p:spPr>
          <a:xfrm>
            <a:off x="309093" y="2587305"/>
            <a:ext cx="34772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真核细胞细胞核基因的转录在细胞核，翻译在细胞质，不同时，不同地；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原核细胞中基因的转录和翻译出现在同一时间和地点</a:t>
            </a:r>
          </a:p>
        </p:txBody>
      </p:sp>
    </p:spTree>
    <p:extLst>
      <p:ext uri="{BB962C8B-B14F-4D97-AF65-F5344CB8AC3E}">
        <p14:creationId xmlns:p14="http://schemas.microsoft.com/office/powerpoint/2010/main" val="3827605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0"/>
          <p:cNvSpPr txBox="1"/>
          <p:nvPr/>
        </p:nvSpPr>
        <p:spPr>
          <a:xfrm>
            <a:off x="1307208" y="285951"/>
            <a:ext cx="7603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 b="1" dirty="0"/>
              <a:t>二、 原核细胞与真核细胞</a:t>
            </a:r>
            <a:endParaRPr lang="zh-CN" altLang="en-US" sz="3200" dirty="0">
              <a:latin typeface="微软雅黑" charset="-122"/>
              <a:ea typeface="微软雅黑" charset="-122"/>
              <a:sym typeface="+mn-ea"/>
            </a:endParaRPr>
          </a:p>
        </p:txBody>
      </p:sp>
      <p:grpSp>
        <p:nvGrpSpPr>
          <p:cNvPr id="9" name="PA_淘宝店chenying0907 20"/>
          <p:cNvGrpSpPr/>
          <p:nvPr>
            <p:custDataLst>
              <p:tags r:id="rId1"/>
            </p:custDataLst>
          </p:nvPr>
        </p:nvGrpSpPr>
        <p:grpSpPr>
          <a:xfrm>
            <a:off x="598983" y="1271694"/>
            <a:ext cx="4239466" cy="802534"/>
            <a:chOff x="6136937" y="2686786"/>
            <a:chExt cx="4241512" cy="802674"/>
          </a:xfrm>
        </p:grpSpPr>
        <p:sp>
          <p:nvSpPr>
            <p:cNvPr id="11" name="淘宝店chenying0907 22"/>
            <p:cNvSpPr/>
            <p:nvPr/>
          </p:nvSpPr>
          <p:spPr>
            <a:xfrm>
              <a:off x="6939611" y="2918816"/>
              <a:ext cx="3438838" cy="4371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765">
                <a:lnSpc>
                  <a:spcPct val="80000"/>
                </a:lnSpc>
                <a:defRPr/>
              </a:pPr>
              <a:r>
                <a:rPr lang="zh-CN" altLang="en-US" sz="2800" b="1" dirty="0"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常见的几种原核生物</a:t>
              </a:r>
              <a:endParaRPr lang="en-US" altLang="zh-CN" sz="2800" b="1" dirty="0">
                <a:latin typeface="微软雅黑" pitchFamily="34" charset="-122"/>
                <a:ea typeface="微软雅黑" pitchFamily="34" charset="-122"/>
                <a:cs typeface="+mn-ea"/>
                <a:sym typeface="+mn-lt"/>
              </a:endParaRPr>
            </a:p>
          </p:txBody>
        </p:sp>
        <p:sp>
          <p:nvSpPr>
            <p:cNvPr id="12" name="淘宝店chenying0907: 圆角 23"/>
            <p:cNvSpPr/>
            <p:nvPr/>
          </p:nvSpPr>
          <p:spPr>
            <a:xfrm>
              <a:off x="6136937" y="2686786"/>
              <a:ext cx="802674" cy="802674"/>
            </a:xfrm>
            <a:prstGeom prst="roundRect">
              <a:avLst>
                <a:gd name="adj" fmla="val 30274"/>
              </a:avLst>
            </a:prstGeom>
            <a:solidFill>
              <a:srgbClr val="9AE5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65" dirty="0">
                  <a:solidFill>
                    <a:schemeClr val="bg1"/>
                  </a:solidFill>
                  <a:latin typeface="Impact" pitchFamily="34" charset="0"/>
                </a:rPr>
                <a:t>03</a:t>
              </a:r>
              <a:endParaRPr lang="zh-CN" altLang="en-US" sz="2665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718205" y="2058233"/>
            <a:ext cx="9601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细菌：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代谢方式：自养（硝化细菌）或异养（寄生、腐生</a:t>
            </a:r>
            <a:r>
              <a:rPr lang="zh-CN" altLang="en-US" sz="2800" b="1" dirty="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）               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726321" y="2843296"/>
            <a:ext cx="822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颤藻、蓝球藻、念珠藻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Arial" pitchFamily="34" charset="0"/>
              </a:rPr>
              <a:t>、发菜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1659732" y="2812519"/>
            <a:ext cx="15478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蓝藻：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659731" y="3335739"/>
            <a:ext cx="980774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含</a:t>
            </a: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藻蓝素和叶绿素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无叶绿体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），能进行光合作用的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自养型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生物，进行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有氧呼吸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>
            <a:extLst>
              <a:ext uri="{FF2B5EF4-FFF2-40B4-BE49-F238E27FC236}">
                <a16:creationId xmlns:a16="http://schemas.microsoft.com/office/drawing/2014/main" id="{0DE36E80-99E8-476E-8560-FC25E8993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363" y="2169490"/>
            <a:ext cx="4603381" cy="390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03380" y="3630094"/>
            <a:ext cx="68611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b="1" dirty="0"/>
              <a:t>噬菌体、乳酸菌和酵母菌都</a:t>
            </a:r>
            <a:r>
              <a:rPr lang="en-US" altLang="zh-CN" sz="3600" b="1" dirty="0"/>
              <a:t>(</a:t>
            </a:r>
            <a:r>
              <a:rPr lang="zh-CN" altLang="zh-CN" sz="3600" b="1" dirty="0"/>
              <a:t>　　</a:t>
            </a:r>
            <a:r>
              <a:rPr lang="en-US" altLang="zh-CN" sz="3600" b="1" dirty="0"/>
              <a:t>)</a:t>
            </a:r>
            <a:endParaRPr lang="zh-CN" altLang="zh-CN" sz="3600" dirty="0"/>
          </a:p>
          <a:p>
            <a:r>
              <a:rPr lang="en-US" altLang="zh-CN" sz="3600" b="1" dirty="0"/>
              <a:t>A. </a:t>
            </a:r>
            <a:r>
              <a:rPr lang="zh-CN" altLang="zh-CN" sz="3600" b="1" dirty="0"/>
              <a:t>是原核生物</a:t>
            </a:r>
            <a:endParaRPr lang="zh-CN" altLang="zh-CN" sz="3600" dirty="0"/>
          </a:p>
          <a:p>
            <a:r>
              <a:rPr lang="en-US" altLang="zh-CN" sz="3600" b="1" dirty="0"/>
              <a:t>B. </a:t>
            </a:r>
            <a:r>
              <a:rPr lang="zh-CN" altLang="zh-CN" sz="3600" b="1" dirty="0"/>
              <a:t>以</a:t>
            </a:r>
            <a:r>
              <a:rPr lang="en-US" altLang="zh-CN" sz="3600" b="1" dirty="0"/>
              <a:t>DNA</a:t>
            </a:r>
            <a:r>
              <a:rPr lang="zh-CN" altLang="zh-CN" sz="3600" b="1" dirty="0"/>
              <a:t>为遗传物质</a:t>
            </a:r>
            <a:endParaRPr lang="zh-CN" altLang="zh-CN" sz="3600" dirty="0"/>
          </a:p>
          <a:p>
            <a:r>
              <a:rPr lang="en-US" altLang="zh-CN" sz="3600" b="1" dirty="0"/>
              <a:t>C. </a:t>
            </a:r>
            <a:r>
              <a:rPr lang="zh-CN" altLang="zh-CN" sz="3600" b="1" dirty="0"/>
              <a:t>能进行有氧呼吸</a:t>
            </a:r>
            <a:endParaRPr lang="zh-CN" altLang="zh-CN" sz="3600" dirty="0"/>
          </a:p>
          <a:p>
            <a:r>
              <a:rPr lang="en-US" altLang="zh-CN" sz="3600" b="1" dirty="0"/>
              <a:t>D. </a:t>
            </a:r>
            <a:r>
              <a:rPr lang="zh-CN" altLang="zh-CN" sz="3600" b="1" dirty="0"/>
              <a:t>有核糖体和内质网</a:t>
            </a:r>
            <a:endParaRPr lang="zh-CN" altLang="zh-CN" sz="3600" dirty="0"/>
          </a:p>
        </p:txBody>
      </p:sp>
      <p:sp>
        <p:nvSpPr>
          <p:cNvPr id="4" name="矩形 3"/>
          <p:cNvSpPr/>
          <p:nvPr/>
        </p:nvSpPr>
        <p:spPr>
          <a:xfrm>
            <a:off x="378526" y="245715"/>
            <a:ext cx="1138875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dirty="0"/>
              <a:t> </a:t>
            </a:r>
            <a:r>
              <a:rPr lang="en-US" altLang="zh-CN" sz="3200" b="1" dirty="0"/>
              <a:t>(2018·</a:t>
            </a:r>
            <a:r>
              <a:rPr lang="zh-CN" altLang="zh-CN" sz="3200" b="1" dirty="0"/>
              <a:t>海南卷</a:t>
            </a:r>
            <a:r>
              <a:rPr lang="en-US" altLang="zh-CN" sz="3200" b="1" dirty="0"/>
              <a:t>)</a:t>
            </a:r>
            <a:r>
              <a:rPr lang="zh-CN" altLang="zh-CN" sz="3200" b="1" dirty="0"/>
              <a:t>关于酵母菌和乳酸菌的叙述，错误的是</a:t>
            </a:r>
            <a:r>
              <a:rPr lang="en-US" altLang="zh-CN" sz="3200" b="1" dirty="0"/>
              <a:t>(</a:t>
            </a:r>
            <a:r>
              <a:rPr lang="zh-CN" altLang="zh-CN" sz="3200" b="1" dirty="0"/>
              <a:t>　　</a:t>
            </a:r>
            <a:r>
              <a:rPr lang="en-US" altLang="zh-CN" sz="3200" b="1" dirty="0"/>
              <a:t>)</a:t>
            </a:r>
            <a:endParaRPr lang="zh-CN" altLang="zh-CN" sz="3200" dirty="0"/>
          </a:p>
          <a:p>
            <a:r>
              <a:rPr lang="en-US" altLang="zh-CN" sz="3200" b="1" dirty="0"/>
              <a:t>A. </a:t>
            </a:r>
            <a:r>
              <a:rPr lang="zh-CN" altLang="zh-CN" sz="3200" b="1" dirty="0"/>
              <a:t>酵母菌和乳酸菌都能进行无氧呼吸</a:t>
            </a:r>
            <a:r>
              <a:rPr lang="zh-CN" altLang="en-US" sz="3200" b="1" dirty="0"/>
              <a:t>（</a:t>
            </a:r>
            <a:r>
              <a:rPr lang="en-US" altLang="zh-CN" sz="3200" b="1" dirty="0"/>
              <a:t>3</a:t>
            </a:r>
            <a:r>
              <a:rPr lang="zh-CN" altLang="en-US" sz="3200" b="1" dirty="0"/>
              <a:t>个呼吸方程式）</a:t>
            </a:r>
            <a:endParaRPr lang="zh-CN" altLang="zh-CN" sz="3200" dirty="0"/>
          </a:p>
          <a:p>
            <a:r>
              <a:rPr lang="en-US" altLang="zh-CN" sz="3200" b="1" dirty="0"/>
              <a:t>B. </a:t>
            </a:r>
            <a:r>
              <a:rPr lang="zh-CN" altLang="zh-CN" sz="3200" b="1" dirty="0"/>
              <a:t>酵母菌有线粒体，而乳酸菌无线粒体</a:t>
            </a:r>
            <a:r>
              <a:rPr lang="en-US" altLang="zh-CN" sz="3200" b="1" dirty="0"/>
              <a:t>  </a:t>
            </a:r>
            <a:r>
              <a:rPr lang="zh-CN" altLang="en-US" sz="3200" b="1" dirty="0"/>
              <a:t>（细胞器的差异）</a:t>
            </a:r>
            <a:endParaRPr lang="zh-CN" altLang="zh-CN" sz="3200" dirty="0"/>
          </a:p>
          <a:p>
            <a:r>
              <a:rPr lang="en-US" altLang="zh-CN" sz="3200" b="1" dirty="0"/>
              <a:t>C. </a:t>
            </a:r>
            <a:r>
              <a:rPr lang="zh-CN" altLang="zh-CN" sz="3200" b="1" dirty="0"/>
              <a:t>酵母菌具有细胞核，而乳酸菌具有拟核</a:t>
            </a:r>
            <a:r>
              <a:rPr lang="zh-CN" altLang="en-US" sz="3200" b="1" dirty="0"/>
              <a:t>（最主要区别）</a:t>
            </a:r>
            <a:endParaRPr lang="zh-CN" altLang="zh-CN" sz="3200" dirty="0"/>
          </a:p>
          <a:p>
            <a:r>
              <a:rPr lang="en-US" altLang="zh-CN" sz="3200" b="1" dirty="0"/>
              <a:t>D. </a:t>
            </a:r>
            <a:r>
              <a:rPr lang="zh-CN" altLang="zh-CN" sz="3200" b="1" dirty="0"/>
              <a:t>溶菌酶能破坏酵母菌和乳酸菌的细胞壁</a:t>
            </a:r>
            <a:r>
              <a:rPr lang="zh-CN" altLang="en-US" sz="3200" b="1" dirty="0"/>
              <a:t>（细胞壁成分的不同）</a:t>
            </a:r>
            <a:endParaRPr lang="zh-CN" altLang="zh-CN" sz="3200" dirty="0"/>
          </a:p>
        </p:txBody>
      </p:sp>
      <p:sp>
        <p:nvSpPr>
          <p:cNvPr id="5" name="矩形 4"/>
          <p:cNvSpPr/>
          <p:nvPr/>
        </p:nvSpPr>
        <p:spPr>
          <a:xfrm>
            <a:off x="603380" y="2675987"/>
            <a:ext cx="113887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溶菌酶能够溶解</a:t>
            </a:r>
            <a:r>
              <a:rPr lang="zh-CN" altLang="zh-CN" sz="2800" b="1" dirty="0">
                <a:solidFill>
                  <a:srgbClr val="0033CC"/>
                </a:solidFill>
              </a:rPr>
              <a:t>细菌的</a:t>
            </a:r>
            <a:r>
              <a:rPr lang="zh-CN" altLang="zh-CN" sz="2800" b="1" dirty="0">
                <a:solidFill>
                  <a:srgbClr val="FF0000"/>
                </a:solidFill>
              </a:rPr>
              <a:t>细胞壁，具有抗菌消炎的作用</a:t>
            </a:r>
            <a:r>
              <a:rPr lang="en-US" altLang="zh-CN" sz="2800" b="1" dirty="0">
                <a:solidFill>
                  <a:srgbClr val="FF0000"/>
                </a:solidFill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</a:rPr>
              <a:t>临床上与抗生素复合使用</a:t>
            </a:r>
            <a:r>
              <a:rPr lang="zh-CN" altLang="zh-CN" b="1" dirty="0">
                <a:solidFill>
                  <a:srgbClr val="FF0000"/>
                </a:solidFill>
              </a:rPr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10143575" y="184913"/>
            <a:ext cx="1287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</a:rPr>
              <a:t>D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6390448" y="3595881"/>
            <a:ext cx="1287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</a:rPr>
              <a:t>B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4490" y="39377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>
            <a:extLst>
              <a:ext uri="{FF2B5EF4-FFF2-40B4-BE49-F238E27FC236}">
                <a16:creationId xmlns:a16="http://schemas.microsoft.com/office/drawing/2014/main" id="{313F3568-203E-4598-B4B9-54352748D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56" y="817196"/>
            <a:ext cx="2434032" cy="2608732"/>
          </a:xfrm>
          <a:prstGeom prst="rect">
            <a:avLst/>
          </a:prstGeom>
          <a:noFill/>
          <a:ln w="38100">
            <a:solidFill>
              <a:srgbClr val="156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7" name="Picture 4">
            <a:extLst>
              <a:ext uri="{FF2B5EF4-FFF2-40B4-BE49-F238E27FC236}">
                <a16:creationId xmlns:a16="http://schemas.microsoft.com/office/drawing/2014/main" id="{C1E53948-B7DD-4E40-9634-09223FBBB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654" y="817196"/>
            <a:ext cx="2818707" cy="2645688"/>
          </a:xfrm>
          <a:prstGeom prst="rect">
            <a:avLst/>
          </a:prstGeom>
          <a:noFill/>
          <a:ln w="38100">
            <a:solidFill>
              <a:srgbClr val="156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8" name="Picture 8">
            <a:extLst>
              <a:ext uri="{FF2B5EF4-FFF2-40B4-BE49-F238E27FC236}">
                <a16:creationId xmlns:a16="http://schemas.microsoft.com/office/drawing/2014/main" id="{18FAF144-25CA-44B6-A913-6026A3192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719" y="817195"/>
            <a:ext cx="3581337" cy="2682644"/>
          </a:xfrm>
          <a:prstGeom prst="rect">
            <a:avLst/>
          </a:prstGeom>
          <a:noFill/>
          <a:ln w="38100">
            <a:solidFill>
              <a:srgbClr val="156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9" name="Picture 10">
            <a:extLst>
              <a:ext uri="{FF2B5EF4-FFF2-40B4-BE49-F238E27FC236}">
                <a16:creationId xmlns:a16="http://schemas.microsoft.com/office/drawing/2014/main" id="{6020F296-D4FD-41D4-B238-35F454675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05" y="4108716"/>
            <a:ext cx="3581337" cy="2358441"/>
          </a:xfrm>
          <a:prstGeom prst="rect">
            <a:avLst/>
          </a:prstGeom>
          <a:noFill/>
          <a:ln w="38100">
            <a:solidFill>
              <a:srgbClr val="66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0" name="Picture 12">
            <a:extLst>
              <a:ext uri="{FF2B5EF4-FFF2-40B4-BE49-F238E27FC236}">
                <a16:creationId xmlns:a16="http://schemas.microsoft.com/office/drawing/2014/main" id="{9B1D1892-1750-466F-943D-25EBD74E4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6"/>
          <a:stretch>
            <a:fillRect/>
          </a:stretch>
        </p:blipFill>
        <p:spPr bwMode="auto">
          <a:xfrm>
            <a:off x="4594086" y="4128873"/>
            <a:ext cx="2501224" cy="2400437"/>
          </a:xfrm>
          <a:prstGeom prst="rect">
            <a:avLst/>
          </a:prstGeom>
          <a:noFill/>
          <a:ln w="38100">
            <a:solidFill>
              <a:srgbClr val="66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1" name="矩形 8">
            <a:extLst>
              <a:ext uri="{FF2B5EF4-FFF2-40B4-BE49-F238E27FC236}">
                <a16:creationId xmlns:a16="http://schemas.microsoft.com/office/drawing/2014/main" id="{E5F6FDAE-1C1E-495E-8473-44C2CF84A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8154" y="6022011"/>
            <a:ext cx="1040659" cy="4342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222" b="1">
                <a:solidFill>
                  <a:srgbClr val="002060"/>
                </a:solidFill>
                <a:ea typeface="华文中宋" panose="02010600040101010101" pitchFamily="2" charset="-122"/>
              </a:rPr>
              <a:t>螺旋藻</a:t>
            </a:r>
          </a:p>
        </p:txBody>
      </p:sp>
      <p:sp>
        <p:nvSpPr>
          <p:cNvPr id="36872" name="直接连接符 43017">
            <a:extLst>
              <a:ext uri="{FF2B5EF4-FFF2-40B4-BE49-F238E27FC236}">
                <a16:creationId xmlns:a16="http://schemas.microsoft.com/office/drawing/2014/main" id="{937B12CF-7E65-425B-8620-C120CA941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631" y="3830760"/>
            <a:ext cx="10589469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905"/>
          </a:p>
        </p:txBody>
      </p:sp>
      <p:sp>
        <p:nvSpPr>
          <p:cNvPr id="36873" name="矩形 43018">
            <a:extLst>
              <a:ext uri="{FF2B5EF4-FFF2-40B4-BE49-F238E27FC236}">
                <a16:creationId xmlns:a16="http://schemas.microsoft.com/office/drawing/2014/main" id="{8858D1EE-159E-46B4-9CA8-8B4F49A19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748" y="2967342"/>
            <a:ext cx="1325994" cy="4342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222" b="1">
                <a:solidFill>
                  <a:srgbClr val="156000"/>
                </a:solidFill>
                <a:ea typeface="华文中宋" panose="02010600040101010101" pitchFamily="2" charset="-122"/>
              </a:rPr>
              <a:t>绿藻门：</a:t>
            </a:r>
          </a:p>
        </p:txBody>
      </p:sp>
      <p:sp>
        <p:nvSpPr>
          <p:cNvPr id="36874" name="矩形 43019">
            <a:extLst>
              <a:ext uri="{FF2B5EF4-FFF2-40B4-BE49-F238E27FC236}">
                <a16:creationId xmlns:a16="http://schemas.microsoft.com/office/drawing/2014/main" id="{20996C65-C05A-4C7B-9EA5-4979172EF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0240" y="2975742"/>
            <a:ext cx="755325" cy="4342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222" b="1">
                <a:solidFill>
                  <a:srgbClr val="156000"/>
                </a:solidFill>
                <a:ea typeface="华文中宋" panose="02010600040101010101" pitchFamily="2" charset="-122"/>
              </a:rPr>
              <a:t>衣藻</a:t>
            </a:r>
          </a:p>
        </p:txBody>
      </p:sp>
      <p:sp>
        <p:nvSpPr>
          <p:cNvPr id="36875" name="矩形 43020">
            <a:extLst>
              <a:ext uri="{FF2B5EF4-FFF2-40B4-BE49-F238E27FC236}">
                <a16:creationId xmlns:a16="http://schemas.microsoft.com/office/drawing/2014/main" id="{77067AE1-1FD7-463A-AD3E-5C3F46D30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9187" y="2975742"/>
            <a:ext cx="755325" cy="4342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222" b="1">
                <a:solidFill>
                  <a:srgbClr val="156000"/>
                </a:solidFill>
                <a:ea typeface="华文中宋" panose="02010600040101010101" pitchFamily="2" charset="-122"/>
              </a:rPr>
              <a:t>水绵</a:t>
            </a:r>
          </a:p>
        </p:txBody>
      </p:sp>
      <p:sp>
        <p:nvSpPr>
          <p:cNvPr id="36876" name="矩形 43021">
            <a:extLst>
              <a:ext uri="{FF2B5EF4-FFF2-40B4-BE49-F238E27FC236}">
                <a16:creationId xmlns:a16="http://schemas.microsoft.com/office/drawing/2014/main" id="{9F123EFB-9732-47C2-8A47-68E36A772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197" y="5988415"/>
            <a:ext cx="1325994" cy="4342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defTabSz="863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defTabSz="863600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222" b="1" dirty="0">
                <a:solidFill>
                  <a:srgbClr val="002060"/>
                </a:solidFill>
                <a:ea typeface="华文中宋" panose="02010600040101010101" pitchFamily="2" charset="-122"/>
              </a:rPr>
              <a:t>蓝藻类：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2848EC-DF06-4F9A-A09B-90E342D0AD93}"/>
              </a:ext>
            </a:extLst>
          </p:cNvPr>
          <p:cNvSpPr txBox="1"/>
          <p:nvPr/>
        </p:nvSpPr>
        <p:spPr>
          <a:xfrm>
            <a:off x="479685" y="142603"/>
            <a:ext cx="10872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P3</a:t>
            </a:r>
            <a:r>
              <a:rPr lang="zh-CN" altLang="en-US" sz="3200" b="1" dirty="0">
                <a:solidFill>
                  <a:srgbClr val="FF0000"/>
                </a:solidFill>
              </a:rPr>
              <a:t>右下角：方法规律：“菌”类和“藻”类的判断技巧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96617826-9C19-4F24-8C0E-016746B7E7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AF97DDA5-ECBE-44ED-9C8E-26A762468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001" y="3696196"/>
            <a:ext cx="4528802" cy="30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E923763-CBCC-490D-8DA5-AC0F1D7C858F}"/>
              </a:ext>
            </a:extLst>
          </p:cNvPr>
          <p:cNvSpPr txBox="1"/>
          <p:nvPr/>
        </p:nvSpPr>
        <p:spPr>
          <a:xfrm>
            <a:off x="7468712" y="5762097"/>
            <a:ext cx="1888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高等植物：黑藻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628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711435"/>
              </p:ext>
            </p:extLst>
          </p:nvPr>
        </p:nvGraphicFramePr>
        <p:xfrm>
          <a:off x="124948" y="813316"/>
          <a:ext cx="6487327" cy="512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Image" r:id="rId3" imgW="7124700" imgH="5600700" progId="Photoshop.Image.8">
                  <p:embed/>
                </p:oleObj>
              </mc:Choice>
              <mc:Fallback>
                <p:oleObj name="Image" r:id="rId3" imgW="7124700" imgH="5600700" progId="Photoshop.Image.8">
                  <p:embed/>
                  <p:pic>
                    <p:nvPicPr>
                      <p:cNvPr id="0" name="图片 5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48" y="813316"/>
                        <a:ext cx="6487327" cy="512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62820" name="Rectangle 4"/>
          <p:cNvSpPr>
            <a:spLocks noChangeArrowheads="1"/>
          </p:cNvSpPr>
          <p:nvPr/>
        </p:nvSpPr>
        <p:spPr bwMode="auto">
          <a:xfrm>
            <a:off x="0" y="443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562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748421"/>
              </p:ext>
            </p:extLst>
          </p:nvPr>
        </p:nvGraphicFramePr>
        <p:xfrm>
          <a:off x="199323" y="2540516"/>
          <a:ext cx="6382973" cy="334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Image" r:id="rId5" imgW="6934200" imgH="3619500" progId="Photoshop.Image.8">
                  <p:embed/>
                </p:oleObj>
              </mc:Choice>
              <mc:Fallback>
                <p:oleObj name="Image" r:id="rId5" imgW="6934200" imgH="3619500" progId="Photoshop.Image.8">
                  <p:embed/>
                  <p:pic>
                    <p:nvPicPr>
                      <p:cNvPr id="0" name="图片 5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23" y="2540516"/>
                        <a:ext cx="6382973" cy="334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919164" y="2707969"/>
            <a:ext cx="381894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  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细胞学说提示了细胞的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统一性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和生物体结构的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统一性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，使人们认识到各种生物之间存在共同的结构基础 </a:t>
            </a:r>
          </a:p>
        </p:txBody>
      </p:sp>
      <p:grpSp>
        <p:nvGrpSpPr>
          <p:cNvPr id="16" name="Group 4"/>
          <p:cNvGrpSpPr/>
          <p:nvPr/>
        </p:nvGrpSpPr>
        <p:grpSpPr bwMode="auto">
          <a:xfrm>
            <a:off x="7905635" y="443985"/>
            <a:ext cx="1673694" cy="2250401"/>
            <a:chOff x="4907" y="3249"/>
            <a:chExt cx="853" cy="1231"/>
          </a:xfrm>
        </p:grpSpPr>
        <p:pic>
          <p:nvPicPr>
            <p:cNvPr id="17" name="Picture 5" descr="03-0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7" y="3249"/>
              <a:ext cx="853" cy="10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5106" y="4249"/>
              <a:ext cx="454" cy="231"/>
            </a:xfrm>
            <a:prstGeom prst="rect">
              <a:avLst/>
            </a:prstGeom>
            <a:solidFill>
              <a:srgbClr val="0000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华文隶书" pitchFamily="2" charset="-122"/>
                </a:rPr>
                <a:t>施旺</a:t>
              </a:r>
            </a:p>
          </p:txBody>
        </p:sp>
      </p:grpSp>
      <p:grpSp>
        <p:nvGrpSpPr>
          <p:cNvPr id="19" name="Group 7"/>
          <p:cNvGrpSpPr/>
          <p:nvPr/>
        </p:nvGrpSpPr>
        <p:grpSpPr bwMode="auto">
          <a:xfrm>
            <a:off x="10133142" y="376238"/>
            <a:ext cx="1604962" cy="2266949"/>
            <a:chOff x="4716" y="-159"/>
            <a:chExt cx="1011" cy="1428"/>
          </a:xfrm>
        </p:grpSpPr>
        <p:pic>
          <p:nvPicPr>
            <p:cNvPr id="20" name="Picture 8" descr="03-0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" y="-159"/>
              <a:ext cx="1011" cy="1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4927" y="1038"/>
              <a:ext cx="589" cy="231"/>
            </a:xfrm>
            <a:prstGeom prst="rect">
              <a:avLst/>
            </a:prstGeom>
            <a:solidFill>
              <a:srgbClr val="0000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华文隶书" pitchFamily="2" charset="-122"/>
                </a:rPr>
                <a:t>施莱登</a:t>
              </a:r>
            </a:p>
          </p:txBody>
        </p:sp>
      </p:grpSp>
      <p:sp>
        <p:nvSpPr>
          <p:cNvPr id="22" name="等腰三角形 21"/>
          <p:cNvSpPr/>
          <p:nvPr/>
        </p:nvSpPr>
        <p:spPr>
          <a:xfrm>
            <a:off x="0" y="-24493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73768" y="53072"/>
            <a:ext cx="5851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b="1" dirty="0"/>
              <a:t>三、 细胞学说及其建立过程</a:t>
            </a:r>
            <a:endParaRPr lang="zh-CN" altLang="zh-CN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95E299-AE19-47D0-8043-D49F24027459}"/>
              </a:ext>
            </a:extLst>
          </p:cNvPr>
          <p:cNvSpPr txBox="1"/>
          <p:nvPr/>
        </p:nvSpPr>
        <p:spPr>
          <a:xfrm>
            <a:off x="6525050" y="5029020"/>
            <a:ext cx="55420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总结出：细胞通过分裂产生新细胞。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名言：所有细胞都来源于先前存在的细胞。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7FCC60D2-99F0-4DC5-811E-3C4ADA557576}"/>
                  </a:ext>
                </a:extLst>
              </p14:cNvPr>
              <p14:cNvContentPartPr/>
              <p14:nvPr/>
            </p14:nvContentPartPr>
            <p14:xfrm>
              <a:off x="6134760" y="3330720"/>
              <a:ext cx="1348560" cy="175068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7FCC60D2-99F0-4DC5-811E-3C4ADA55757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25400" y="3321360"/>
                <a:ext cx="1367280" cy="1769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720" y="-217805"/>
            <a:ext cx="10515600" cy="1325563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0033CC"/>
                </a:solidFill>
                <a:latin typeface="黑体" charset="0"/>
                <a:ea typeface="黑体" charset="0"/>
              </a:rPr>
              <a:t>一轮复习的几个做法和建议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475" y="995035"/>
            <a:ext cx="12074525" cy="319849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000" b="1" dirty="0">
                <a:latin typeface="黑体" charset="0"/>
                <a:ea typeface="黑体" charset="0"/>
              </a:rPr>
              <a:t>一轮</a:t>
            </a:r>
            <a:r>
              <a:rPr lang="zh-CN" altLang="en-US" sz="3000" b="1" dirty="0">
                <a:latin typeface="黑体" charset="0"/>
                <a:ea typeface="黑体" charset="0"/>
                <a:sym typeface="+mn-ea"/>
              </a:rPr>
              <a:t>复习要防止</a:t>
            </a:r>
            <a:r>
              <a:rPr lang="zh-CN" altLang="en-US" sz="3000" b="1" dirty="0">
                <a:latin typeface="黑体" charset="0"/>
                <a:ea typeface="黑体" charset="0"/>
              </a:rPr>
              <a:t>复习了后面忘记了前面，所以要不断重复。</a:t>
            </a:r>
          </a:p>
          <a:p>
            <a:pPr marL="0" indent="0">
              <a:buNone/>
            </a:pPr>
            <a:r>
              <a:rPr lang="en-US" altLang="zh-CN" sz="3000" b="1" dirty="0">
                <a:latin typeface="黑体" charset="0"/>
                <a:ea typeface="黑体" charset="0"/>
              </a:rPr>
              <a:t>1</a:t>
            </a:r>
            <a:r>
              <a:rPr lang="zh-CN" altLang="en-US" sz="3000" b="1" dirty="0">
                <a:latin typeface="黑体" charset="0"/>
                <a:ea typeface="黑体" charset="0"/>
              </a:rPr>
              <a:t>、预习：</a:t>
            </a:r>
            <a:r>
              <a:rPr lang="zh-CN" altLang="en-US" sz="3000" b="1" dirty="0">
                <a:latin typeface="黑体" charset="0"/>
                <a:ea typeface="黑体" charset="0"/>
                <a:sym typeface="+mn-ea"/>
              </a:rPr>
              <a:t>一轮期间要</a:t>
            </a:r>
            <a:r>
              <a:rPr lang="zh-CN" altLang="en-US" sz="3000" b="1" dirty="0">
                <a:solidFill>
                  <a:srgbClr val="FF0000"/>
                </a:solidFill>
                <a:latin typeface="黑体" charset="0"/>
                <a:ea typeface="黑体" charset="0"/>
                <a:sym typeface="+mn-ea"/>
              </a:rPr>
              <a:t>预习大本资料，知识点概括的内容要划线</a:t>
            </a:r>
            <a:r>
              <a:rPr lang="zh-CN" altLang="en-US" sz="3000" b="1" dirty="0">
                <a:latin typeface="黑体" charset="0"/>
                <a:ea typeface="黑体" charset="0"/>
                <a:sym typeface="+mn-ea"/>
              </a:rPr>
              <a:t>，边划边看。</a:t>
            </a:r>
          </a:p>
          <a:p>
            <a:pPr marL="0" indent="0">
              <a:buNone/>
            </a:pPr>
            <a:r>
              <a:rPr lang="en-US" altLang="zh-CN" sz="3000" b="1" dirty="0">
                <a:latin typeface="黑体" charset="0"/>
                <a:ea typeface="黑体" charset="0"/>
                <a:sym typeface="+mn-ea"/>
              </a:rPr>
              <a:t>2</a:t>
            </a:r>
            <a:r>
              <a:rPr lang="zh-CN" altLang="en-US" sz="3000" b="1" dirty="0">
                <a:latin typeface="黑体" charset="0"/>
                <a:ea typeface="黑体" charset="0"/>
                <a:sym typeface="+mn-ea"/>
              </a:rPr>
              <a:t>、课后复习：</a:t>
            </a:r>
            <a:r>
              <a:rPr lang="zh-CN" altLang="en-US" sz="3000" b="1" dirty="0">
                <a:solidFill>
                  <a:srgbClr val="0033CC"/>
                </a:solidFill>
                <a:latin typeface="黑体" charset="0"/>
                <a:ea typeface="黑体" charset="0"/>
              </a:rPr>
              <a:t>第一，用题目做抓手，多看答案解析（练习册附的和老师印的</a:t>
            </a:r>
            <a:r>
              <a:rPr lang="zh-CN" altLang="en-US" sz="3000" b="1" dirty="0">
                <a:solidFill>
                  <a:srgbClr val="0033CC"/>
                </a:solidFill>
                <a:latin typeface="黑体" charset="0"/>
                <a:ea typeface="黑体" charset="0"/>
                <a:sym typeface="+mn-ea"/>
              </a:rPr>
              <a:t>）</a:t>
            </a:r>
            <a:r>
              <a:rPr lang="zh-CN" altLang="en-US" sz="3000" b="1" dirty="0">
                <a:solidFill>
                  <a:srgbClr val="0033CC"/>
                </a:solidFill>
                <a:latin typeface="黑体" charset="0"/>
                <a:ea typeface="黑体" charset="0"/>
              </a:rPr>
              <a:t>，并整理错题（不用抄整道题，把解析中的关键点抄到笔记本上），反复回看。第二，每天晚自习抽点时间看辅导书知识归纳。</a:t>
            </a:r>
          </a:p>
          <a:p>
            <a:pPr marL="0" indent="0">
              <a:buNone/>
            </a:pPr>
            <a:r>
              <a:rPr lang="en-US" altLang="zh-CN" sz="3000" b="1" dirty="0">
                <a:latin typeface="黑体" charset="0"/>
                <a:ea typeface="黑体" charset="0"/>
                <a:sym typeface="+mn-ea"/>
              </a:rPr>
              <a:t>3</a:t>
            </a:r>
            <a:r>
              <a:rPr lang="zh-CN" altLang="en-US" sz="3000" b="1" dirty="0">
                <a:latin typeface="黑体" charset="0"/>
                <a:ea typeface="黑体" charset="0"/>
                <a:sym typeface="+mn-ea"/>
              </a:rPr>
              <a:t>、课堂：课前几分钟会提问抽查，答不出的要抄笔记。上课期间跟紧老师思路，多写笔记，不懂的下课马上问。</a:t>
            </a:r>
            <a:endParaRPr lang="zh-CN" altLang="en-US" sz="3000" b="1" dirty="0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en-US" altLang="zh-CN" sz="3000" b="1" dirty="0">
                <a:latin typeface="黑体" charset="0"/>
                <a:ea typeface="黑体" charset="0"/>
                <a:sym typeface="+mn-ea"/>
              </a:rPr>
              <a:t>4</a:t>
            </a:r>
            <a:r>
              <a:rPr lang="zh-CN" altLang="en-US" sz="3000" b="1" dirty="0">
                <a:latin typeface="黑体" charset="0"/>
                <a:ea typeface="黑体" charset="0"/>
                <a:sym typeface="+mn-ea"/>
              </a:rPr>
              <a:t>、考试：每次月考后在笔记本上做</a:t>
            </a:r>
            <a:r>
              <a:rPr lang="zh-CN" altLang="en-US" sz="3000" b="1" dirty="0">
                <a:solidFill>
                  <a:srgbClr val="FF0000"/>
                </a:solidFill>
                <a:latin typeface="黑体" charset="0"/>
                <a:ea typeface="黑体" charset="0"/>
                <a:sym typeface="+mn-ea"/>
              </a:rPr>
              <a:t>错题剪贴，附上考试总结</a:t>
            </a:r>
            <a:r>
              <a:rPr lang="zh-CN" altLang="en-US" sz="3000" b="1" dirty="0">
                <a:latin typeface="黑体" charset="0"/>
                <a:ea typeface="黑体" charset="0"/>
                <a:sym typeface="+mn-ea"/>
              </a:rPr>
              <a:t>，总结包括</a:t>
            </a:r>
            <a:r>
              <a:rPr lang="zh-CN" altLang="en-US" sz="3000" b="1" dirty="0">
                <a:solidFill>
                  <a:srgbClr val="0033CC"/>
                </a:solidFill>
                <a:latin typeface="黑体" charset="0"/>
                <a:ea typeface="黑体" charset="0"/>
                <a:sym typeface="+mn-ea"/>
              </a:rPr>
              <a:t>试题解析</a:t>
            </a:r>
            <a:r>
              <a:rPr lang="zh-CN" altLang="en-US" sz="3000" b="1" dirty="0">
                <a:solidFill>
                  <a:srgbClr val="FF0000"/>
                </a:solidFill>
                <a:latin typeface="黑体" charset="0"/>
                <a:ea typeface="黑体" charset="0"/>
                <a:sym typeface="+mn-ea"/>
              </a:rPr>
              <a:t>和考试技巧分析</a:t>
            </a:r>
            <a:r>
              <a:rPr lang="zh-CN" altLang="en-US" sz="3000" b="1" dirty="0">
                <a:latin typeface="黑体" charset="0"/>
                <a:ea typeface="黑体" charset="0"/>
                <a:sym typeface="+mn-ea"/>
              </a:rPr>
              <a:t>两部分。不少于</a:t>
            </a:r>
            <a:r>
              <a:rPr lang="en-US" altLang="zh-CN" sz="3000" b="1" dirty="0">
                <a:latin typeface="黑体" charset="0"/>
                <a:ea typeface="黑体" charset="0"/>
                <a:sym typeface="+mn-ea"/>
              </a:rPr>
              <a:t>200</a:t>
            </a:r>
            <a:r>
              <a:rPr lang="zh-CN" altLang="en-US" sz="3000" b="1" dirty="0">
                <a:latin typeface="黑体" charset="0"/>
                <a:ea typeface="黑体" charset="0"/>
                <a:sym typeface="+mn-ea"/>
              </a:rPr>
              <a:t>字。笔记本月考后收。下次考前翻看笔记本。</a:t>
            </a:r>
            <a:endParaRPr lang="zh-CN" altLang="en-US" sz="3000" b="1" dirty="0">
              <a:latin typeface="黑体" charset="0"/>
              <a:ea typeface="黑体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3200" b="1" dirty="0">
              <a:latin typeface="黑体" charset="0"/>
              <a:ea typeface="黑体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99280F8-E7E3-4594-BEBC-4243B6245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293" y="0"/>
            <a:ext cx="1802707" cy="180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9A23C-19CC-43BC-8E81-9DB88A43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61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关于细胞的“统一性”易混淆点：</a:t>
            </a:r>
            <a:br>
              <a:rPr lang="en-US" altLang="zh-CN" sz="3200" b="1" dirty="0"/>
            </a:br>
            <a:endParaRPr lang="zh-CN" altLang="en-US" sz="32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119C0-00CF-4FBE-B44C-07A6544A9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01" y="5159929"/>
            <a:ext cx="113538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细胞具有统一性的原因：由共同的祖先进化而来（海洋中的古细菌）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</p:txBody>
      </p:sp>
      <p:sp>
        <p:nvSpPr>
          <p:cNvPr id="5" name="淘宝店chenying0907 18">
            <a:extLst>
              <a:ext uri="{FF2B5EF4-FFF2-40B4-BE49-F238E27FC236}">
                <a16:creationId xmlns:a16="http://schemas.microsoft.com/office/drawing/2014/main" id="{BF4D8FE0-3E8B-4B64-BE5A-0E9E38B5BE6C}"/>
              </a:ext>
            </a:extLst>
          </p:cNvPr>
          <p:cNvSpPr/>
          <p:nvPr/>
        </p:nvSpPr>
        <p:spPr>
          <a:xfrm>
            <a:off x="838200" y="766845"/>
            <a:ext cx="7308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ea typeface="黑体" pitchFamily="49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ea typeface="黑体" pitchFamily="49" charset="-122"/>
              </a:rPr>
              <a:t>、真核细胞与原核细胞的</a:t>
            </a:r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统一性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67407B02-3462-4F41-9AFD-8F443231D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163" y="2549119"/>
            <a:ext cx="9659673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514350" indent="-514350" eaLnBrk="1" fontAlgn="base" hangingPunct="1">
              <a:spcAft>
                <a:spcPct val="0"/>
              </a:spcAft>
              <a:buFont typeface="+mj-ea"/>
              <a:buAutoNum type="circleNumDbPlain"/>
            </a:pPr>
            <a:r>
              <a:rPr lang="zh-CN" altLang="en-US" sz="2800" dirty="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组成细胞的元素和化合物种类基本相同</a:t>
            </a:r>
            <a:endParaRPr lang="en-US" altLang="zh-CN" sz="2800" dirty="0">
              <a:solidFill>
                <a:srgbClr val="0033CC"/>
              </a:solidFill>
              <a:latin typeface="黑体" pitchFamily="49" charset="-122"/>
              <a:ea typeface="黑体" pitchFamily="49" charset="-122"/>
            </a:endParaRPr>
          </a:p>
          <a:p>
            <a:pPr marL="514350" indent="-514350" eaLnBrk="1" fontAlgn="base" hangingPunct="1">
              <a:spcAft>
                <a:spcPct val="0"/>
              </a:spcAft>
              <a:buFont typeface="+mj-ea"/>
              <a:buAutoNum type="circleNumDbPlain"/>
            </a:pPr>
            <a:r>
              <a:rPr lang="zh-CN" altLang="en-US" sz="2800" dirty="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都有细胞膜、细胞质、核糖体</a:t>
            </a:r>
            <a:endParaRPr lang="en-US" altLang="zh-CN" sz="2800" dirty="0">
              <a:solidFill>
                <a:srgbClr val="0033CC"/>
              </a:solidFill>
              <a:latin typeface="黑体" pitchFamily="49" charset="-122"/>
              <a:ea typeface="黑体" pitchFamily="49" charset="-122"/>
            </a:endParaRPr>
          </a:p>
          <a:p>
            <a:pPr marL="514350" indent="-514350" eaLnBrk="1" fontAlgn="base" hangingPunct="1">
              <a:spcAft>
                <a:spcPct val="0"/>
              </a:spcAft>
              <a:buFont typeface="+mj-ea"/>
              <a:buAutoNum type="circleNumDbPlain"/>
            </a:pPr>
            <a:r>
              <a:rPr lang="zh-CN" altLang="en-US" sz="2800" dirty="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一般都以</a:t>
            </a:r>
            <a:r>
              <a:rPr lang="en-US" altLang="zh-CN" sz="2800" dirty="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ATP</a:t>
            </a:r>
            <a:r>
              <a:rPr lang="zh-CN" altLang="en-US" sz="2800" dirty="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作为直接能源物质</a:t>
            </a:r>
            <a:endParaRPr lang="en-US" altLang="zh-CN" sz="2800" dirty="0">
              <a:solidFill>
                <a:srgbClr val="0033CC"/>
              </a:solidFill>
              <a:latin typeface="黑体" pitchFamily="49" charset="-122"/>
              <a:ea typeface="黑体" pitchFamily="49" charset="-122"/>
            </a:endParaRPr>
          </a:p>
          <a:p>
            <a:pPr marL="514350" indent="-514350" eaLnBrk="1" fontAlgn="base" hangingPunct="1">
              <a:spcAft>
                <a:spcPct val="0"/>
              </a:spcAft>
              <a:buFont typeface="+mj-ea"/>
              <a:buAutoNum type="circleNumDbPlain"/>
            </a:pPr>
            <a:r>
              <a:rPr lang="zh-CN" altLang="en-US" sz="2800" dirty="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都以细胞分裂的方式增殖</a:t>
            </a:r>
            <a:endParaRPr lang="en-US" altLang="zh-CN" sz="2800" dirty="0">
              <a:solidFill>
                <a:srgbClr val="0033CC"/>
              </a:solidFill>
              <a:latin typeface="黑体" pitchFamily="49" charset="-122"/>
              <a:ea typeface="黑体" pitchFamily="49" charset="-122"/>
            </a:endParaRPr>
          </a:p>
          <a:p>
            <a:pPr marL="514350" indent="-514350" eaLnBrk="1" fontAlgn="base" hangingPunct="1">
              <a:spcAft>
                <a:spcPct val="0"/>
              </a:spcAft>
              <a:buFont typeface="+mj-ea"/>
              <a:buAutoNum type="circleNumDbPlain"/>
            </a:pPr>
            <a:r>
              <a:rPr lang="zh-CN" altLang="en-US" sz="2800" dirty="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都以DNA作为遗传物质，共用一套遗传密码</a:t>
            </a:r>
            <a:endParaRPr lang="en-US" altLang="zh-CN" sz="2800" dirty="0">
              <a:solidFill>
                <a:srgbClr val="0033CC"/>
              </a:solidFill>
              <a:latin typeface="黑体" pitchFamily="49" charset="-122"/>
              <a:ea typeface="黑体" pitchFamily="49" charset="-122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                 </a:t>
            </a:r>
            <a:endParaRPr lang="zh-CN" altLang="en-US" sz="2800" dirty="0">
              <a:solidFill>
                <a:srgbClr val="0033C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3981E3D-F0FD-485D-830B-4E9CD20B7C50}"/>
              </a:ext>
            </a:extLst>
          </p:cNvPr>
          <p:cNvSpPr/>
          <p:nvPr/>
        </p:nvSpPr>
        <p:spPr>
          <a:xfrm>
            <a:off x="838200" y="1223556"/>
            <a:ext cx="103342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/>
              <a:t>、细胞都具有统一性</a:t>
            </a:r>
            <a:endParaRPr lang="en-US" altLang="zh-CN" sz="2800" b="1" dirty="0"/>
          </a:p>
          <a:p>
            <a:r>
              <a:rPr lang="en-US" altLang="zh-CN" sz="2800" b="1" dirty="0"/>
              <a:t>3</a:t>
            </a:r>
            <a:r>
              <a:rPr lang="zh-CN" altLang="en-US" sz="2800" b="1" dirty="0"/>
              <a:t>、施莱登和施旺的细胞学说只研究了动物细胞和植物细胞</a:t>
            </a:r>
            <a:br>
              <a:rPr lang="en-US" altLang="zh-CN" sz="2800" b="1" dirty="0"/>
            </a:br>
            <a:r>
              <a:rPr lang="en-US" altLang="zh-CN" sz="2800" b="1" dirty="0"/>
              <a:t>4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P3   </a:t>
            </a:r>
            <a:r>
              <a:rPr lang="zh-CN" altLang="en-US" sz="2800" b="1" dirty="0"/>
              <a:t>细胞统一性的“五个”表现：</a:t>
            </a:r>
            <a:endParaRPr lang="en-US" altLang="zh-CN" sz="2800" b="1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64883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7B3C8A-6FAF-47F8-9062-B6BC5E7F59BC}"/>
              </a:ext>
            </a:extLst>
          </p:cNvPr>
          <p:cNvSpPr/>
          <p:nvPr/>
        </p:nvSpPr>
        <p:spPr>
          <a:xfrm>
            <a:off x="943315" y="1443313"/>
            <a:ext cx="95561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0033CC"/>
                </a:solidFill>
              </a:rPr>
              <a:t>1</a:t>
            </a:r>
            <a:r>
              <a:rPr lang="zh-CN" altLang="en-US" sz="3600" b="1" dirty="0">
                <a:solidFill>
                  <a:srgbClr val="0033CC"/>
                </a:solidFill>
                <a:ea typeface="宋体" charset="0"/>
              </a:rPr>
              <a:t>、</a:t>
            </a:r>
            <a:r>
              <a:rPr lang="zh-CN" altLang="en-US" sz="3600" dirty="0">
                <a:solidFill>
                  <a:srgbClr val="0033CC"/>
                </a:solidFill>
              </a:rPr>
              <a:t>阅读教材：</a:t>
            </a:r>
            <a:r>
              <a:rPr lang="zh-CN" altLang="en-US" sz="3600" b="1" dirty="0">
                <a:solidFill>
                  <a:srgbClr val="0033CC"/>
                </a:solidFill>
                <a:ea typeface="宋体" charset="0"/>
              </a:rPr>
              <a:t>必修</a:t>
            </a:r>
            <a:r>
              <a:rPr lang="en-US" altLang="zh-CN" sz="3600" b="1" dirty="0">
                <a:solidFill>
                  <a:srgbClr val="0033CC"/>
                </a:solidFill>
                <a:ea typeface="宋体" charset="0"/>
              </a:rPr>
              <a:t>1</a:t>
            </a:r>
            <a:r>
              <a:rPr lang="zh-CN" altLang="en-US" sz="3600" b="1" dirty="0">
                <a:solidFill>
                  <a:srgbClr val="0033CC"/>
                </a:solidFill>
                <a:ea typeface="宋体" charset="0"/>
              </a:rPr>
              <a:t>教材</a:t>
            </a:r>
            <a:r>
              <a:rPr lang="en-US" altLang="zh-CN" sz="3600" b="1" dirty="0">
                <a:solidFill>
                  <a:srgbClr val="0033CC"/>
                </a:solidFill>
                <a:ea typeface="宋体" charset="0"/>
              </a:rPr>
              <a:t>p4</a:t>
            </a:r>
            <a:r>
              <a:rPr lang="zh-CN" altLang="en-US" sz="3600" b="1" dirty="0">
                <a:solidFill>
                  <a:srgbClr val="0033CC"/>
                </a:solidFill>
                <a:ea typeface="宋体" charset="0"/>
              </a:rPr>
              <a:t>、</a:t>
            </a:r>
            <a:r>
              <a:rPr lang="en-US" altLang="zh-CN" sz="3600" b="1" dirty="0">
                <a:solidFill>
                  <a:srgbClr val="0033CC"/>
                </a:solidFill>
                <a:ea typeface="宋体" charset="0"/>
              </a:rPr>
              <a:t>p6</a:t>
            </a:r>
            <a:r>
              <a:rPr lang="zh-CN" altLang="en-US" sz="3600" b="1" dirty="0">
                <a:solidFill>
                  <a:srgbClr val="0033CC"/>
                </a:solidFill>
                <a:ea typeface="宋体" charset="0"/>
              </a:rPr>
              <a:t>、</a:t>
            </a:r>
            <a:r>
              <a:rPr lang="en-US" altLang="zh-CN" sz="3600" b="1" dirty="0">
                <a:solidFill>
                  <a:srgbClr val="0033CC"/>
                </a:solidFill>
                <a:ea typeface="宋体" charset="0"/>
              </a:rPr>
              <a:t>p9—p11</a:t>
            </a:r>
          </a:p>
          <a:p>
            <a:r>
              <a:rPr lang="en-US" altLang="zh-CN" sz="3600" b="1" dirty="0">
                <a:solidFill>
                  <a:srgbClr val="0033CC"/>
                </a:solidFill>
              </a:rPr>
              <a:t>2</a:t>
            </a:r>
            <a:r>
              <a:rPr lang="zh-CN" altLang="en-US" sz="3600" b="1" dirty="0">
                <a:solidFill>
                  <a:srgbClr val="0033CC"/>
                </a:solidFill>
              </a:rPr>
              <a:t>、课堂练习：小本练习册选择题</a:t>
            </a:r>
            <a:endParaRPr lang="en-US" altLang="zh-CN" sz="3600" b="1" dirty="0">
              <a:solidFill>
                <a:srgbClr val="0033CC"/>
              </a:solidFill>
            </a:endParaRPr>
          </a:p>
          <a:p>
            <a:pPr algn="ctr"/>
            <a:endParaRPr lang="en-US" altLang="zh-CN" sz="3600" b="1" dirty="0">
              <a:solidFill>
                <a:srgbClr val="0033CC"/>
              </a:solidFill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650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D881E-2029-4422-B05A-D16F276A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 显微镜的使用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51AB8-2BD4-48BE-9208-FC0A6ADD4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教材中各种显微结构和亚显微结构</a:t>
            </a:r>
          </a:p>
        </p:txBody>
      </p:sp>
      <p:pic>
        <p:nvPicPr>
          <p:cNvPr id="4" name="Picture 5" descr="图1-4 细菌细胞模式图">
            <a:extLst>
              <a:ext uri="{FF2B5EF4-FFF2-40B4-BE49-F238E27FC236}">
                <a16:creationId xmlns:a16="http://schemas.microsoft.com/office/drawing/2014/main" id="{3056371B-E5DD-4FCF-81AB-B252000CD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13" y="2928562"/>
            <a:ext cx="5426228" cy="32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86239F2-85D2-4460-BFE2-7ADFFD137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054" y="2503495"/>
            <a:ext cx="5175097" cy="366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645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F68C3-0BA9-4C95-9190-D296F360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BB0481-7463-4C09-B7CC-C0120C4E2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516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细菌模式图</a:t>
            </a:r>
            <a:endParaRPr lang="en-US" altLang="zh-CN" dirty="0"/>
          </a:p>
          <a:p>
            <a:r>
              <a:rPr lang="zh-CN" altLang="en-US" dirty="0"/>
              <a:t>蓝藻细胞模式图</a:t>
            </a:r>
            <a:endParaRPr lang="en-US" altLang="zh-CN" dirty="0"/>
          </a:p>
          <a:p>
            <a:r>
              <a:rPr lang="zh-CN" altLang="en-US" dirty="0"/>
              <a:t>观察</a:t>
            </a:r>
            <a:r>
              <a:rPr lang="en-US" altLang="zh-CN" dirty="0"/>
              <a:t>DNA</a:t>
            </a:r>
            <a:r>
              <a:rPr lang="zh-CN" altLang="en-US" dirty="0"/>
              <a:t>、</a:t>
            </a:r>
            <a:r>
              <a:rPr lang="en-US" altLang="zh-CN" dirty="0"/>
              <a:t>RNA</a:t>
            </a:r>
            <a:r>
              <a:rPr lang="zh-CN" altLang="en-US" dirty="0"/>
              <a:t>的分布</a:t>
            </a:r>
            <a:endParaRPr lang="en-US" altLang="zh-CN" dirty="0"/>
          </a:p>
          <a:p>
            <a:r>
              <a:rPr lang="zh-CN" altLang="en-US" dirty="0"/>
              <a:t>制备细胞膜</a:t>
            </a:r>
            <a:endParaRPr lang="en-US" altLang="zh-CN" dirty="0"/>
          </a:p>
          <a:p>
            <a:r>
              <a:rPr lang="zh-CN" altLang="en-US" dirty="0"/>
              <a:t>观察线粒体和叶绿体</a:t>
            </a:r>
            <a:endParaRPr lang="en-US" altLang="zh-CN" dirty="0"/>
          </a:p>
          <a:p>
            <a:r>
              <a:rPr lang="zh-CN" altLang="en-US" dirty="0"/>
              <a:t>动植物细胞的亚显微模式图</a:t>
            </a:r>
            <a:endParaRPr lang="en-US" altLang="zh-CN" dirty="0"/>
          </a:p>
          <a:p>
            <a:r>
              <a:rPr lang="zh-CN" altLang="en-US" dirty="0"/>
              <a:t>有丝分裂</a:t>
            </a:r>
            <a:endParaRPr lang="en-US" altLang="zh-CN" dirty="0"/>
          </a:p>
          <a:p>
            <a:r>
              <a:rPr lang="zh-CN" altLang="en-US" dirty="0"/>
              <a:t>转录、翻译</a:t>
            </a:r>
            <a:endParaRPr lang="en-US" altLang="zh-CN" dirty="0"/>
          </a:p>
          <a:p>
            <a:r>
              <a:rPr lang="zh-CN" altLang="en-US" dirty="0"/>
              <a:t>细胞膜的暗</a:t>
            </a:r>
            <a:r>
              <a:rPr lang="en-US" altLang="zh-CN" dirty="0"/>
              <a:t>-</a:t>
            </a:r>
            <a:r>
              <a:rPr lang="zh-CN" altLang="en-US" dirty="0"/>
              <a:t>亮</a:t>
            </a:r>
            <a:r>
              <a:rPr lang="en-US" altLang="zh-CN" dirty="0"/>
              <a:t>-</a:t>
            </a:r>
            <a:r>
              <a:rPr lang="zh-CN" altLang="en-US" dirty="0"/>
              <a:t>暗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06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2545" y="-41910"/>
            <a:ext cx="10515600" cy="1325563"/>
          </a:xfrm>
        </p:spPr>
        <p:txBody>
          <a:bodyPr/>
          <a:lstStyle/>
          <a:p>
            <a:r>
              <a:rPr lang="zh-CN" altLang="en-US" b="1" dirty="0"/>
              <a:t>提问抽查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034" y="1128488"/>
            <a:ext cx="10725785" cy="51669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sym typeface="+mn-ea"/>
              </a:rPr>
              <a:t>病毒按照寄主不同分为哪三大类？请各举一个例子。</a:t>
            </a:r>
            <a:endParaRPr lang="zh-CN" altLang="en-US" b="1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sym typeface="+mn-ea"/>
              </a:rPr>
              <a:t>病毒与其他生物在结构上最主要的区别是什么？</a:t>
            </a:r>
            <a:endParaRPr lang="zh-CN" altLang="en-US" b="1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sym typeface="+mn-ea"/>
              </a:rPr>
              <a:t>病毒、原核生物和真核生物的遗传物质分别是什么？</a:t>
            </a:r>
            <a:endParaRPr lang="zh-CN" altLang="en-US" b="1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sym typeface="+mn-ea"/>
              </a:rPr>
              <a:t>原核生物有哪两大类？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光学显微镜下可以看到细菌吗？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乳酸菌与酵母菌细胞在结构上最主要的区别是什么？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原核细胞和真核细胞都有的细胞结构有哪些？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细菌、真菌和植物的细胞壁成分分别是什么？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溶菌酶为什么可以用来辅助抗生素杀灭细菌？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怎样除去植物的细胞壁同时不损伤原生质体？</a:t>
            </a:r>
          </a:p>
          <a:p>
            <a:pPr marL="514350" indent="-514350">
              <a:buFont typeface="+mj-lt"/>
              <a:buAutoNum type="arabicPeriod"/>
            </a:pPr>
            <a:endParaRPr lang="zh-CN" altLang="en-US" b="1" dirty="0"/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38914" name="Picture 2">
            <a:extLst>
              <a:ext uri="{FF2B5EF4-FFF2-40B4-BE49-F238E27FC236}">
                <a16:creationId xmlns:a16="http://schemas.microsoft.com/office/drawing/2014/main" id="{3F68DE2D-1ABD-410E-B1E9-94058654F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111" y="4576907"/>
            <a:ext cx="2047417" cy="204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screen"/>
          <a:srcRect t="-1473"/>
          <a:stretch>
            <a:fillRect/>
          </a:stretch>
        </p:blipFill>
        <p:spPr>
          <a:xfrm>
            <a:off x="0" y="4458503"/>
            <a:ext cx="4010830" cy="23994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screen"/>
          <a:srcRect t="-1473"/>
          <a:stretch>
            <a:fillRect/>
          </a:stretch>
        </p:blipFill>
        <p:spPr>
          <a:xfrm flipV="1">
            <a:off x="8181170" y="0"/>
            <a:ext cx="4010830" cy="239949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349829" y="1166918"/>
            <a:ext cx="6675376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4800" b="1" dirty="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必修1</a:t>
            </a:r>
            <a:r>
              <a:rPr lang="zh-CN" altLang="en-US" sz="4800" b="1" dirty="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       </a:t>
            </a:r>
            <a:r>
              <a:rPr lang="zh-CN" altLang="zh-CN" sz="4800" b="1" dirty="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分子与细胞</a:t>
            </a:r>
            <a:endParaRPr lang="en-US" altLang="zh-CN" sz="6000" b="1" dirty="0">
              <a:solidFill>
                <a:srgbClr val="000000"/>
              </a:solidFill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25" name="TextBox 5"/>
          <p:cNvSpPr txBox="1"/>
          <p:nvPr/>
        </p:nvSpPr>
        <p:spPr>
          <a:xfrm>
            <a:off x="1107236" y="3145946"/>
            <a:ext cx="10504604" cy="10849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zh-CN" sz="4400" b="1" dirty="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第一单元　走近细胞与细胞的分子组成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1442" y="892683"/>
            <a:ext cx="1916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600" dirty="0">
                <a:cs typeface="+mn-ea"/>
                <a:sym typeface="+mn-lt"/>
              </a:rPr>
              <a:t>考点</a:t>
            </a:r>
          </a:p>
        </p:txBody>
      </p:sp>
      <p:sp>
        <p:nvSpPr>
          <p:cNvPr id="3" name="矩形 2"/>
          <p:cNvSpPr/>
          <p:nvPr/>
        </p:nvSpPr>
        <p:spPr>
          <a:xfrm>
            <a:off x="4741504" y="869504"/>
            <a:ext cx="2635968" cy="75424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五边形 3"/>
          <p:cNvSpPr/>
          <p:nvPr/>
        </p:nvSpPr>
        <p:spPr>
          <a:xfrm>
            <a:off x="6059488" y="2264227"/>
            <a:ext cx="1317984" cy="837191"/>
          </a:xfrm>
          <a:prstGeom prst="homePlat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400" b="1" dirty="0">
                <a:solidFill>
                  <a:prstClr val="white"/>
                </a:solidFill>
              </a:rPr>
              <a:t>01</a:t>
            </a:r>
            <a:endParaRPr lang="zh-CN" altLang="en-US" sz="4400" b="1" dirty="0">
              <a:solidFill>
                <a:prstClr val="white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95654" y="1972686"/>
            <a:ext cx="3058933" cy="1233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b="1" dirty="0"/>
              <a:t>细胞学说的建立过程</a:t>
            </a:r>
            <a:r>
              <a:rPr lang="en-US" altLang="zh-CN" sz="3200" b="1" dirty="0"/>
              <a:t>(Ⅰ)</a:t>
            </a:r>
            <a:endParaRPr lang="zh-CN" altLang="en-US" sz="2400" dirty="0"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7" name="箭头: 五边形 6"/>
          <p:cNvSpPr/>
          <p:nvPr/>
        </p:nvSpPr>
        <p:spPr>
          <a:xfrm>
            <a:off x="6059487" y="4225209"/>
            <a:ext cx="1317984" cy="837191"/>
          </a:xfrm>
          <a:prstGeom prst="homePlate">
            <a:avLst/>
          </a:prstGeom>
          <a:solidFill>
            <a:srgbClr val="D6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400" b="1" dirty="0">
                <a:solidFill>
                  <a:prstClr val="white"/>
                </a:solidFill>
              </a:rPr>
              <a:t>03</a:t>
            </a:r>
            <a:endParaRPr lang="zh-CN" altLang="en-US" sz="4400" b="1" dirty="0">
              <a:solidFill>
                <a:prstClr val="white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95653" y="4225210"/>
            <a:ext cx="3058933" cy="109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/>
              <a:t>实验：</a:t>
            </a:r>
            <a:r>
              <a:rPr lang="zh-CN" altLang="zh-CN" sz="2800" b="1" dirty="0"/>
              <a:t>用显微镜观察多种多样的细胞</a:t>
            </a:r>
            <a:endParaRPr lang="zh-CN" altLang="en-US" sz="2000" dirty="0"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9" name="箭头: 五边形 8"/>
          <p:cNvSpPr/>
          <p:nvPr/>
        </p:nvSpPr>
        <p:spPr>
          <a:xfrm flipH="1">
            <a:off x="4741504" y="3206165"/>
            <a:ext cx="1317984" cy="837191"/>
          </a:xfrm>
          <a:prstGeom prst="homePlate">
            <a:avLst/>
          </a:prstGeom>
          <a:solidFill>
            <a:srgbClr val="7BB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400" b="1" dirty="0">
                <a:solidFill>
                  <a:prstClr val="white"/>
                </a:solidFill>
              </a:rPr>
              <a:t>02</a:t>
            </a:r>
            <a:endParaRPr lang="zh-CN" altLang="en-US" sz="4400" b="1" dirty="0">
              <a:solidFill>
                <a:prstClr val="whit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 flipH="1">
            <a:off x="1533281" y="2809877"/>
            <a:ext cx="3058933" cy="1233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b="1" dirty="0"/>
              <a:t>原核细胞和真核细胞的异同</a:t>
            </a:r>
            <a:r>
              <a:rPr lang="en-US" altLang="zh-CN" sz="3200" b="1" dirty="0"/>
              <a:t>(Ⅱ)</a:t>
            </a:r>
            <a:endParaRPr lang="zh-CN" altLang="en-US" sz="2400" dirty="0"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screen"/>
          <a:srcRect t="-1473"/>
          <a:stretch>
            <a:fillRect/>
          </a:stretch>
        </p:blipFill>
        <p:spPr>
          <a:xfrm>
            <a:off x="0" y="5161048"/>
            <a:ext cx="2836506" cy="1696952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3">
            <a:extLst>
              <a:ext uri="{FF2B5EF4-FFF2-40B4-BE49-F238E27FC236}">
                <a16:creationId xmlns:a16="http://schemas.microsoft.com/office/drawing/2014/main" id="{309C3440-9698-4EA0-82D5-D2C06CB1C9AC}"/>
              </a:ext>
            </a:extLst>
          </p:cNvPr>
          <p:cNvGraphicFramePr>
            <a:graphicFrameLocks/>
          </p:cNvGraphicFramePr>
          <p:nvPr/>
        </p:nvGraphicFramePr>
        <p:xfrm>
          <a:off x="1987206" y="1849988"/>
          <a:ext cx="8249505" cy="196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r:id="rId3" imgW="8252280" imgH="197640" progId="Word.Document.8">
                  <p:embed/>
                </p:oleObj>
              </mc:Choice>
              <mc:Fallback>
                <p:oleObj r:id="rId3" imgW="8252280" imgH="197640" progId="Word.Document.8">
                  <p:embed/>
                  <p:pic>
                    <p:nvPicPr>
                      <p:cNvPr id="60418" name="Object 3">
                        <a:extLst>
                          <a:ext uri="{FF2B5EF4-FFF2-40B4-BE49-F238E27FC236}">
                            <a16:creationId xmlns:a16="http://schemas.microsoft.com/office/drawing/2014/main" id="{309C3440-9698-4EA0-82D5-D2C06CB1C9A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206" y="1849988"/>
                        <a:ext cx="8249505" cy="196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0419" name="Picture 2" descr="S4">
            <a:extLst>
              <a:ext uri="{FF2B5EF4-FFF2-40B4-BE49-F238E27FC236}">
                <a16:creationId xmlns:a16="http://schemas.microsoft.com/office/drawing/2014/main" id="{B28973C8-72C3-4941-A616-85AB1F939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16" y="1647761"/>
            <a:ext cx="10747948" cy="5226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图片 1">
            <a:extLst>
              <a:ext uri="{FF2B5EF4-FFF2-40B4-BE49-F238E27FC236}">
                <a16:creationId xmlns:a16="http://schemas.microsoft.com/office/drawing/2014/main" id="{6161A1EE-613A-4B52-B7C3-2A6288617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857" y="13964"/>
            <a:ext cx="9443845" cy="1602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BD1460E-E78C-45ED-A277-73F29B168012}"/>
              </a:ext>
            </a:extLst>
          </p:cNvPr>
          <p:cNvSpPr txBox="1"/>
          <p:nvPr/>
        </p:nvSpPr>
        <p:spPr>
          <a:xfrm>
            <a:off x="9230707" y="4948629"/>
            <a:ext cx="210185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>
              <a:buFont typeface="+mj-ea"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sym typeface="+mn-ea"/>
              </a:rPr>
              <a:t>DNA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sym typeface="+mn-ea"/>
              </a:rPr>
              <a:t>或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sym typeface="+mn-ea"/>
              </a:rPr>
              <a:t>RNA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2816CC-D6C2-412A-953A-4CEF4719FAFA}"/>
              </a:ext>
            </a:extLst>
          </p:cNvPr>
          <p:cNvSpPr txBox="1"/>
          <p:nvPr/>
        </p:nvSpPr>
        <p:spPr>
          <a:xfrm>
            <a:off x="19747" y="553619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>
              <a:buFont typeface="+mj-ea"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sym typeface="+mn-ea"/>
              </a:rPr>
              <a:t>没有细胞结构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45C1E2-6DDC-4C0E-A883-813A916EA581}"/>
              </a:ext>
            </a:extLst>
          </p:cNvPr>
          <p:cNvSpPr txBox="1"/>
          <p:nvPr/>
        </p:nvSpPr>
        <p:spPr>
          <a:xfrm>
            <a:off x="5511224" y="292009"/>
            <a:ext cx="1980029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>
              <a:buFont typeface="+mj-ea"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sym typeface="+mn-ea"/>
              </a:rPr>
              <a:t>没有核糖体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7820" y="558165"/>
            <a:ext cx="11082655" cy="2748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从</a:t>
            </a:r>
            <a:r>
              <a:rPr lang="en-US" altLang="zh-CN" sz="2800" b="1" dirty="0"/>
              <a:t>H1N1</a:t>
            </a:r>
            <a:r>
              <a:rPr lang="zh-CN" altLang="zh-CN" sz="2800" b="1" dirty="0"/>
              <a:t>到</a:t>
            </a:r>
            <a:r>
              <a:rPr lang="en-US" altLang="zh-CN" sz="2800" b="1" dirty="0"/>
              <a:t>H7N9</a:t>
            </a:r>
            <a:r>
              <a:rPr lang="zh-CN" altLang="zh-CN" sz="2800" b="1" dirty="0"/>
              <a:t>，新型禽流感病毒不断出现，威胁着人类健康。下列有关说法正确的是</a:t>
            </a:r>
            <a:r>
              <a:rPr lang="en-US" altLang="zh-CN" sz="2800" b="1" dirty="0"/>
              <a:t>(</a:t>
            </a:r>
            <a:r>
              <a:rPr lang="zh-CN" altLang="zh-CN" sz="2800" b="1" dirty="0"/>
              <a:t>　　</a:t>
            </a:r>
            <a:r>
              <a:rPr lang="en-US" altLang="zh-CN" sz="2800" b="1" dirty="0"/>
              <a:t>)</a:t>
            </a:r>
            <a:endParaRPr lang="zh-CN" altLang="zh-CN" sz="2800" dirty="0"/>
          </a:p>
          <a:p>
            <a:r>
              <a:rPr lang="en-US" altLang="zh-CN" sz="2800" b="1" dirty="0"/>
              <a:t>A. </a:t>
            </a:r>
            <a:r>
              <a:rPr lang="zh-CN" altLang="zh-CN" sz="2800" b="1" dirty="0"/>
              <a:t>病毒没有细胞结构，其代谢过程和细胞关系不大</a:t>
            </a:r>
            <a:endParaRPr lang="zh-CN" altLang="zh-CN" sz="2800" dirty="0"/>
          </a:p>
          <a:p>
            <a:r>
              <a:rPr lang="en-US" altLang="zh-CN" sz="2800" b="1" dirty="0"/>
              <a:t>B. </a:t>
            </a:r>
            <a:r>
              <a:rPr lang="zh-CN" altLang="zh-CN" sz="2800" b="1" dirty="0"/>
              <a:t>用普通培养基进行病毒培养时，应添加动物血清</a:t>
            </a:r>
            <a:endParaRPr lang="zh-CN" altLang="zh-CN" sz="2800" dirty="0"/>
          </a:p>
          <a:p>
            <a:r>
              <a:rPr lang="en-US" altLang="zh-CN" sz="2800" b="1" dirty="0"/>
              <a:t>C. </a:t>
            </a:r>
            <a:r>
              <a:rPr lang="zh-CN" altLang="zh-CN" sz="2800" b="1" dirty="0"/>
              <a:t>禽流感病毒和艾滋病病毒的成分都是蛋白质和</a:t>
            </a:r>
            <a:r>
              <a:rPr lang="en-US" altLang="zh-CN" sz="2800" b="1" dirty="0"/>
              <a:t>DNA</a:t>
            </a:r>
            <a:endParaRPr lang="zh-CN" altLang="zh-CN" sz="2800" dirty="0"/>
          </a:p>
          <a:p>
            <a:r>
              <a:rPr lang="en-US" altLang="zh-CN" sz="2800" b="1" dirty="0"/>
              <a:t>D. </a:t>
            </a:r>
            <a:r>
              <a:rPr lang="zh-CN" altLang="zh-CN" sz="2800" b="1" dirty="0"/>
              <a:t>病毒增殖时，利用宿主的核糖体合成自身的蛋白质外壳</a:t>
            </a:r>
            <a:endParaRPr lang="zh-CN" altLang="zh-CN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856538" y="952705"/>
            <a:ext cx="516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D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865" y="3215005"/>
            <a:ext cx="4808855" cy="3479800"/>
          </a:xfrm>
          <a:prstGeom prst="rect">
            <a:avLst/>
          </a:prstGeom>
        </p:spPr>
      </p:pic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527050" y="3260990"/>
            <a:ext cx="4211320" cy="179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繁殖过程：在活细胞中，靠自身的遗传物质中储存遗传信息，利用细胞内物质，制造新的病毒。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07670" y="5334799"/>
            <a:ext cx="44500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病毒不能直接用培养基培养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 bldLvl="0" animBg="1" autoUpdateAnimBg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316" name="表格 54315">
            <a:extLst>
              <a:ext uri="{FF2B5EF4-FFF2-40B4-BE49-F238E27FC236}">
                <a16:creationId xmlns:a16="http://schemas.microsoft.com/office/drawing/2014/main" id="{4977DC6A-EA76-4268-8C7D-203FFC9524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88139"/>
              </p:ext>
            </p:extLst>
          </p:nvPr>
        </p:nvGraphicFramePr>
        <p:xfrm>
          <a:off x="1555497" y="2143952"/>
          <a:ext cx="6956058" cy="3428475"/>
        </p:xfrm>
        <a:graphic>
          <a:graphicData uri="http://schemas.openxmlformats.org/drawingml/2006/table">
            <a:tbl>
              <a:tblPr/>
              <a:tblGrid>
                <a:gridCol w="92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0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5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56077"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zh-CN" altLang="en-US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病毒种类</a:t>
                      </a:r>
                      <a:endParaRPr lang="zh-CN" altLang="en-US" sz="290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zh-CN" altLang="en-US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噬菌体</a:t>
                      </a:r>
                      <a:endParaRPr lang="zh-CN" altLang="en-US" sz="290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zh-CN" altLang="en-US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烟草花叶病毒</a:t>
                      </a:r>
                      <a:endParaRPr lang="zh-CN" altLang="en-US" sz="290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CN" sz="2900" b="1" dirty="0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HIV</a:t>
                      </a:r>
                      <a:endParaRPr lang="zh-CN" altLang="zh-CN" sz="2900" dirty="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CN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SARS</a:t>
                      </a:r>
                      <a:r>
                        <a:rPr lang="zh-CN" altLang="en-US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病毒</a:t>
                      </a:r>
                      <a:endParaRPr lang="zh-CN" altLang="en-US" sz="290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zh-CN" altLang="en-US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禽流感病毒</a:t>
                      </a:r>
                      <a:endParaRPr lang="zh-CN" altLang="en-US" sz="290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2398"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zh-CN" altLang="en-US" sz="2900" b="1"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遗传物质</a:t>
                      </a:r>
                      <a:endParaRPr lang="zh-CN" altLang="en-US" sz="290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endParaRPr lang="zh-CN" altLang="zh-CN" sz="2900" dirty="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endParaRPr lang="zh-CN" altLang="zh-CN" sz="2900" dirty="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endParaRPr lang="zh-CN" altLang="zh-CN" sz="2900" dirty="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endParaRPr lang="zh-CN" altLang="zh-CN" sz="2900" dirty="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lvl="1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23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buFontTx/>
                        <a:buNone/>
                      </a:pPr>
                      <a:endParaRPr lang="zh-CN" altLang="zh-CN" sz="2900" dirty="0"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472" name="图片 1">
            <a:extLst>
              <a:ext uri="{FF2B5EF4-FFF2-40B4-BE49-F238E27FC236}">
                <a16:creationId xmlns:a16="http://schemas.microsoft.com/office/drawing/2014/main" id="{838E8B71-DAFE-46D5-8EEE-B5067AB36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154" y="551967"/>
            <a:ext cx="6565691" cy="658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140166A-7FBE-4ADC-8FA9-2012501A8715}"/>
              </a:ext>
            </a:extLst>
          </p:cNvPr>
          <p:cNvSpPr txBox="1"/>
          <p:nvPr/>
        </p:nvSpPr>
        <p:spPr>
          <a:xfrm>
            <a:off x="6803916" y="619560"/>
            <a:ext cx="210185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>
              <a:buFont typeface="+mj-ea"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sym typeface="+mn-ea"/>
              </a:rPr>
              <a:t>DNA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sym typeface="+mn-ea"/>
              </a:rPr>
              <a:t>或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sym typeface="+mn-ea"/>
              </a:rPr>
              <a:t>RNA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BF9D47-38D6-437A-9E58-889FA68DE848}"/>
              </a:ext>
            </a:extLst>
          </p:cNvPr>
          <p:cNvSpPr txBox="1"/>
          <p:nvPr/>
        </p:nvSpPr>
        <p:spPr>
          <a:xfrm>
            <a:off x="1693889" y="1379095"/>
            <a:ext cx="7211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33CC"/>
                </a:solidFill>
              </a:rPr>
              <a:t>细胞生物的遗传物质只有</a:t>
            </a:r>
            <a:r>
              <a:rPr lang="en-US" altLang="zh-CN" sz="3200" b="1" dirty="0">
                <a:solidFill>
                  <a:srgbClr val="0033CC"/>
                </a:solidFill>
              </a:rPr>
              <a:t>DNA</a:t>
            </a:r>
            <a:endParaRPr lang="zh-CN" altLang="en-US" sz="32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21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21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79051_1"/>
  <p:tag name="KSO_WM_TEMPLATE_CATEGORY" val="custom"/>
  <p:tag name="KSO_WM_TEMPLATE_INDEX" val="20182110"/>
  <p:tag name="KSO_WM_TEMPLATE_SUBCATEGORY" val="0"/>
  <p:tag name="KSO_WM_TEMPLATE_THUMBS_INDEX" val="1、4、5、10、11、16、21、24、25、26、30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2110_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2110"/>
  <p:tag name="KSO_WM_SLIDE_LAYOUT" val="a_f"/>
  <p:tag name="KSO_WM_SLIDE_LAYOUT_CNT" val="1_1"/>
  <p:tag name="KSO_WM_TEMPLATE_THUMBS_INDEX" val="1、4、5、10、11、16、21、24、25、26、30"/>
  <p:tag name="KSO_WM_COMBINE_RELATE_SLIDE_ID" val="background20179051_1"/>
  <p:tag name="KSO_WM_TEMPLATE_SUBCATEGORY" val="0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MODEL_TYPE" val="cov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20182110">
      <a:dk1>
        <a:srgbClr val="000000"/>
      </a:dk1>
      <a:lt1>
        <a:srgbClr val="FFFFFF"/>
      </a:lt1>
      <a:dk2>
        <a:srgbClr val="4D4D4D"/>
      </a:dk2>
      <a:lt2>
        <a:srgbClr val="FFFFFF"/>
      </a:lt2>
      <a:accent1>
        <a:srgbClr val="E76265"/>
      </a:accent1>
      <a:accent2>
        <a:srgbClr val="4E617A"/>
      </a:accent2>
      <a:accent3>
        <a:srgbClr val="ED818F"/>
      </a:accent3>
      <a:accent4>
        <a:srgbClr val="CD8FA5"/>
      </a:accent4>
      <a:accent5>
        <a:srgbClr val="A8B6C2"/>
      </a:accent5>
      <a:accent6>
        <a:srgbClr val="4A4166"/>
      </a:accent6>
      <a:hlink>
        <a:srgbClr val="4B5CC4"/>
      </a:hlink>
      <a:folHlink>
        <a:srgbClr val="6F618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1605</Words>
  <Application>Microsoft Office PowerPoint</Application>
  <PresentationFormat>宽屏</PresentationFormat>
  <Paragraphs>251</Paragraphs>
  <Slides>33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50" baseType="lpstr">
      <vt:lpstr>等线</vt:lpstr>
      <vt:lpstr>等线 Light</vt:lpstr>
      <vt:lpstr>黑体</vt:lpstr>
      <vt:lpstr>华文中宋</vt:lpstr>
      <vt:lpstr>楷体_GB2312</vt:lpstr>
      <vt:lpstr>宋体</vt:lpstr>
      <vt:lpstr>微软雅黑</vt:lpstr>
      <vt:lpstr>Arial</vt:lpstr>
      <vt:lpstr>Calibri</vt:lpstr>
      <vt:lpstr>Impact</vt:lpstr>
      <vt:lpstr>Tahoma</vt:lpstr>
      <vt:lpstr>Times New Roman</vt:lpstr>
      <vt:lpstr>Wingdings</vt:lpstr>
      <vt:lpstr>第一PPT，www.1ppt.com</vt:lpstr>
      <vt:lpstr>2_Office 主题​​</vt:lpstr>
      <vt:lpstr>Microsoft Word 97 - 2003 Document</vt:lpstr>
      <vt:lpstr>Image</vt:lpstr>
      <vt:lpstr>PowerPoint 演示文稿</vt:lpstr>
      <vt:lpstr>高三与高二生物科目学习上的不同：</vt:lpstr>
      <vt:lpstr>一轮复习的几个做法和建议</vt:lpstr>
      <vt:lpstr>提问抽查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关于细胞的“统一性”易混淆点： </vt:lpstr>
      <vt:lpstr>PowerPoint 演示文稿</vt:lpstr>
      <vt:lpstr> 显微镜的使用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水彩</dc:title>
  <dc:creator>第一PPT</dc:creator>
  <cp:keywords>www.1ppt.com</cp:keywords>
  <dc:description>www.1ppt.com</dc:description>
  <cp:lastModifiedBy>admin</cp:lastModifiedBy>
  <cp:revision>116</cp:revision>
  <dcterms:created xsi:type="dcterms:W3CDTF">2017-08-28T05:37:00Z</dcterms:created>
  <dcterms:modified xsi:type="dcterms:W3CDTF">2019-08-04T23:58:38Z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