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49" autoAdjust="0"/>
  </p:normalViewPr>
  <p:slideViewPr>
    <p:cSldViewPr>
      <p:cViewPr varScale="1">
        <p:scale>
          <a:sx n="100" d="100"/>
          <a:sy n="100" d="100"/>
        </p:scale>
        <p:origin x="14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3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3061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3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3061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3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3061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3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3061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52" y="5"/>
            <a:ext cx="1022248" cy="102224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203994" y="5202008"/>
            <a:ext cx="381635" cy="381635"/>
          </a:xfrm>
          <a:custGeom>
            <a:avLst/>
            <a:gdLst/>
            <a:ahLst/>
            <a:cxnLst/>
            <a:rect l="l" t="t" r="r" b="b"/>
            <a:pathLst>
              <a:path w="381635" h="381635">
                <a:moveTo>
                  <a:pt x="381381" y="0"/>
                </a:moveTo>
                <a:lnTo>
                  <a:pt x="0" y="0"/>
                </a:lnTo>
                <a:lnTo>
                  <a:pt x="0" y="381380"/>
                </a:lnTo>
                <a:lnTo>
                  <a:pt x="381381" y="381380"/>
                </a:lnTo>
                <a:lnTo>
                  <a:pt x="381381" y="0"/>
                </a:lnTo>
                <a:close/>
              </a:path>
            </a:pathLst>
          </a:custGeom>
          <a:solidFill>
            <a:srgbClr val="FF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61728" y="525973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69977" y="0"/>
                </a:moveTo>
                <a:lnTo>
                  <a:pt x="0" y="0"/>
                </a:lnTo>
                <a:lnTo>
                  <a:pt x="0" y="174942"/>
                </a:lnTo>
                <a:lnTo>
                  <a:pt x="7148" y="210352"/>
                </a:lnTo>
                <a:lnTo>
                  <a:pt x="26644" y="239267"/>
                </a:lnTo>
                <a:lnTo>
                  <a:pt x="55560" y="258763"/>
                </a:lnTo>
                <a:lnTo>
                  <a:pt x="90970" y="265912"/>
                </a:lnTo>
                <a:lnTo>
                  <a:pt x="265912" y="265912"/>
                </a:lnTo>
                <a:lnTo>
                  <a:pt x="265912" y="195935"/>
                </a:lnTo>
                <a:lnTo>
                  <a:pt x="90970" y="195935"/>
                </a:lnTo>
                <a:lnTo>
                  <a:pt x="82798" y="194285"/>
                </a:lnTo>
                <a:lnTo>
                  <a:pt x="76125" y="189787"/>
                </a:lnTo>
                <a:lnTo>
                  <a:pt x="71626" y="183114"/>
                </a:lnTo>
                <a:lnTo>
                  <a:pt x="69977" y="174942"/>
                </a:lnTo>
                <a:lnTo>
                  <a:pt x="69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9701" y="5259737"/>
            <a:ext cx="167944" cy="16794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5354" y="5336596"/>
            <a:ext cx="118935" cy="1122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9708" y="5336568"/>
            <a:ext cx="114376" cy="11226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3939526" y="5400073"/>
            <a:ext cx="22860" cy="48260"/>
          </a:xfrm>
          <a:custGeom>
            <a:avLst/>
            <a:gdLst/>
            <a:ahLst/>
            <a:cxnLst/>
            <a:rect l="l" t="t" r="r" b="b"/>
            <a:pathLst>
              <a:path w="22860" h="48260">
                <a:moveTo>
                  <a:pt x="0" y="48260"/>
                </a:moveTo>
                <a:lnTo>
                  <a:pt x="22771" y="48260"/>
                </a:lnTo>
                <a:lnTo>
                  <a:pt x="22771" y="0"/>
                </a:lnTo>
                <a:lnTo>
                  <a:pt x="0" y="0"/>
                </a:lnTo>
                <a:lnTo>
                  <a:pt x="0" y="4826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39514" y="5336578"/>
            <a:ext cx="112395" cy="111760"/>
          </a:xfrm>
          <a:custGeom>
            <a:avLst/>
            <a:gdLst/>
            <a:ahLst/>
            <a:cxnLst/>
            <a:rect l="l" t="t" r="r" b="b"/>
            <a:pathLst>
              <a:path w="112395" h="111760">
                <a:moveTo>
                  <a:pt x="112102" y="0"/>
                </a:moveTo>
                <a:lnTo>
                  <a:pt x="89319" y="0"/>
                </a:lnTo>
                <a:lnTo>
                  <a:pt x="89319" y="45720"/>
                </a:lnTo>
                <a:lnTo>
                  <a:pt x="22771" y="45720"/>
                </a:lnTo>
                <a:lnTo>
                  <a:pt x="22771" y="0"/>
                </a:lnTo>
                <a:lnTo>
                  <a:pt x="0" y="0"/>
                </a:lnTo>
                <a:lnTo>
                  <a:pt x="0" y="45720"/>
                </a:lnTo>
                <a:lnTo>
                  <a:pt x="0" y="63500"/>
                </a:lnTo>
                <a:lnTo>
                  <a:pt x="89319" y="63500"/>
                </a:lnTo>
                <a:lnTo>
                  <a:pt x="89319" y="111760"/>
                </a:lnTo>
                <a:lnTo>
                  <a:pt x="112102" y="111760"/>
                </a:lnTo>
                <a:lnTo>
                  <a:pt x="112102" y="63500"/>
                </a:lnTo>
                <a:lnTo>
                  <a:pt x="112102" y="45720"/>
                </a:lnTo>
                <a:lnTo>
                  <a:pt x="112102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76822" y="5336573"/>
            <a:ext cx="114046" cy="112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3061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8462" y="578043"/>
            <a:ext cx="205541" cy="1171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007" y="576138"/>
            <a:ext cx="90411" cy="121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03350" y="646117"/>
            <a:ext cx="27305" cy="49530"/>
          </a:xfrm>
          <a:custGeom>
            <a:avLst/>
            <a:gdLst/>
            <a:ahLst/>
            <a:cxnLst/>
            <a:rect l="l" t="t" r="r" b="b"/>
            <a:pathLst>
              <a:path w="27304" h="49529">
                <a:moveTo>
                  <a:pt x="0" y="49530"/>
                </a:moveTo>
                <a:lnTo>
                  <a:pt x="27000" y="49530"/>
                </a:lnTo>
                <a:lnTo>
                  <a:pt x="27000" y="0"/>
                </a:lnTo>
                <a:lnTo>
                  <a:pt x="0" y="0"/>
                </a:lnTo>
                <a:lnTo>
                  <a:pt x="0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03338" y="578814"/>
            <a:ext cx="100965" cy="116839"/>
          </a:xfrm>
          <a:custGeom>
            <a:avLst/>
            <a:gdLst/>
            <a:ahLst/>
            <a:cxnLst/>
            <a:rect l="l" t="t" r="r" b="b"/>
            <a:pathLst>
              <a:path w="100965" h="116840">
                <a:moveTo>
                  <a:pt x="100482" y="0"/>
                </a:moveTo>
                <a:lnTo>
                  <a:pt x="73609" y="0"/>
                </a:lnTo>
                <a:lnTo>
                  <a:pt x="73609" y="44450"/>
                </a:lnTo>
                <a:lnTo>
                  <a:pt x="27000" y="44450"/>
                </a:lnTo>
                <a:lnTo>
                  <a:pt x="27000" y="0"/>
                </a:lnTo>
                <a:lnTo>
                  <a:pt x="0" y="0"/>
                </a:lnTo>
                <a:lnTo>
                  <a:pt x="0" y="44450"/>
                </a:lnTo>
                <a:lnTo>
                  <a:pt x="0" y="67310"/>
                </a:lnTo>
                <a:lnTo>
                  <a:pt x="73609" y="67310"/>
                </a:lnTo>
                <a:lnTo>
                  <a:pt x="73609" y="116840"/>
                </a:lnTo>
                <a:lnTo>
                  <a:pt x="100482" y="116840"/>
                </a:lnTo>
                <a:lnTo>
                  <a:pt x="100482" y="67310"/>
                </a:lnTo>
                <a:lnTo>
                  <a:pt x="100482" y="44450"/>
                </a:lnTo>
                <a:lnTo>
                  <a:pt x="100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0695" y="578817"/>
            <a:ext cx="118313" cy="1166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6260" y="578813"/>
            <a:ext cx="114109" cy="1166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4752" y="576138"/>
            <a:ext cx="119443" cy="12199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7698" y="578811"/>
            <a:ext cx="65963" cy="11664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81226" y="578814"/>
            <a:ext cx="155575" cy="116839"/>
          </a:xfrm>
          <a:custGeom>
            <a:avLst/>
            <a:gdLst/>
            <a:ahLst/>
            <a:cxnLst/>
            <a:rect l="l" t="t" r="r" b="b"/>
            <a:pathLst>
              <a:path w="155575" h="116840">
                <a:moveTo>
                  <a:pt x="63677" y="93980"/>
                </a:moveTo>
                <a:lnTo>
                  <a:pt x="27381" y="93980"/>
                </a:lnTo>
                <a:lnTo>
                  <a:pt x="27381" y="0"/>
                </a:lnTo>
                <a:lnTo>
                  <a:pt x="0" y="0"/>
                </a:lnTo>
                <a:lnTo>
                  <a:pt x="0" y="93980"/>
                </a:lnTo>
                <a:lnTo>
                  <a:pt x="0" y="116840"/>
                </a:lnTo>
                <a:lnTo>
                  <a:pt x="63677" y="116840"/>
                </a:lnTo>
                <a:lnTo>
                  <a:pt x="63677" y="93980"/>
                </a:lnTo>
                <a:close/>
              </a:path>
              <a:path w="155575" h="116840">
                <a:moveTo>
                  <a:pt x="154978" y="93980"/>
                </a:moveTo>
                <a:lnTo>
                  <a:pt x="118808" y="93980"/>
                </a:lnTo>
                <a:lnTo>
                  <a:pt x="118808" y="0"/>
                </a:lnTo>
                <a:lnTo>
                  <a:pt x="91300" y="0"/>
                </a:lnTo>
                <a:lnTo>
                  <a:pt x="91300" y="93980"/>
                </a:lnTo>
                <a:lnTo>
                  <a:pt x="91300" y="116840"/>
                </a:lnTo>
                <a:lnTo>
                  <a:pt x="154978" y="116840"/>
                </a:lnTo>
                <a:lnTo>
                  <a:pt x="154978" y="93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64360" y="578811"/>
            <a:ext cx="65963" cy="11664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68274" y="578813"/>
            <a:ext cx="114236" cy="11664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16766" y="576138"/>
            <a:ext cx="119583" cy="12199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69712" y="578811"/>
            <a:ext cx="66090" cy="11664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669752" y="5"/>
            <a:ext cx="1022248" cy="1022248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0" y="6984009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79">
                <a:moveTo>
                  <a:pt x="575995" y="0"/>
                </a:moveTo>
                <a:lnTo>
                  <a:pt x="0" y="0"/>
                </a:lnTo>
                <a:lnTo>
                  <a:pt x="0" y="575995"/>
                </a:lnTo>
                <a:lnTo>
                  <a:pt x="575995" y="575995"/>
                </a:lnTo>
                <a:lnTo>
                  <a:pt x="575995" y="0"/>
                </a:lnTo>
                <a:close/>
              </a:path>
            </a:pathLst>
          </a:custGeom>
          <a:solidFill>
            <a:srgbClr val="FF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7186" y="7071193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105689" y="0"/>
                </a:moveTo>
                <a:lnTo>
                  <a:pt x="0" y="0"/>
                </a:lnTo>
                <a:lnTo>
                  <a:pt x="0" y="264223"/>
                </a:lnTo>
                <a:lnTo>
                  <a:pt x="7003" y="307652"/>
                </a:lnTo>
                <a:lnTo>
                  <a:pt x="26506" y="345369"/>
                </a:lnTo>
                <a:lnTo>
                  <a:pt x="56246" y="375113"/>
                </a:lnTo>
                <a:lnTo>
                  <a:pt x="93961" y="394619"/>
                </a:lnTo>
                <a:lnTo>
                  <a:pt x="137388" y="401624"/>
                </a:lnTo>
                <a:lnTo>
                  <a:pt x="401612" y="401624"/>
                </a:lnTo>
                <a:lnTo>
                  <a:pt x="401612" y="295935"/>
                </a:lnTo>
                <a:lnTo>
                  <a:pt x="137388" y="295935"/>
                </a:lnTo>
                <a:lnTo>
                  <a:pt x="125047" y="293443"/>
                </a:lnTo>
                <a:lnTo>
                  <a:pt x="114971" y="286646"/>
                </a:lnTo>
                <a:lnTo>
                  <a:pt x="108179" y="276566"/>
                </a:lnTo>
                <a:lnTo>
                  <a:pt x="105689" y="264223"/>
                </a:lnTo>
                <a:lnTo>
                  <a:pt x="105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5155" y="7071197"/>
            <a:ext cx="253657" cy="253657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1683" y="7187274"/>
            <a:ext cx="179616" cy="16954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99695" y="7187247"/>
            <a:ext cx="172745" cy="169544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110852" y="7283762"/>
            <a:ext cx="34925" cy="73660"/>
          </a:xfrm>
          <a:custGeom>
            <a:avLst/>
            <a:gdLst/>
            <a:ahLst/>
            <a:cxnLst/>
            <a:rect l="l" t="t" r="r" b="b"/>
            <a:pathLst>
              <a:path w="34925" h="73659">
                <a:moveTo>
                  <a:pt x="0" y="73659"/>
                </a:moveTo>
                <a:lnTo>
                  <a:pt x="34404" y="73659"/>
                </a:lnTo>
                <a:lnTo>
                  <a:pt x="34404" y="0"/>
                </a:lnTo>
                <a:lnTo>
                  <a:pt x="0" y="0"/>
                </a:lnTo>
                <a:lnTo>
                  <a:pt x="0" y="7365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110843" y="7187247"/>
            <a:ext cx="169545" cy="170180"/>
          </a:xfrm>
          <a:custGeom>
            <a:avLst/>
            <a:gdLst/>
            <a:ahLst/>
            <a:cxnLst/>
            <a:rect l="l" t="t" r="r" b="b"/>
            <a:pathLst>
              <a:path w="169544" h="170179">
                <a:moveTo>
                  <a:pt x="169316" y="0"/>
                </a:moveTo>
                <a:lnTo>
                  <a:pt x="134912" y="0"/>
                </a:lnTo>
                <a:lnTo>
                  <a:pt x="134912" y="68580"/>
                </a:lnTo>
                <a:lnTo>
                  <a:pt x="34404" y="68580"/>
                </a:lnTo>
                <a:lnTo>
                  <a:pt x="34404" y="0"/>
                </a:lnTo>
                <a:lnTo>
                  <a:pt x="0" y="0"/>
                </a:lnTo>
                <a:lnTo>
                  <a:pt x="0" y="68580"/>
                </a:lnTo>
                <a:lnTo>
                  <a:pt x="0" y="96520"/>
                </a:lnTo>
                <a:lnTo>
                  <a:pt x="134912" y="96520"/>
                </a:lnTo>
                <a:lnTo>
                  <a:pt x="134912" y="170180"/>
                </a:lnTo>
                <a:lnTo>
                  <a:pt x="169316" y="170180"/>
                </a:lnTo>
                <a:lnTo>
                  <a:pt x="169316" y="96520"/>
                </a:lnTo>
                <a:lnTo>
                  <a:pt x="169316" y="68580"/>
                </a:lnTo>
                <a:lnTo>
                  <a:pt x="169316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18223" y="7187242"/>
            <a:ext cx="172237" cy="169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299" y="1696726"/>
            <a:ext cx="5427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3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8299" y="2797014"/>
            <a:ext cx="6899275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49960" y="7146799"/>
            <a:ext cx="225425" cy="25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E30613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‹#›</a:t>
            </a:fld>
            <a:endParaRPr spc="1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263629/" TargetMode="External"/><Relationship Id="rId2" Type="http://schemas.openxmlformats.org/officeDocument/2006/relationships/hyperlink" Target="https://design.mts.ru/ds/onbording/razrabotchik-web#toc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craft.org/blog/7626/organizacionnaya-structura/" TargetMode="External"/><Relationship Id="rId4" Type="http://schemas.openxmlformats.org/officeDocument/2006/relationships/hyperlink" Target="https://journal.sovcombank.ru/biznesu/organizatsionnaya-struktura-predpriyatiya-kak-glavnii-borets-s-haosom-v-biznes-protsessa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b.mts.ru/programs/start" TargetMode="External"/><Relationship Id="rId7" Type="http://schemas.openxmlformats.org/officeDocument/2006/relationships/hyperlink" Target="https://cs.hse.ru/big-data/mts/" TargetMode="External"/><Relationship Id="rId2" Type="http://schemas.openxmlformats.org/officeDocument/2006/relationships/hyperlink" Target="https://www.hse.ru/ma/ipii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uetechday.ru/" TargetMode="External"/><Relationship Id="rId5" Type="http://schemas.openxmlformats.org/officeDocument/2006/relationships/hyperlink" Target="https://truetechchamp.ru/" TargetMode="External"/><Relationship Id="rId4" Type="http://schemas.openxmlformats.org/officeDocument/2006/relationships/hyperlink" Target="https://t.me/truetechcommun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3BmfEXzQEHjgud__jmN_gdmRalERoxl9_HXuiMtN3-k/edit#slide%3Did.p" TargetMode="External"/><Relationship Id="rId2" Type="http://schemas.openxmlformats.org/officeDocument/2006/relationships/hyperlink" Target="https://docs.google.com/spreadsheets/d/1440gv_dV22x9qzie9V05mhthrACR1vfFzILdqmFk2c8/edit?gid=0&amp;gid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mts.ru/" TargetMode="External"/><Relationship Id="rId3" Type="http://schemas.openxmlformats.org/officeDocument/2006/relationships/hyperlink" Target="mailto:info@changellenge.com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hyperlink" Target="http://www.changelleng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100" y="1907240"/>
            <a:ext cx="709549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6250" b="1" spc="-100" dirty="0">
                <a:solidFill>
                  <a:srgbClr val="FF002C"/>
                </a:solidFill>
                <a:latin typeface="Arial Black" panose="020B0A04020102020204" pitchFamily="34" charset="0"/>
                <a:cs typeface="Trebuchet MS"/>
              </a:rPr>
              <a:t>Хакатон</a:t>
            </a:r>
            <a:endParaRPr sz="6250" spc="-100" dirty="0">
              <a:latin typeface="Arial Black" panose="020B0A04020102020204" pitchFamily="34" charset="0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6250" spc="-100" dirty="0">
                <a:solidFill>
                  <a:srgbClr val="FF002C"/>
                </a:solidFill>
                <a:latin typeface="Arial Black"/>
                <a:cs typeface="Arial Black"/>
              </a:rPr>
              <a:t>Hack&amp;Change</a:t>
            </a:r>
            <a:endParaRPr sz="6250" spc="-1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100" y="4459204"/>
            <a:ext cx="8783320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2900" spc="-100" dirty="0">
                <a:solidFill>
                  <a:srgbClr val="FF002C"/>
                </a:solidFill>
                <a:latin typeface="Arial Black" panose="020B0A04020102020204" pitchFamily="34" charset="0"/>
                <a:cs typeface="Lucida Sans Unicode"/>
              </a:rPr>
              <a:t>Команда: </a:t>
            </a:r>
            <a:r>
              <a:rPr lang="ru-RU" sz="2900" spc="-100" dirty="0" err="1">
                <a:solidFill>
                  <a:srgbClr val="FF002C"/>
                </a:solidFill>
                <a:latin typeface="Arial Black" panose="020B0A04020102020204" pitchFamily="34" charset="0"/>
                <a:cs typeface="Lucida Sans Unicode"/>
              </a:rPr>
              <a:t>Хакатончики</a:t>
            </a:r>
            <a:endParaRPr lang="ru-RU" sz="2900" spc="-100" dirty="0">
              <a:solidFill>
                <a:srgbClr val="FF002C"/>
              </a:solidFill>
              <a:latin typeface="Arial Black" panose="020B0A04020102020204" pitchFamily="34" charset="0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sz="2900" spc="-100" dirty="0">
                <a:solidFill>
                  <a:srgbClr val="FF002C"/>
                </a:solidFill>
                <a:latin typeface="Arial Black" panose="020B0A04020102020204" pitchFamily="34" charset="0"/>
                <a:cs typeface="Lucida Sans Unicode"/>
              </a:rPr>
              <a:t>Проект: МТС Люди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3744" y="12"/>
            <a:ext cx="2168254" cy="21682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6642010"/>
            <a:ext cx="918210" cy="918210"/>
            <a:chOff x="0" y="6642010"/>
            <a:chExt cx="918210" cy="918210"/>
          </a:xfrm>
        </p:grpSpPr>
        <p:sp>
          <p:nvSpPr>
            <p:cNvPr id="6" name="object 6"/>
            <p:cNvSpPr/>
            <p:nvPr/>
          </p:nvSpPr>
          <p:spPr>
            <a:xfrm>
              <a:off x="0" y="6642010"/>
              <a:ext cx="918210" cy="918210"/>
            </a:xfrm>
            <a:custGeom>
              <a:avLst/>
              <a:gdLst/>
              <a:ahLst/>
              <a:cxnLst/>
              <a:rect l="l" t="t" r="r" b="b"/>
              <a:pathLst>
                <a:path w="918210" h="918209">
                  <a:moveTo>
                    <a:pt x="917994" y="0"/>
                  </a:moveTo>
                  <a:lnTo>
                    <a:pt x="0" y="0"/>
                  </a:lnTo>
                  <a:lnTo>
                    <a:pt x="0" y="917994"/>
                  </a:lnTo>
                  <a:lnTo>
                    <a:pt x="917994" y="917994"/>
                  </a:lnTo>
                  <a:lnTo>
                    <a:pt x="917994" y="0"/>
                  </a:lnTo>
                  <a:close/>
                </a:path>
              </a:pathLst>
            </a:custGeom>
            <a:solidFill>
              <a:srgbClr val="FF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950" y="678096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640080" y="471639"/>
                  </a:moveTo>
                  <a:lnTo>
                    <a:pt x="218973" y="471639"/>
                  </a:lnTo>
                  <a:lnTo>
                    <a:pt x="199301" y="467677"/>
                  </a:lnTo>
                  <a:lnTo>
                    <a:pt x="183235" y="456844"/>
                  </a:lnTo>
                  <a:lnTo>
                    <a:pt x="172402" y="440778"/>
                  </a:lnTo>
                  <a:lnTo>
                    <a:pt x="168440" y="421106"/>
                  </a:lnTo>
                  <a:lnTo>
                    <a:pt x="168440" y="0"/>
                  </a:lnTo>
                  <a:lnTo>
                    <a:pt x="0" y="0"/>
                  </a:lnTo>
                  <a:lnTo>
                    <a:pt x="0" y="421106"/>
                  </a:lnTo>
                  <a:lnTo>
                    <a:pt x="5778" y="471322"/>
                  </a:lnTo>
                  <a:lnTo>
                    <a:pt x="22250" y="517410"/>
                  </a:lnTo>
                  <a:lnTo>
                    <a:pt x="48107" y="558076"/>
                  </a:lnTo>
                  <a:lnTo>
                    <a:pt x="82016" y="591985"/>
                  </a:lnTo>
                  <a:lnTo>
                    <a:pt x="122669" y="617829"/>
                  </a:lnTo>
                  <a:lnTo>
                    <a:pt x="168757" y="634301"/>
                  </a:lnTo>
                  <a:lnTo>
                    <a:pt x="218973" y="640080"/>
                  </a:lnTo>
                  <a:lnTo>
                    <a:pt x="640080" y="640080"/>
                  </a:lnTo>
                  <a:lnTo>
                    <a:pt x="640080" y="471639"/>
                  </a:lnTo>
                  <a:close/>
                </a:path>
                <a:path w="640080" h="640079">
                  <a:moveTo>
                    <a:pt x="640080" y="235826"/>
                  </a:moveTo>
                  <a:lnTo>
                    <a:pt x="404266" y="235826"/>
                  </a:lnTo>
                  <a:lnTo>
                    <a:pt x="404266" y="12"/>
                  </a:lnTo>
                  <a:lnTo>
                    <a:pt x="235826" y="12"/>
                  </a:lnTo>
                  <a:lnTo>
                    <a:pt x="235826" y="269519"/>
                  </a:lnTo>
                  <a:lnTo>
                    <a:pt x="242697" y="312102"/>
                  </a:lnTo>
                  <a:lnTo>
                    <a:pt x="261823" y="349097"/>
                  </a:lnTo>
                  <a:lnTo>
                    <a:pt x="290995" y="378256"/>
                  </a:lnTo>
                  <a:lnTo>
                    <a:pt x="327990" y="397395"/>
                  </a:lnTo>
                  <a:lnTo>
                    <a:pt x="370573" y="404266"/>
                  </a:lnTo>
                  <a:lnTo>
                    <a:pt x="640080" y="404266"/>
                  </a:lnTo>
                  <a:lnTo>
                    <a:pt x="640080" y="235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86434" y="6965956"/>
            <a:ext cx="286385" cy="270510"/>
          </a:xfrm>
          <a:custGeom>
            <a:avLst/>
            <a:gdLst/>
            <a:ahLst/>
            <a:cxnLst/>
            <a:rect l="l" t="t" r="r" b="b"/>
            <a:pathLst>
              <a:path w="286384" h="270509">
                <a:moveTo>
                  <a:pt x="286270" y="0"/>
                </a:moveTo>
                <a:lnTo>
                  <a:pt x="51295" y="0"/>
                </a:lnTo>
                <a:lnTo>
                  <a:pt x="51199" y="127719"/>
                </a:lnTo>
                <a:lnTo>
                  <a:pt x="50421" y="152768"/>
                </a:lnTo>
                <a:lnTo>
                  <a:pt x="40601" y="205968"/>
                </a:lnTo>
                <a:lnTo>
                  <a:pt x="17614" y="222008"/>
                </a:lnTo>
                <a:lnTo>
                  <a:pt x="8216" y="222008"/>
                </a:lnTo>
                <a:lnTo>
                  <a:pt x="0" y="222008"/>
                </a:lnTo>
                <a:lnTo>
                  <a:pt x="0" y="270179"/>
                </a:lnTo>
                <a:lnTo>
                  <a:pt x="16052" y="270179"/>
                </a:lnTo>
                <a:lnTo>
                  <a:pt x="59499" y="261975"/>
                </a:lnTo>
                <a:lnTo>
                  <a:pt x="90072" y="225282"/>
                </a:lnTo>
                <a:lnTo>
                  <a:pt x="98666" y="186804"/>
                </a:lnTo>
                <a:lnTo>
                  <a:pt x="101988" y="134449"/>
                </a:lnTo>
                <a:lnTo>
                  <a:pt x="102209" y="113576"/>
                </a:lnTo>
                <a:lnTo>
                  <a:pt x="102209" y="44640"/>
                </a:lnTo>
                <a:lnTo>
                  <a:pt x="231444" y="44640"/>
                </a:lnTo>
                <a:lnTo>
                  <a:pt x="231444" y="270230"/>
                </a:lnTo>
                <a:lnTo>
                  <a:pt x="286270" y="270230"/>
                </a:lnTo>
                <a:lnTo>
                  <a:pt x="28627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3896" y="6965918"/>
            <a:ext cx="275590" cy="270510"/>
          </a:xfrm>
          <a:custGeom>
            <a:avLst/>
            <a:gdLst/>
            <a:ahLst/>
            <a:cxnLst/>
            <a:rect l="l" t="t" r="r" b="b"/>
            <a:pathLst>
              <a:path w="275589" h="270509">
                <a:moveTo>
                  <a:pt x="275310" y="0"/>
                </a:moveTo>
                <a:lnTo>
                  <a:pt x="216573" y="0"/>
                </a:lnTo>
                <a:lnTo>
                  <a:pt x="54825" y="202844"/>
                </a:lnTo>
                <a:lnTo>
                  <a:pt x="54825" y="0"/>
                </a:lnTo>
                <a:lnTo>
                  <a:pt x="0" y="0"/>
                </a:lnTo>
                <a:lnTo>
                  <a:pt x="0" y="270217"/>
                </a:lnTo>
                <a:lnTo>
                  <a:pt x="59118" y="270217"/>
                </a:lnTo>
                <a:lnTo>
                  <a:pt x="220865" y="67373"/>
                </a:lnTo>
                <a:lnTo>
                  <a:pt x="220865" y="270217"/>
                </a:lnTo>
                <a:lnTo>
                  <a:pt x="275310" y="270217"/>
                </a:lnTo>
                <a:lnTo>
                  <a:pt x="27531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0418" y="6965924"/>
            <a:ext cx="269875" cy="270510"/>
          </a:xfrm>
          <a:custGeom>
            <a:avLst/>
            <a:gdLst/>
            <a:ahLst/>
            <a:cxnLst/>
            <a:rect l="l" t="t" r="r" b="b"/>
            <a:pathLst>
              <a:path w="269875" h="270509">
                <a:moveTo>
                  <a:pt x="269836" y="0"/>
                </a:moveTo>
                <a:lnTo>
                  <a:pt x="215011" y="0"/>
                </a:lnTo>
                <a:lnTo>
                  <a:pt x="215011" y="109220"/>
                </a:lnTo>
                <a:lnTo>
                  <a:pt x="54825" y="109220"/>
                </a:lnTo>
                <a:lnTo>
                  <a:pt x="54825" y="0"/>
                </a:lnTo>
                <a:lnTo>
                  <a:pt x="0" y="0"/>
                </a:lnTo>
                <a:lnTo>
                  <a:pt x="0" y="109220"/>
                </a:lnTo>
                <a:lnTo>
                  <a:pt x="0" y="153670"/>
                </a:lnTo>
                <a:lnTo>
                  <a:pt x="0" y="270510"/>
                </a:lnTo>
                <a:lnTo>
                  <a:pt x="54825" y="270510"/>
                </a:lnTo>
                <a:lnTo>
                  <a:pt x="54825" y="153670"/>
                </a:lnTo>
                <a:lnTo>
                  <a:pt x="215011" y="153670"/>
                </a:lnTo>
                <a:lnTo>
                  <a:pt x="215011" y="270510"/>
                </a:lnTo>
                <a:lnTo>
                  <a:pt x="269836" y="270510"/>
                </a:lnTo>
                <a:lnTo>
                  <a:pt x="269836" y="153670"/>
                </a:lnTo>
                <a:lnTo>
                  <a:pt x="269836" y="109220"/>
                </a:lnTo>
                <a:lnTo>
                  <a:pt x="269836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0919" y="6965915"/>
            <a:ext cx="274955" cy="270510"/>
          </a:xfrm>
          <a:custGeom>
            <a:avLst/>
            <a:gdLst/>
            <a:ahLst/>
            <a:cxnLst/>
            <a:rect l="l" t="t" r="r" b="b"/>
            <a:pathLst>
              <a:path w="274955" h="270509">
                <a:moveTo>
                  <a:pt x="267093" y="0"/>
                </a:moveTo>
                <a:lnTo>
                  <a:pt x="202082" y="0"/>
                </a:lnTo>
                <a:lnTo>
                  <a:pt x="95161" y="110032"/>
                </a:lnTo>
                <a:lnTo>
                  <a:pt x="54825" y="110032"/>
                </a:lnTo>
                <a:lnTo>
                  <a:pt x="54825" y="0"/>
                </a:lnTo>
                <a:lnTo>
                  <a:pt x="0" y="0"/>
                </a:lnTo>
                <a:lnTo>
                  <a:pt x="0" y="270217"/>
                </a:lnTo>
                <a:lnTo>
                  <a:pt x="54825" y="270217"/>
                </a:lnTo>
                <a:lnTo>
                  <a:pt x="54825" y="154673"/>
                </a:lnTo>
                <a:lnTo>
                  <a:pt x="93179" y="154673"/>
                </a:lnTo>
                <a:lnTo>
                  <a:pt x="204012" y="270217"/>
                </a:lnTo>
                <a:lnTo>
                  <a:pt x="274510" y="270217"/>
                </a:lnTo>
                <a:lnTo>
                  <a:pt x="141350" y="130035"/>
                </a:lnTo>
                <a:lnTo>
                  <a:pt x="267055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527" y="1391659"/>
            <a:ext cx="9618345" cy="3253104"/>
            <a:chOff x="576000" y="1746004"/>
            <a:chExt cx="9618345" cy="3253104"/>
          </a:xfrm>
        </p:grpSpPr>
        <p:sp>
          <p:nvSpPr>
            <p:cNvPr id="3" name="object 3"/>
            <p:cNvSpPr/>
            <p:nvPr/>
          </p:nvSpPr>
          <p:spPr>
            <a:xfrm>
              <a:off x="582350" y="1752354"/>
              <a:ext cx="9605645" cy="3240405"/>
            </a:xfrm>
            <a:custGeom>
              <a:avLst/>
              <a:gdLst/>
              <a:ahLst/>
              <a:cxnLst/>
              <a:rect l="l" t="t" r="r" b="b"/>
              <a:pathLst>
                <a:path w="9605645" h="3240404">
                  <a:moveTo>
                    <a:pt x="9453245" y="0"/>
                  </a:moveTo>
                  <a:lnTo>
                    <a:pt x="152400" y="0"/>
                  </a:ln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3087598"/>
                  </a:lnTo>
                  <a:lnTo>
                    <a:pt x="7769" y="3135771"/>
                  </a:lnTo>
                  <a:lnTo>
                    <a:pt x="29405" y="3177607"/>
                  </a:lnTo>
                  <a:lnTo>
                    <a:pt x="62396" y="3210596"/>
                  </a:lnTo>
                  <a:lnTo>
                    <a:pt x="104231" y="3232229"/>
                  </a:lnTo>
                  <a:lnTo>
                    <a:pt x="152400" y="3239998"/>
                  </a:lnTo>
                  <a:lnTo>
                    <a:pt x="9453245" y="3239998"/>
                  </a:lnTo>
                  <a:lnTo>
                    <a:pt x="9501418" y="3232229"/>
                  </a:lnTo>
                  <a:lnTo>
                    <a:pt x="9543253" y="3210596"/>
                  </a:lnTo>
                  <a:lnTo>
                    <a:pt x="9576242" y="3177607"/>
                  </a:lnTo>
                  <a:lnTo>
                    <a:pt x="9597876" y="3135771"/>
                  </a:lnTo>
                  <a:lnTo>
                    <a:pt x="9605645" y="3087598"/>
                  </a:lnTo>
                  <a:lnTo>
                    <a:pt x="9605645" y="152400"/>
                  </a:lnTo>
                  <a:lnTo>
                    <a:pt x="9597876" y="104231"/>
                  </a:lnTo>
                  <a:lnTo>
                    <a:pt x="9576242" y="62396"/>
                  </a:lnTo>
                  <a:lnTo>
                    <a:pt x="9543253" y="29405"/>
                  </a:lnTo>
                  <a:lnTo>
                    <a:pt x="9501418" y="7769"/>
                  </a:lnTo>
                  <a:lnTo>
                    <a:pt x="9453245" y="0"/>
                  </a:lnTo>
                  <a:close/>
                </a:path>
              </a:pathLst>
            </a:custGeom>
            <a:solidFill>
              <a:srgbClr val="F2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2350" y="1752354"/>
              <a:ext cx="9605645" cy="3240405"/>
            </a:xfrm>
            <a:custGeom>
              <a:avLst/>
              <a:gdLst/>
              <a:ahLst/>
              <a:cxnLst/>
              <a:rect l="l" t="t" r="r" b="b"/>
              <a:pathLst>
                <a:path w="9605645" h="3240404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3087598"/>
                  </a:lnTo>
                  <a:lnTo>
                    <a:pt x="7769" y="3135771"/>
                  </a:lnTo>
                  <a:lnTo>
                    <a:pt x="29405" y="3177607"/>
                  </a:lnTo>
                  <a:lnTo>
                    <a:pt x="62396" y="3210596"/>
                  </a:lnTo>
                  <a:lnTo>
                    <a:pt x="104231" y="3232229"/>
                  </a:lnTo>
                  <a:lnTo>
                    <a:pt x="152400" y="3239998"/>
                  </a:lnTo>
                  <a:lnTo>
                    <a:pt x="9453245" y="3239998"/>
                  </a:lnTo>
                  <a:lnTo>
                    <a:pt x="9501418" y="3232229"/>
                  </a:lnTo>
                  <a:lnTo>
                    <a:pt x="9543253" y="3210596"/>
                  </a:lnTo>
                  <a:lnTo>
                    <a:pt x="9576242" y="3177607"/>
                  </a:lnTo>
                  <a:lnTo>
                    <a:pt x="9597876" y="3135771"/>
                  </a:lnTo>
                  <a:lnTo>
                    <a:pt x="9605645" y="3087598"/>
                  </a:lnTo>
                  <a:lnTo>
                    <a:pt x="9605645" y="152400"/>
                  </a:lnTo>
                  <a:lnTo>
                    <a:pt x="9597876" y="104231"/>
                  </a:lnTo>
                  <a:lnTo>
                    <a:pt x="9576242" y="62396"/>
                  </a:lnTo>
                  <a:lnTo>
                    <a:pt x="9543253" y="29405"/>
                  </a:lnTo>
                  <a:lnTo>
                    <a:pt x="9501418" y="7769"/>
                  </a:lnTo>
                  <a:lnTo>
                    <a:pt x="9453245" y="0"/>
                  </a:lnTo>
                  <a:lnTo>
                    <a:pt x="152400" y="0"/>
                  </a:lnTo>
                  <a:close/>
                </a:path>
              </a:pathLst>
            </a:custGeom>
            <a:ln w="12700">
              <a:solidFill>
                <a:srgbClr val="F2F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299" y="1361619"/>
            <a:ext cx="5427980" cy="756919"/>
          </a:xfrm>
          <a:prstGeom prst="rect">
            <a:avLst/>
          </a:prstGeom>
        </p:spPr>
        <p:txBody>
          <a:bodyPr vert="horz" wrap="square" lIns="0" tIns="379049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latin typeface="Arial Black" panose="020B0A04020102020204" pitchFamily="34" charset="0"/>
              </a:rPr>
              <a:t>КОНТЕКСТ ЗАДАЧИ</a:t>
            </a: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5D5813EC-1995-44E4-BE9D-B3DDB601FD6B}"/>
              </a:ext>
            </a:extLst>
          </p:cNvPr>
          <p:cNvGrpSpPr/>
          <p:nvPr/>
        </p:nvGrpSpPr>
        <p:grpSpPr>
          <a:xfrm>
            <a:off x="543876" y="4813979"/>
            <a:ext cx="9605645" cy="1677246"/>
            <a:chOff x="576000" y="1746004"/>
            <a:chExt cx="9618345" cy="3253104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3D4FCA44-DD3A-4F98-ADAF-5C51ED533C99}"/>
                </a:ext>
              </a:extLst>
            </p:cNvPr>
            <p:cNvSpPr/>
            <p:nvPr/>
          </p:nvSpPr>
          <p:spPr>
            <a:xfrm>
              <a:off x="582350" y="1752354"/>
              <a:ext cx="9605645" cy="3240405"/>
            </a:xfrm>
            <a:custGeom>
              <a:avLst/>
              <a:gdLst/>
              <a:ahLst/>
              <a:cxnLst/>
              <a:rect l="l" t="t" r="r" b="b"/>
              <a:pathLst>
                <a:path w="9605645" h="3240404">
                  <a:moveTo>
                    <a:pt x="9453245" y="0"/>
                  </a:moveTo>
                  <a:lnTo>
                    <a:pt x="152400" y="0"/>
                  </a:ln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3087598"/>
                  </a:lnTo>
                  <a:lnTo>
                    <a:pt x="7769" y="3135771"/>
                  </a:lnTo>
                  <a:lnTo>
                    <a:pt x="29405" y="3177607"/>
                  </a:lnTo>
                  <a:lnTo>
                    <a:pt x="62396" y="3210596"/>
                  </a:lnTo>
                  <a:lnTo>
                    <a:pt x="104231" y="3232229"/>
                  </a:lnTo>
                  <a:lnTo>
                    <a:pt x="152400" y="3239998"/>
                  </a:lnTo>
                  <a:lnTo>
                    <a:pt x="9453245" y="3239998"/>
                  </a:lnTo>
                  <a:lnTo>
                    <a:pt x="9501418" y="3232229"/>
                  </a:lnTo>
                  <a:lnTo>
                    <a:pt x="9543253" y="3210596"/>
                  </a:lnTo>
                  <a:lnTo>
                    <a:pt x="9576242" y="3177607"/>
                  </a:lnTo>
                  <a:lnTo>
                    <a:pt x="9597876" y="3135771"/>
                  </a:lnTo>
                  <a:lnTo>
                    <a:pt x="9605645" y="3087598"/>
                  </a:lnTo>
                  <a:lnTo>
                    <a:pt x="9605645" y="152400"/>
                  </a:lnTo>
                  <a:lnTo>
                    <a:pt x="9597876" y="104231"/>
                  </a:lnTo>
                  <a:lnTo>
                    <a:pt x="9576242" y="62396"/>
                  </a:lnTo>
                  <a:lnTo>
                    <a:pt x="9543253" y="29405"/>
                  </a:lnTo>
                  <a:lnTo>
                    <a:pt x="9501418" y="7769"/>
                  </a:lnTo>
                  <a:lnTo>
                    <a:pt x="9453245" y="0"/>
                  </a:lnTo>
                  <a:close/>
                </a:path>
              </a:pathLst>
            </a:custGeom>
            <a:solidFill>
              <a:srgbClr val="F2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F949F44-D53F-4EC5-A125-882FF95A959B}"/>
                </a:ext>
              </a:extLst>
            </p:cNvPr>
            <p:cNvSpPr/>
            <p:nvPr/>
          </p:nvSpPr>
          <p:spPr>
            <a:xfrm>
              <a:off x="582350" y="1752354"/>
              <a:ext cx="9605645" cy="3240405"/>
            </a:xfrm>
            <a:custGeom>
              <a:avLst/>
              <a:gdLst/>
              <a:ahLst/>
              <a:cxnLst/>
              <a:rect l="l" t="t" r="r" b="b"/>
              <a:pathLst>
                <a:path w="9605645" h="3240404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3087598"/>
                  </a:lnTo>
                  <a:lnTo>
                    <a:pt x="7769" y="3135771"/>
                  </a:lnTo>
                  <a:lnTo>
                    <a:pt x="29405" y="3177607"/>
                  </a:lnTo>
                  <a:lnTo>
                    <a:pt x="62396" y="3210596"/>
                  </a:lnTo>
                  <a:lnTo>
                    <a:pt x="104231" y="3232229"/>
                  </a:lnTo>
                  <a:lnTo>
                    <a:pt x="152400" y="3239998"/>
                  </a:lnTo>
                  <a:lnTo>
                    <a:pt x="9453245" y="3239998"/>
                  </a:lnTo>
                  <a:lnTo>
                    <a:pt x="9501418" y="3232229"/>
                  </a:lnTo>
                  <a:lnTo>
                    <a:pt x="9543253" y="3210596"/>
                  </a:lnTo>
                  <a:lnTo>
                    <a:pt x="9576242" y="3177607"/>
                  </a:lnTo>
                  <a:lnTo>
                    <a:pt x="9597876" y="3135771"/>
                  </a:lnTo>
                  <a:lnTo>
                    <a:pt x="9605645" y="3087598"/>
                  </a:lnTo>
                  <a:lnTo>
                    <a:pt x="9605645" y="152400"/>
                  </a:lnTo>
                  <a:lnTo>
                    <a:pt x="9597876" y="104231"/>
                  </a:lnTo>
                  <a:lnTo>
                    <a:pt x="9576242" y="62396"/>
                  </a:lnTo>
                  <a:lnTo>
                    <a:pt x="9543253" y="29405"/>
                  </a:lnTo>
                  <a:lnTo>
                    <a:pt x="9501418" y="7769"/>
                  </a:lnTo>
                  <a:lnTo>
                    <a:pt x="9453245" y="0"/>
                  </a:lnTo>
                  <a:lnTo>
                    <a:pt x="152400" y="0"/>
                  </a:lnTo>
                  <a:close/>
                </a:path>
              </a:pathLst>
            </a:custGeom>
            <a:ln w="12700">
              <a:solidFill>
                <a:srgbClr val="F2F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2</a:t>
            </a:fld>
            <a:endParaRPr spc="125" dirty="0"/>
          </a:p>
        </p:txBody>
      </p:sp>
      <p:sp>
        <p:nvSpPr>
          <p:cNvPr id="6" name="object 6"/>
          <p:cNvSpPr txBox="1"/>
          <p:nvPr/>
        </p:nvSpPr>
        <p:spPr>
          <a:xfrm>
            <a:off x="2679701" y="2294103"/>
            <a:ext cx="7227874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Наша задача состояла в том, что нам в краткие сроки нужно было создать веб-интерфейс, который сможет быстро и удобно найти коллег в компании, когда известен их департамент, подразделение, проект, должность, роль, город, пол и т.п. Так же возможность навигации от руководителя к подчиненным и наоборот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98CD2-64AF-4EA8-9358-3D47E0A11B70}"/>
              </a:ext>
            </a:extLst>
          </p:cNvPr>
          <p:cNvSpPr txBox="1"/>
          <p:nvPr/>
        </p:nvSpPr>
        <p:spPr>
          <a:xfrm>
            <a:off x="2679700" y="5567626"/>
            <a:ext cx="7227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Мы решили, что сделаем поиск по фильтрам. У нас будет список критериев, по которому мы будем отбирать сотрудников и искать их коллег по ролям.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01080B7-F3E9-4716-A6EE-B41DCCBD6B67}"/>
              </a:ext>
            </a:extLst>
          </p:cNvPr>
          <p:cNvSpPr txBox="1">
            <a:spLocks/>
          </p:cNvSpPr>
          <p:nvPr/>
        </p:nvSpPr>
        <p:spPr>
          <a:xfrm>
            <a:off x="563299" y="4674804"/>
            <a:ext cx="3107001" cy="752083"/>
          </a:xfrm>
          <a:prstGeom prst="rect">
            <a:avLst/>
          </a:prstGeom>
        </p:spPr>
        <p:txBody>
          <a:bodyPr vert="horz" wrap="square" lIns="0" tIns="379049" rIns="0" bIns="0" rtlCol="0">
            <a:spAutoFit/>
          </a:bodyPr>
          <a:lstStyle>
            <a:lvl1pPr>
              <a:defRPr sz="2400" b="0" i="0">
                <a:solidFill>
                  <a:srgbClr val="FF0033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300355">
              <a:spcBef>
                <a:spcPts val="100"/>
              </a:spcBef>
            </a:pPr>
            <a:r>
              <a:rPr lang="ru-RU" spc="-100" dirty="0">
                <a:latin typeface="Arial Black" panose="020B0A04020102020204" pitchFamily="34" charset="0"/>
              </a:rPr>
              <a:t>Наши выводы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999" y="1746004"/>
            <a:ext cx="9621520" cy="4104004"/>
          </a:xfrm>
          <a:custGeom>
            <a:avLst/>
            <a:gdLst/>
            <a:ahLst/>
            <a:cxnLst/>
            <a:rect l="l" t="t" r="r" b="b"/>
            <a:pathLst>
              <a:path w="9621520" h="4104004">
                <a:moveTo>
                  <a:pt x="9468599" y="0"/>
                </a:moveTo>
                <a:lnTo>
                  <a:pt x="152400" y="0"/>
                </a:ln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0" y="3951604"/>
                </a:lnTo>
                <a:lnTo>
                  <a:pt x="7769" y="3999773"/>
                </a:lnTo>
                <a:lnTo>
                  <a:pt x="29405" y="4041608"/>
                </a:lnTo>
                <a:lnTo>
                  <a:pt x="62396" y="4074599"/>
                </a:lnTo>
                <a:lnTo>
                  <a:pt x="104231" y="4096235"/>
                </a:lnTo>
                <a:lnTo>
                  <a:pt x="152400" y="4104004"/>
                </a:lnTo>
                <a:lnTo>
                  <a:pt x="9468599" y="4104004"/>
                </a:lnTo>
                <a:lnTo>
                  <a:pt x="9516772" y="4096235"/>
                </a:lnTo>
                <a:lnTo>
                  <a:pt x="9558607" y="4074599"/>
                </a:lnTo>
                <a:lnTo>
                  <a:pt x="9591597" y="4041608"/>
                </a:lnTo>
                <a:lnTo>
                  <a:pt x="9613230" y="3999773"/>
                </a:lnTo>
                <a:lnTo>
                  <a:pt x="9620999" y="3951604"/>
                </a:lnTo>
                <a:lnTo>
                  <a:pt x="9620999" y="152400"/>
                </a:lnTo>
                <a:lnTo>
                  <a:pt x="9613230" y="104231"/>
                </a:lnTo>
                <a:lnTo>
                  <a:pt x="9591597" y="62396"/>
                </a:lnTo>
                <a:lnTo>
                  <a:pt x="9558607" y="29405"/>
                </a:lnTo>
                <a:lnTo>
                  <a:pt x="9516772" y="7769"/>
                </a:lnTo>
                <a:lnTo>
                  <a:pt x="9468599" y="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2016742"/>
            <a:ext cx="624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0" dirty="0">
                <a:solidFill>
                  <a:srgbClr val="FFFFFF"/>
                </a:solidFill>
                <a:latin typeface="Arial Black" panose="020B0A04020102020204" pitchFamily="34" charset="0"/>
              </a:rPr>
              <a:t>Проблема и целевая аудитория</a:t>
            </a:r>
            <a:endParaRPr spc="-1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3</a:t>
            </a:fld>
            <a:endParaRPr spc="1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Создайте</a:t>
            </a:r>
            <a:r>
              <a:rPr spc="90" dirty="0"/>
              <a:t> </a:t>
            </a:r>
            <a:r>
              <a:rPr dirty="0"/>
              <a:t>MVP</a:t>
            </a:r>
            <a:r>
              <a:rPr spc="95" dirty="0"/>
              <a:t> </a:t>
            </a:r>
            <a:r>
              <a:rPr dirty="0"/>
              <a:t>веб-приложения</a:t>
            </a:r>
            <a:r>
              <a:rPr spc="90" dirty="0"/>
              <a:t> </a:t>
            </a:r>
            <a:r>
              <a:rPr dirty="0"/>
              <a:t>с</a:t>
            </a:r>
            <a:r>
              <a:rPr spc="95" dirty="0"/>
              <a:t> </a:t>
            </a:r>
            <a:r>
              <a:rPr dirty="0"/>
              <a:t>интуитивным</a:t>
            </a:r>
            <a:r>
              <a:rPr spc="95" dirty="0"/>
              <a:t> </a:t>
            </a:r>
            <a:r>
              <a:rPr dirty="0"/>
              <a:t>UX</a:t>
            </a:r>
            <a:r>
              <a:rPr spc="90" dirty="0"/>
              <a:t> </a:t>
            </a:r>
            <a:r>
              <a:rPr dirty="0"/>
              <a:t>и</a:t>
            </a:r>
            <a:r>
              <a:rPr spc="95" dirty="0"/>
              <a:t> </a:t>
            </a:r>
            <a:r>
              <a:rPr dirty="0"/>
              <a:t>современным</a:t>
            </a:r>
            <a:r>
              <a:rPr spc="95" dirty="0"/>
              <a:t> </a:t>
            </a:r>
            <a:r>
              <a:rPr dirty="0"/>
              <a:t>UI-дизайном</a:t>
            </a:r>
            <a:r>
              <a:rPr spc="90" dirty="0"/>
              <a:t> </a:t>
            </a:r>
            <a:r>
              <a:rPr dirty="0"/>
              <a:t>для</a:t>
            </a:r>
            <a:r>
              <a:rPr spc="95" dirty="0"/>
              <a:t> </a:t>
            </a:r>
            <a:r>
              <a:rPr dirty="0"/>
              <a:t>визуализации</a:t>
            </a:r>
            <a:r>
              <a:rPr spc="95" dirty="0"/>
              <a:t> </a:t>
            </a:r>
            <a:r>
              <a:rPr spc="-10" dirty="0"/>
              <a:t>струк- </a:t>
            </a:r>
            <a:r>
              <a:rPr spc="10" dirty="0"/>
              <a:t>туры</a:t>
            </a:r>
            <a:r>
              <a:rPr dirty="0"/>
              <a:t> </a:t>
            </a:r>
            <a:r>
              <a:rPr spc="10" dirty="0"/>
              <a:t>компании,</a:t>
            </a:r>
            <a:r>
              <a:rPr spc="5" dirty="0"/>
              <a:t> </a:t>
            </a:r>
            <a:r>
              <a:rPr spc="10" dirty="0"/>
              <a:t>позволяющего</a:t>
            </a:r>
            <a:r>
              <a:rPr spc="5" dirty="0"/>
              <a:t> </a:t>
            </a:r>
            <a:r>
              <a:rPr dirty="0"/>
              <a:t>находить</a:t>
            </a:r>
            <a:r>
              <a:rPr spc="5" dirty="0"/>
              <a:t> </a:t>
            </a:r>
            <a:r>
              <a:rPr spc="10" dirty="0"/>
              <a:t>сотрудников</a:t>
            </a:r>
            <a:r>
              <a:rPr spc="5" dirty="0"/>
              <a:t> </a:t>
            </a:r>
            <a:r>
              <a:rPr spc="10" dirty="0"/>
              <a:t>по</a:t>
            </a:r>
            <a:r>
              <a:rPr spc="5" dirty="0"/>
              <a:t> </a:t>
            </a:r>
            <a:r>
              <a:rPr spc="10" dirty="0"/>
              <a:t>косвенным</a:t>
            </a:r>
            <a:r>
              <a:rPr spc="5" dirty="0"/>
              <a:t> </a:t>
            </a:r>
            <a:r>
              <a:rPr spc="10" dirty="0"/>
              <a:t>признакам</a:t>
            </a:r>
            <a:r>
              <a:rPr dirty="0"/>
              <a:t> </a:t>
            </a:r>
            <a:r>
              <a:rPr spc="10" dirty="0"/>
              <a:t>и</a:t>
            </a:r>
            <a:r>
              <a:rPr spc="5" dirty="0"/>
              <a:t> </a:t>
            </a:r>
            <a:r>
              <a:rPr spc="10" dirty="0"/>
              <a:t>отображающего</a:t>
            </a:r>
            <a:r>
              <a:rPr spc="5" dirty="0"/>
              <a:t> </a:t>
            </a:r>
            <a:r>
              <a:rPr spc="-10" dirty="0"/>
              <a:t>иерар- </a:t>
            </a:r>
            <a:r>
              <a:rPr dirty="0"/>
              <a:t>хию,</a:t>
            </a:r>
            <a:r>
              <a:rPr spc="-10" dirty="0"/>
              <a:t> </a:t>
            </a:r>
            <a:r>
              <a:rPr dirty="0"/>
              <a:t>подчиненность</a:t>
            </a:r>
            <a:r>
              <a:rPr spc="-5" dirty="0"/>
              <a:t> </a:t>
            </a:r>
            <a:r>
              <a:rPr dirty="0"/>
              <a:t>и</a:t>
            </a:r>
            <a:r>
              <a:rPr spc="-5" dirty="0"/>
              <a:t> </a:t>
            </a:r>
            <a:r>
              <a:rPr dirty="0"/>
              <a:t>состав</a:t>
            </a:r>
            <a:r>
              <a:rPr spc="-5" dirty="0"/>
              <a:t> </a:t>
            </a:r>
            <a:r>
              <a:rPr spc="-10" dirty="0"/>
              <a:t>команд.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10" dirty="0"/>
          </a:p>
          <a:p>
            <a:pPr marL="206375" lvl="1" indent="-203200">
              <a:lnSpc>
                <a:spcPct val="100000"/>
              </a:lnSpc>
              <a:buSzPct val="90000"/>
              <a:buAutoNum type="arabicPeriod"/>
              <a:tabLst>
                <a:tab pos="206375" algn="l"/>
              </a:tabLst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Базовая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функциональность,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которой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должен</a:t>
            </a:r>
            <a:r>
              <a:rPr sz="1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обладать</a:t>
            </a:r>
            <a:r>
              <a:rPr sz="10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сервис:</a:t>
            </a:r>
            <a:endParaRPr sz="1000" dirty="0">
              <a:latin typeface="Arial"/>
              <a:cs typeface="Arial"/>
            </a:endParaRPr>
          </a:p>
          <a:p>
            <a:pPr marL="228600" lvl="2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User-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r>
              <a:rPr sz="1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веб-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интерфейс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для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пользователей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с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возможностью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поиска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навигации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по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оргструктуре.</a:t>
            </a:r>
            <a:endParaRPr sz="1000" dirty="0">
              <a:latin typeface="Trebuchet MS"/>
              <a:cs typeface="Trebuchet MS"/>
            </a:endParaRPr>
          </a:p>
          <a:p>
            <a:pPr marL="228600" lvl="2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Визуализация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организационной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структуры,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отображающая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связи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между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сотрудниками</a:t>
            </a:r>
            <a:r>
              <a:rPr sz="1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руководителями.</a:t>
            </a:r>
            <a:endParaRPr sz="1000" dirty="0">
              <a:latin typeface="Trebuchet MS"/>
              <a:cs typeface="Trebuchet MS"/>
            </a:endParaRPr>
          </a:p>
          <a:p>
            <a:pPr marL="228600" lvl="2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Обработка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отображение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информации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из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базы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данных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сотрудников.</a:t>
            </a:r>
            <a:endParaRPr sz="1000" dirty="0">
              <a:latin typeface="Trebuchet MS"/>
              <a:cs typeface="Trebuchet MS"/>
            </a:endParaRPr>
          </a:p>
          <a:p>
            <a:pPr marL="228600" marR="515620" lvl="2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Функции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для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быстрого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поиска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на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основе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различных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критериев: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должности,</a:t>
            </a:r>
            <a:r>
              <a:rPr sz="1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департамента, подразделения,</a:t>
            </a:r>
            <a:r>
              <a:rPr sz="1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роли,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проекта</a:t>
            </a:r>
            <a:r>
              <a:rPr sz="1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города.</a:t>
            </a:r>
            <a:endParaRPr sz="1000" dirty="0">
              <a:latin typeface="Trebuchet MS"/>
              <a:cs typeface="Trebuchet MS"/>
            </a:endParaRPr>
          </a:p>
          <a:p>
            <a:pPr marL="228600" lvl="2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Возможность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быстрой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навигации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от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руководителя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подчиненным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rebuchet MS"/>
                <a:cs typeface="Trebuchet MS"/>
              </a:rPr>
              <a:t>наоборот.</a:t>
            </a:r>
            <a:endParaRPr sz="1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1.2.</a:t>
            </a:r>
            <a:r>
              <a:rPr spc="-50" dirty="0"/>
              <a:t> </a:t>
            </a:r>
            <a:r>
              <a:rPr dirty="0"/>
              <a:t>Дополнительные</a:t>
            </a:r>
            <a:r>
              <a:rPr spc="-45" dirty="0"/>
              <a:t> </a:t>
            </a:r>
            <a:r>
              <a:rPr spc="-10" dirty="0"/>
              <a:t>фичи:</a:t>
            </a: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b="0" dirty="0">
                <a:latin typeface="Trebuchet MS"/>
                <a:cs typeface="Trebuchet MS"/>
              </a:rPr>
              <a:t>Функция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фильтрации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по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spc="-25" dirty="0">
                <a:latin typeface="Trebuchet MS"/>
                <a:cs typeface="Trebuchet MS"/>
              </a:rPr>
              <a:t>отделам, </a:t>
            </a:r>
            <a:r>
              <a:rPr b="0" dirty="0">
                <a:latin typeface="Trebuchet MS"/>
                <a:cs typeface="Trebuchet MS"/>
              </a:rPr>
              <a:t>подразделениям</a:t>
            </a:r>
            <a:r>
              <a:rPr b="0" spc="-2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и</a:t>
            </a:r>
            <a:r>
              <a:rPr b="0" spc="-2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ролям.</a:t>
            </a: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b="0" dirty="0">
                <a:latin typeface="Trebuchet MS"/>
                <a:cs typeface="Trebuchet MS"/>
              </a:rPr>
              <a:t>Возможность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настраивать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доступ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к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различным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полям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данных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сотрудников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в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зависимости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от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ролей</a:t>
            </a:r>
            <a:r>
              <a:rPr b="0" spc="-4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пользователя.</a:t>
            </a: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b="0" dirty="0">
                <a:latin typeface="Trebuchet MS"/>
                <a:cs typeface="Trebuchet MS"/>
              </a:rPr>
              <a:t>Предоставление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контактной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информации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конечного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пользователя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либо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ссылки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на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его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календарь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99" y="1642726"/>
            <a:ext cx="3042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90" dirty="0"/>
              <a:t> </a:t>
            </a:r>
            <a:r>
              <a:rPr spc="310" dirty="0"/>
              <a:t>ОГРАНИЧЕНИЕ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4</a:t>
            </a:fld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563299" y="4234745"/>
            <a:ext cx="3825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33"/>
                </a:solidFill>
                <a:latin typeface="Lucida Sans Unicode"/>
                <a:cs typeface="Lucida Sans Unicode"/>
              </a:rPr>
              <a:t>3.</a:t>
            </a:r>
            <a:r>
              <a:rPr sz="2400" spc="-190" dirty="0">
                <a:solidFill>
                  <a:srgbClr val="FF0033"/>
                </a:solidFill>
                <a:latin typeface="Lucida Sans Unicode"/>
                <a:cs typeface="Lucida Sans Unicode"/>
              </a:rPr>
              <a:t> </a:t>
            </a:r>
            <a:r>
              <a:rPr sz="2400" spc="365" dirty="0">
                <a:solidFill>
                  <a:srgbClr val="FF0033"/>
                </a:solidFill>
                <a:latin typeface="Lucida Sans Unicode"/>
                <a:cs typeface="Lucida Sans Unicode"/>
              </a:rPr>
              <a:t>КРИТЕРИИ</a:t>
            </a:r>
            <a:r>
              <a:rPr sz="2400" spc="-210" dirty="0">
                <a:solidFill>
                  <a:srgbClr val="FF0033"/>
                </a:solidFill>
                <a:latin typeface="Lucida Sans Unicode"/>
                <a:cs typeface="Lucida Sans Unicode"/>
              </a:rPr>
              <a:t> </a:t>
            </a:r>
            <a:r>
              <a:rPr sz="2400" spc="295" dirty="0">
                <a:solidFill>
                  <a:srgbClr val="FF0033"/>
                </a:solidFill>
                <a:latin typeface="Lucida Sans Unicode"/>
                <a:cs typeface="Lucida Sans Unicode"/>
              </a:rPr>
              <a:t>УСПЕХА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99" y="5144046"/>
            <a:ext cx="4719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latin typeface="Trebuchet MS"/>
                <a:cs typeface="Trebuchet MS"/>
              </a:rPr>
              <a:t>Реализован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работоспособный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spc="60" dirty="0">
                <a:latin typeface="Trebuchet MS"/>
                <a:cs typeface="Trebuchet MS"/>
              </a:rPr>
              <a:t>MVP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веб-</a:t>
            </a:r>
            <a:r>
              <a:rPr sz="1000" spc="-10" dirty="0">
                <a:latin typeface="Trebuchet MS"/>
                <a:cs typeface="Trebuchet MS"/>
              </a:rPr>
              <a:t>приложения,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соответствующий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тех- </a:t>
            </a:r>
            <a:r>
              <a:rPr sz="1000" dirty="0">
                <a:latin typeface="Trebuchet MS"/>
                <a:cs typeface="Trebuchet MS"/>
              </a:rPr>
              <a:t>ническим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требованиям.</a:t>
            </a:r>
            <a:endParaRPr sz="1000">
              <a:latin typeface="Trebuchet MS"/>
              <a:cs typeface="Trebuchet MS"/>
            </a:endParaRPr>
          </a:p>
          <a:p>
            <a:pPr marL="228600" marR="508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spc="55" dirty="0">
                <a:latin typeface="Trebuchet MS"/>
                <a:cs typeface="Trebuchet MS"/>
              </a:rPr>
              <a:t>В</a:t>
            </a:r>
            <a:r>
              <a:rPr sz="1000" spc="1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приложении</a:t>
            </a:r>
            <a:r>
              <a:rPr sz="1000" spc="1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обеспечена</a:t>
            </a:r>
            <a:r>
              <a:rPr sz="1000" spc="1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интуитивная</a:t>
            </a:r>
            <a:r>
              <a:rPr sz="1000" spc="1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навигация</a:t>
            </a:r>
            <a:r>
              <a:rPr sz="1000" spc="1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1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удобный</a:t>
            </a:r>
            <a:r>
              <a:rPr sz="1000" spc="1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интерфейс </a:t>
            </a:r>
            <a:r>
              <a:rPr sz="1000" dirty="0">
                <a:latin typeface="Trebuchet MS"/>
                <a:cs typeface="Trebuchet MS"/>
              </a:rPr>
              <a:t>для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поиска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визуализации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связей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между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сотрудниками.</a:t>
            </a:r>
            <a:endParaRPr sz="1000">
              <a:latin typeface="Trebuchet MS"/>
              <a:cs typeface="Trebuchet MS"/>
            </a:endParaRPr>
          </a:p>
          <a:p>
            <a:pPr marL="228600" marR="508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latin typeface="Trebuchet MS"/>
                <a:cs typeface="Trebuchet MS"/>
              </a:rPr>
              <a:t>Доступны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основные</a:t>
            </a:r>
            <a:r>
              <a:rPr sz="1000" spc="1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функции</a:t>
            </a:r>
            <a:r>
              <a:rPr sz="1000" spc="1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взаимодействия:</a:t>
            </a:r>
            <a:r>
              <a:rPr sz="1000" spc="1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поиск</a:t>
            </a:r>
            <a:r>
              <a:rPr sz="1000" spc="1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пользователя,</a:t>
            </a:r>
            <a:r>
              <a:rPr sz="1000" spc="16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про- </a:t>
            </a:r>
            <a:r>
              <a:rPr sz="1000" dirty="0">
                <a:latin typeface="Trebuchet MS"/>
                <a:cs typeface="Trebuchet MS"/>
              </a:rPr>
              <a:t>смотр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иерархии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связей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работников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руководством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0" dirty="0">
                <a:latin typeface="Trebuchet MS"/>
                <a:cs typeface="Trebuchet MS"/>
              </a:rPr>
              <a:t> коллегами.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299" y="2581059"/>
            <a:ext cx="47199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latin typeface="Trebuchet MS"/>
                <a:cs typeface="Trebuchet MS"/>
              </a:rPr>
              <a:t>Рекомендуемый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стек</a:t>
            </a:r>
            <a:r>
              <a:rPr sz="1000" spc="10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технологий: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Python</a:t>
            </a:r>
            <a:r>
              <a:rPr sz="1000" spc="1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или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Go</a:t>
            </a:r>
            <a:r>
              <a:rPr sz="1000" spc="1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для</a:t>
            </a:r>
            <a:r>
              <a:rPr sz="1000" spc="1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backend-</a:t>
            </a:r>
            <a:r>
              <a:rPr sz="1000" spc="-10" dirty="0">
                <a:latin typeface="Trebuchet MS"/>
                <a:cs typeface="Trebuchet MS"/>
              </a:rPr>
              <a:t>составляю- </a:t>
            </a:r>
            <a:r>
              <a:rPr sz="1000" spc="-35" dirty="0">
                <a:latin typeface="Trebuchet MS"/>
                <a:cs typeface="Trebuchet MS"/>
              </a:rPr>
              <a:t>щей, </a:t>
            </a:r>
            <a:r>
              <a:rPr sz="1000" spc="-10" dirty="0">
                <a:latin typeface="Trebuchet MS"/>
                <a:cs typeface="Trebuchet MS"/>
              </a:rPr>
              <a:t>JavaScript/TypeScript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React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для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frontend-составляющей.</a:t>
            </a:r>
            <a:endParaRPr sz="1000">
              <a:latin typeface="Trebuchet MS"/>
              <a:cs typeface="Trebuchet MS"/>
            </a:endParaRPr>
          </a:p>
          <a:p>
            <a:pPr marL="228600" indent="-215900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spc="-25" dirty="0">
                <a:latin typeface="Trebuchet MS"/>
                <a:cs typeface="Trebuchet MS"/>
              </a:rPr>
              <a:t>Уделите </a:t>
            </a:r>
            <a:r>
              <a:rPr sz="1000" dirty="0">
                <a:latin typeface="Trebuchet MS"/>
                <a:cs typeface="Trebuchet MS"/>
              </a:rPr>
              <a:t>внимание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качеству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визуального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интерфейса.</a:t>
            </a:r>
            <a:endParaRPr sz="1000">
              <a:latin typeface="Trebuchet MS"/>
              <a:cs typeface="Trebuchet MS"/>
            </a:endParaRPr>
          </a:p>
          <a:p>
            <a:pPr marL="228600" marR="5080" indent="-216535">
              <a:lnSpc>
                <a:spcPct val="100000"/>
              </a:lnSpc>
              <a:buFont typeface="Arial"/>
              <a:buChar char="•"/>
              <a:tabLst>
                <a:tab pos="228600" algn="l"/>
              </a:tabLst>
            </a:pPr>
            <a:r>
              <a:rPr sz="1000" dirty="0">
                <a:latin typeface="Trebuchet MS"/>
                <a:cs typeface="Trebuchet MS"/>
              </a:rPr>
              <a:t>Допускается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использование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open-source-</a:t>
            </a:r>
            <a:r>
              <a:rPr sz="1000" spc="-10" dirty="0">
                <a:latin typeface="Trebuchet MS"/>
                <a:cs typeface="Trebuchet MS"/>
              </a:rPr>
              <a:t>библиотек,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инструментов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гото- </a:t>
            </a:r>
            <a:r>
              <a:rPr sz="1000" dirty="0">
                <a:latin typeface="Trebuchet MS"/>
                <a:cs typeface="Trebuchet MS"/>
              </a:rPr>
              <a:t>вых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решений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их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адаптацией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под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задачу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текущего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проекта.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9500" y="1696726"/>
            <a:ext cx="435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F0033"/>
                </a:solidFill>
                <a:latin typeface="Lucida Sans Unicode"/>
                <a:cs typeface="Lucida Sans Unicode"/>
              </a:rPr>
              <a:t>4.</a:t>
            </a:r>
            <a:r>
              <a:rPr sz="2400" spc="-240" dirty="0">
                <a:solidFill>
                  <a:srgbClr val="FF0033"/>
                </a:solidFill>
                <a:latin typeface="Lucida Sans Unicode"/>
                <a:cs typeface="Lucida Sans Unicode"/>
              </a:rPr>
              <a:t> </a:t>
            </a:r>
            <a:r>
              <a:rPr sz="2400" spc="350" dirty="0">
                <a:solidFill>
                  <a:srgbClr val="FF0033"/>
                </a:solidFill>
                <a:latin typeface="Lucida Sans Unicode"/>
                <a:cs typeface="Lucida Sans Unicode"/>
              </a:rPr>
              <a:t>ЗАИНТЕРЕСОВАННЫЕ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99" y="2008485"/>
            <a:ext cx="675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83785" algn="l"/>
              </a:tabLst>
            </a:pPr>
            <a:r>
              <a:rPr sz="2400" spc="265" dirty="0">
                <a:solidFill>
                  <a:srgbClr val="FF0033"/>
                </a:solidFill>
                <a:latin typeface="Lucida Sans Unicode"/>
                <a:cs typeface="Lucida Sans Unicode"/>
              </a:rPr>
              <a:t>ПРОСТРАНСТВА</a:t>
            </a:r>
            <a:r>
              <a:rPr sz="2400" spc="-320" dirty="0">
                <a:solidFill>
                  <a:srgbClr val="FF0033"/>
                </a:solidFill>
                <a:latin typeface="Lucida Sans Unicode"/>
                <a:cs typeface="Lucida Sans Unicode"/>
              </a:rPr>
              <a:t> </a:t>
            </a:r>
            <a:r>
              <a:rPr sz="2400" spc="325" dirty="0">
                <a:solidFill>
                  <a:srgbClr val="FF0033"/>
                </a:solidFill>
                <a:latin typeface="Lucida Sans Unicode"/>
                <a:cs typeface="Lucida Sans Unicode"/>
              </a:rPr>
              <a:t>РЕШЕНИЙ</a:t>
            </a:r>
            <a:r>
              <a:rPr sz="2400" dirty="0">
                <a:solidFill>
                  <a:srgbClr val="FF0033"/>
                </a:solidFill>
                <a:latin typeface="Lucida Sans Unicode"/>
                <a:cs typeface="Lucida Sans Unicode"/>
              </a:rPr>
              <a:t>	</a:t>
            </a:r>
            <a:r>
              <a:rPr sz="3600" spc="502" baseline="-10416" dirty="0">
                <a:solidFill>
                  <a:srgbClr val="FF0033"/>
                </a:solidFill>
                <a:latin typeface="Lucida Sans Unicode"/>
                <a:cs typeface="Lucida Sans Unicode"/>
              </a:rPr>
              <a:t>СТОРОНЫ</a:t>
            </a:r>
            <a:endParaRPr sz="3600" baseline="-10416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9500" y="2606046"/>
            <a:ext cx="4791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 indent="-21399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28600" algn="l"/>
              </a:tabLst>
            </a:pPr>
            <a:r>
              <a:rPr sz="1000" b="1" spc="10" dirty="0">
                <a:latin typeface="Arial"/>
                <a:cs typeface="Arial"/>
              </a:rPr>
              <a:t>Сотрудники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компаний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-110" dirty="0">
                <a:latin typeface="Arial"/>
                <a:cs typeface="Arial"/>
              </a:rPr>
              <a:t>—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клиентов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МТС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35" dirty="0">
                <a:latin typeface="Arial"/>
                <a:cs typeface="Arial"/>
              </a:rPr>
              <a:t>Линк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dirty="0">
                <a:latin typeface="Trebuchet MS"/>
                <a:cs typeface="Trebuchet MS"/>
              </a:rPr>
              <a:t>будут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конечными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пользова-</a:t>
            </a:r>
            <a:r>
              <a:rPr sz="1000" spc="45" dirty="0">
                <a:latin typeface="Trebuchet MS"/>
                <a:cs typeface="Trebuchet MS"/>
              </a:rPr>
              <a:t> 	</a:t>
            </a:r>
            <a:r>
              <a:rPr sz="1000" spc="-5" dirty="0">
                <a:latin typeface="Trebuchet MS"/>
                <a:cs typeface="Trebuchet MS"/>
              </a:rPr>
              <a:t>телями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приложения,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им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необходим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удобный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доступ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информации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20" dirty="0">
                <a:latin typeface="Trebuchet MS"/>
                <a:cs typeface="Trebuchet MS"/>
              </a:rPr>
              <a:t>о</a:t>
            </a:r>
            <a:r>
              <a:rPr sz="1000" spc="-9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колле-</a:t>
            </a:r>
            <a:r>
              <a:rPr sz="1000" spc="45" dirty="0">
                <a:latin typeface="Trebuchet MS"/>
                <a:cs typeface="Trebuchet MS"/>
              </a:rPr>
              <a:t> 	</a:t>
            </a:r>
            <a:r>
              <a:rPr sz="1000" spc="-45" dirty="0">
                <a:latin typeface="Trebuchet MS"/>
                <a:cs typeface="Trebuchet MS"/>
              </a:rPr>
              <a:t>гах,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структуре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команд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бизнес-юнитов.</a:t>
            </a:r>
            <a:endParaRPr sz="1000">
              <a:latin typeface="Trebuchet MS"/>
              <a:cs typeface="Trebuchet MS"/>
            </a:endParaRPr>
          </a:p>
          <a:p>
            <a:pPr marL="226060" marR="5080" indent="-213995" algn="just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1000" b="1" dirty="0">
                <a:latin typeface="Arial"/>
                <a:cs typeface="Arial"/>
              </a:rPr>
              <a:t>Руководители</a:t>
            </a:r>
            <a:r>
              <a:rPr sz="1000" b="1" spc="9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и</a:t>
            </a:r>
            <a:r>
              <a:rPr sz="1000" b="1" spc="9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менеджеры</a:t>
            </a:r>
            <a:r>
              <a:rPr sz="1000" b="1" spc="90" dirty="0">
                <a:latin typeface="Arial"/>
                <a:cs typeface="Arial"/>
              </a:rPr>
              <a:t> </a:t>
            </a:r>
            <a:r>
              <a:rPr sz="1000" dirty="0">
                <a:latin typeface="Trebuchet MS"/>
                <a:cs typeface="Trebuchet MS"/>
              </a:rPr>
              <a:t>заинтересованы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быстром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доступе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струк- 	</a:t>
            </a:r>
            <a:r>
              <a:rPr sz="1000" dirty="0">
                <a:latin typeface="Trebuchet MS"/>
                <a:cs typeface="Trebuchet MS"/>
              </a:rPr>
              <a:t>туре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подчиненных и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возможностях </a:t>
            </a:r>
            <a:r>
              <a:rPr sz="1000" spc="-10" dirty="0">
                <a:latin typeface="Trebuchet MS"/>
                <a:cs typeface="Trebuchet MS"/>
              </a:rPr>
              <a:t>эффективного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бизнес-</a:t>
            </a:r>
            <a:r>
              <a:rPr sz="1000" spc="-10" dirty="0">
                <a:latin typeface="Trebuchet MS"/>
                <a:cs typeface="Trebuchet MS"/>
              </a:rPr>
              <a:t>управления.</a:t>
            </a:r>
            <a:endParaRPr sz="1000">
              <a:latin typeface="Trebuchet MS"/>
              <a:cs typeface="Trebuchet MS"/>
            </a:endParaRPr>
          </a:p>
          <a:p>
            <a:pPr marL="226060" marR="5080" indent="-213995" algn="just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1000" b="1" spc="-60" dirty="0">
                <a:latin typeface="Arial"/>
                <a:cs typeface="Arial"/>
              </a:rPr>
              <a:t>HR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и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отдел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обучения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Trebuchet MS"/>
                <a:cs typeface="Trebuchet MS"/>
              </a:rPr>
              <a:t>рассматривают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приложение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как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инструмент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для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упро- 	</a:t>
            </a:r>
            <a:r>
              <a:rPr sz="1000" dirty="0">
                <a:latin typeface="Trebuchet MS"/>
                <a:cs typeface="Trebuchet MS"/>
              </a:rPr>
              <a:t>щения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адаптации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новых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сотрудников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повышения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прозрачности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0" dirty="0">
                <a:latin typeface="Trebuchet MS"/>
                <a:cs typeface="Trebuchet MS"/>
              </a:rPr>
              <a:t> гибкости 	</a:t>
            </a:r>
            <a:r>
              <a:rPr sz="1000" dirty="0">
                <a:latin typeface="Trebuchet MS"/>
                <a:cs typeface="Trebuchet MS"/>
              </a:rPr>
              <a:t>структуры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компании.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9500" y="4234726"/>
            <a:ext cx="2719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33"/>
                </a:solidFill>
                <a:latin typeface="Lucida Sans Unicode"/>
                <a:cs typeface="Lucida Sans Unicode"/>
              </a:rPr>
              <a:t>5.</a:t>
            </a:r>
            <a:r>
              <a:rPr sz="2400" spc="-175" dirty="0">
                <a:solidFill>
                  <a:srgbClr val="FF0033"/>
                </a:solidFill>
                <a:latin typeface="Lucida Sans Unicode"/>
                <a:cs typeface="Lucida Sans Unicode"/>
              </a:rPr>
              <a:t> </a:t>
            </a:r>
            <a:r>
              <a:rPr sz="2400" spc="285" dirty="0">
                <a:solidFill>
                  <a:srgbClr val="FF0033"/>
                </a:solidFill>
                <a:latin typeface="Lucida Sans Unicode"/>
                <a:cs typeface="Lucida Sans Unicode"/>
              </a:rPr>
              <a:t>ИСТОЧНИКИ </a:t>
            </a:r>
            <a:r>
              <a:rPr sz="2400" spc="355" dirty="0">
                <a:solidFill>
                  <a:srgbClr val="FF0033"/>
                </a:solidFill>
                <a:latin typeface="Lucida Sans Unicode"/>
                <a:cs typeface="Lucida Sans Unicode"/>
              </a:rPr>
              <a:t>ИНФОРМАЦИИ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9500" y="5144046"/>
            <a:ext cx="47910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8600" algn="l"/>
              </a:tabLst>
            </a:pP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2"/>
              </a:rPr>
              <a:t>Дизайн-система</a:t>
            </a:r>
            <a:r>
              <a:rPr sz="1000" u="sng" spc="6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2"/>
              </a:rPr>
              <a:t>МТС</a:t>
            </a:r>
            <a:r>
              <a:rPr sz="1000" u="sng" spc="6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для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Web-разработчиков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spc="-145" dirty="0">
                <a:latin typeface="Trebuchet MS"/>
                <a:cs typeface="Trebuchet MS"/>
              </a:rPr>
              <a:t>//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МТС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Design</a:t>
            </a:r>
            <a:endParaRPr sz="1000">
              <a:latin typeface="Trebuchet MS"/>
              <a:cs typeface="Trebuchet MS"/>
            </a:endParaRPr>
          </a:p>
          <a:p>
            <a:pPr marL="227965" indent="-215265">
              <a:lnSpc>
                <a:spcPct val="100000"/>
              </a:lnSpc>
              <a:buAutoNum type="arabicPeriod"/>
              <a:tabLst>
                <a:tab pos="227965" algn="l"/>
              </a:tabLst>
            </a:pPr>
            <a:r>
              <a:rPr sz="1000" u="sng" spc="-2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Хранение</a:t>
            </a:r>
            <a:r>
              <a:rPr sz="1000" u="sng" spc="-8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3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иерархических</a:t>
            </a:r>
            <a:r>
              <a:rPr sz="1000" u="sng" spc="-8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4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структур.</a:t>
            </a:r>
            <a:r>
              <a:rPr sz="1000" u="sng" spc="-8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Симбиоз</a:t>
            </a:r>
            <a:r>
              <a:rPr sz="1000" u="sng" spc="-8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2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Closure</a:t>
            </a:r>
            <a:r>
              <a:rPr sz="1000" u="sng" spc="-8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6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Table</a:t>
            </a:r>
            <a:r>
              <a:rPr sz="1000" u="sng" spc="-8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и</a:t>
            </a:r>
            <a:r>
              <a:rPr sz="1000" u="sng" spc="-8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3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Adjacency</a:t>
            </a:r>
            <a:r>
              <a:rPr sz="1000" u="sng" spc="-8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3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List</a:t>
            </a:r>
            <a:r>
              <a:rPr sz="1000" spc="-45" dirty="0">
                <a:solidFill>
                  <a:srgbClr val="FF0032"/>
                </a:solidFill>
                <a:latin typeface="Trebuchet MS"/>
                <a:cs typeface="Trebuchet MS"/>
              </a:rPr>
              <a:t> </a:t>
            </a:r>
            <a:r>
              <a:rPr sz="1000" spc="-160" dirty="0">
                <a:latin typeface="Trebuchet MS"/>
                <a:cs typeface="Trebuchet MS"/>
              </a:rPr>
              <a:t>//</a:t>
            </a:r>
            <a:r>
              <a:rPr sz="1000" spc="-8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Habr</a:t>
            </a:r>
            <a:endParaRPr sz="1000">
              <a:latin typeface="Trebuchet MS"/>
              <a:cs typeface="Trebuchet MS"/>
            </a:endParaRPr>
          </a:p>
          <a:p>
            <a:pPr marL="226695" marR="5080" indent="-214629">
              <a:lnSpc>
                <a:spcPct val="100000"/>
              </a:lnSpc>
              <a:buAutoNum type="arabicPeriod"/>
              <a:tabLst>
                <a:tab pos="228600" algn="l"/>
              </a:tabLst>
            </a:pP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Организационная</a:t>
            </a:r>
            <a:r>
              <a:rPr sz="1000" u="sng" spc="409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структура</a:t>
            </a:r>
            <a:r>
              <a:rPr sz="1000" u="sng" spc="409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предприятия</a:t>
            </a:r>
            <a:r>
              <a:rPr sz="1000" u="sng" spc="41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как</a:t>
            </a:r>
            <a:r>
              <a:rPr sz="1000" u="sng" spc="409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главный</a:t>
            </a:r>
            <a:r>
              <a:rPr sz="1000" u="sng" spc="41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борец</a:t>
            </a:r>
            <a:r>
              <a:rPr sz="1000" u="sng" spc="409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с</a:t>
            </a:r>
            <a:r>
              <a:rPr sz="1000" u="sng" spc="41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хаосом</a:t>
            </a:r>
            <a:r>
              <a:rPr sz="1000" spc="-10" dirty="0">
                <a:solidFill>
                  <a:srgbClr val="FF0032"/>
                </a:solidFill>
                <a:latin typeface="Trebuchet MS"/>
                <a:cs typeface="Trebuchet MS"/>
              </a:rPr>
              <a:t> 	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в</a:t>
            </a:r>
            <a:r>
              <a:rPr sz="1000" u="sng" spc="2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бизнес-процессах</a:t>
            </a:r>
            <a:r>
              <a:rPr sz="1000" spc="30" dirty="0">
                <a:solidFill>
                  <a:srgbClr val="FF0032"/>
                </a:solidFill>
                <a:latin typeface="Trebuchet MS"/>
                <a:cs typeface="Trebuchet MS"/>
              </a:rPr>
              <a:t> </a:t>
            </a:r>
            <a:r>
              <a:rPr sz="1000" spc="-145" dirty="0">
                <a:latin typeface="Trebuchet MS"/>
                <a:cs typeface="Trebuchet MS"/>
              </a:rPr>
              <a:t>//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Совкомблог</a:t>
            </a:r>
            <a:endParaRPr sz="1000">
              <a:latin typeface="Trebuchet MS"/>
              <a:cs typeface="Trebuchet MS"/>
            </a:endParaRPr>
          </a:p>
          <a:p>
            <a:pPr marL="227329" indent="-214629">
              <a:lnSpc>
                <a:spcPct val="100000"/>
              </a:lnSpc>
              <a:buAutoNum type="arabicPeriod"/>
              <a:tabLst>
                <a:tab pos="227329" algn="l"/>
              </a:tabLst>
            </a:pP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5"/>
              </a:rPr>
              <a:t>Организационная</a:t>
            </a:r>
            <a:r>
              <a:rPr sz="1000" u="sng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5"/>
              </a:rPr>
              <a:t>структура: обзор популярных</a:t>
            </a:r>
            <a:r>
              <a:rPr sz="1000" u="sng" spc="-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5"/>
              </a:rPr>
              <a:t>схем</a:t>
            </a:r>
            <a:r>
              <a:rPr sz="1000" dirty="0">
                <a:solidFill>
                  <a:srgbClr val="FF0032"/>
                </a:solidFill>
                <a:latin typeface="Trebuchet MS"/>
                <a:cs typeface="Trebuchet MS"/>
              </a:rPr>
              <a:t> </a:t>
            </a:r>
            <a:r>
              <a:rPr sz="1000" spc="-145" dirty="0">
                <a:latin typeface="Trebuchet MS"/>
                <a:cs typeface="Trebuchet MS"/>
              </a:rPr>
              <a:t>//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Unicraft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1741" y="4457814"/>
            <a:ext cx="13912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200" algn="l"/>
              </a:tabLst>
            </a:pPr>
            <a:r>
              <a:rPr sz="1000" spc="-10" dirty="0">
                <a:latin typeface="Trebuchet MS"/>
                <a:cs typeface="Trebuchet MS"/>
              </a:rPr>
              <a:t>иерархии</a:t>
            </a:r>
            <a:r>
              <a:rPr sz="1000" dirty="0">
                <a:latin typeface="Trebuchet MS"/>
                <a:cs typeface="Trebuchet MS"/>
              </a:rPr>
              <a:t>	</a:t>
            </a:r>
            <a:r>
              <a:rPr sz="1000" spc="-10" dirty="0">
                <a:latin typeface="Trebuchet MS"/>
                <a:cs typeface="Trebuchet MS"/>
              </a:rPr>
              <a:t>(например,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5</a:t>
            </a:fld>
            <a:endParaRPr spc="125" dirty="0"/>
          </a:p>
        </p:txBody>
      </p:sp>
      <p:sp>
        <p:nvSpPr>
          <p:cNvPr id="3" name="object 3"/>
          <p:cNvSpPr txBox="1"/>
          <p:nvPr/>
        </p:nvSpPr>
        <p:spPr>
          <a:xfrm>
            <a:off x="563299" y="2629014"/>
            <a:ext cx="471932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5575" algn="l"/>
              </a:tabLst>
            </a:pPr>
            <a:r>
              <a:rPr sz="1000" b="1" dirty="0">
                <a:solidFill>
                  <a:srgbClr val="FF0032"/>
                </a:solidFill>
                <a:latin typeface="Arial"/>
                <a:cs typeface="Arial"/>
              </a:rPr>
              <a:t>Чего</a:t>
            </a:r>
            <a:r>
              <a:rPr sz="1000" b="1" spc="10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32"/>
                </a:solidFill>
                <a:latin typeface="Arial"/>
                <a:cs typeface="Arial"/>
              </a:rPr>
              <a:t>хотим?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5" dirty="0">
                <a:latin typeface="Trebuchet MS"/>
                <a:cs typeface="Trebuchet MS"/>
              </a:rPr>
              <a:t>Итоговое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решение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должно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представлять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собой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работающий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прототип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веб-</a:t>
            </a:r>
            <a:r>
              <a:rPr sz="1000" spc="30" dirty="0">
                <a:latin typeface="Trebuchet MS"/>
                <a:cs typeface="Trebuchet MS"/>
              </a:rPr>
              <a:t>при-</a:t>
            </a:r>
            <a:r>
              <a:rPr sz="1000" spc="4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ложения,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визуализирующего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организационную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структуру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с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отображением</a:t>
            </a:r>
            <a:r>
              <a:rPr sz="1000" spc="-95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свя-</a:t>
            </a:r>
            <a:r>
              <a:rPr sz="1000" spc="4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зей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между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сотрудниками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руководителями.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155575" indent="-142875">
              <a:lnSpc>
                <a:spcPct val="100000"/>
              </a:lnSpc>
              <a:buAutoNum type="arabicPeriod" startAt="2"/>
              <a:tabLst>
                <a:tab pos="155575" algn="l"/>
              </a:tabLst>
            </a:pPr>
            <a:r>
              <a:rPr sz="1000" b="1" spc="80" dirty="0">
                <a:solidFill>
                  <a:srgbClr val="FF0032"/>
                </a:solidFill>
                <a:latin typeface="Arial"/>
                <a:cs typeface="Arial"/>
              </a:rPr>
              <a:t>Как</a:t>
            </a:r>
            <a:r>
              <a:rPr sz="1000" b="1" spc="60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32"/>
                </a:solidFill>
                <a:latin typeface="Arial"/>
                <a:cs typeface="Arial"/>
              </a:rPr>
              <a:t>должно</a:t>
            </a:r>
            <a:r>
              <a:rPr sz="1000" b="1" spc="6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32"/>
                </a:solidFill>
                <a:latin typeface="Arial"/>
                <a:cs typeface="Arial"/>
              </a:rPr>
              <a:t>это</a:t>
            </a:r>
            <a:r>
              <a:rPr sz="1000" b="1" spc="60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32"/>
                </a:solidFill>
                <a:latin typeface="Arial"/>
                <a:cs typeface="Arial"/>
              </a:rPr>
              <a:t>работать?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70" dirty="0">
                <a:latin typeface="Trebuchet MS"/>
                <a:cs typeface="Trebuchet MS"/>
              </a:rPr>
              <a:t>С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точки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зрения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backend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мы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хотим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увидеть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обработку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запросов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</a:t>
            </a:r>
            <a:r>
              <a:rPr sz="1000" spc="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поиск</a:t>
            </a:r>
            <a:r>
              <a:rPr sz="1000" spc="6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дан- </a:t>
            </a:r>
            <a:r>
              <a:rPr sz="1000" spc="-40" dirty="0">
                <a:latin typeface="Trebuchet MS"/>
                <a:cs typeface="Trebuchet MS"/>
              </a:rPr>
              <a:t>ных,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подключение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 внутренним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системам и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базам данных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сотрудников,</a:t>
            </a:r>
            <a:r>
              <a:rPr sz="1000" dirty="0">
                <a:latin typeface="Trebuchet MS"/>
                <a:cs typeface="Trebuchet MS"/>
              </a:rPr>
              <a:t> а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так- же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передачу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данных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визуализацию.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70" dirty="0">
                <a:latin typeface="Trebuchet MS"/>
                <a:cs typeface="Trebuchet MS"/>
              </a:rPr>
              <a:t>С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точки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зрения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frontend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мы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ожидаем:</a:t>
            </a:r>
            <a:endParaRPr sz="1000">
              <a:latin typeface="Trebuchet MS"/>
              <a:cs typeface="Trebuchet MS"/>
            </a:endParaRPr>
          </a:p>
          <a:p>
            <a:pPr marL="120014" lvl="1" indent="-107314">
              <a:lnSpc>
                <a:spcPct val="100000"/>
              </a:lnSpc>
              <a:buFont typeface="Arial"/>
              <a:buChar char="•"/>
              <a:tabLst>
                <a:tab pos="120014" algn="l"/>
              </a:tabLst>
            </a:pPr>
            <a:r>
              <a:rPr sz="1000" dirty="0">
                <a:latin typeface="Trebuchet MS"/>
                <a:cs typeface="Trebuchet MS"/>
              </a:rPr>
              <a:t>реализации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интуитивного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 современного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пользовательского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интерфейса;</a:t>
            </a:r>
            <a:endParaRPr sz="1000">
              <a:latin typeface="Trebuchet MS"/>
              <a:cs typeface="Trebuchet MS"/>
            </a:endParaRPr>
          </a:p>
          <a:p>
            <a:pPr marL="120650" marR="1499870" lvl="1" indent="-107950">
              <a:lnSpc>
                <a:spcPct val="100000"/>
              </a:lnSpc>
              <a:buFont typeface="Arial"/>
              <a:buChar char="•"/>
              <a:tabLst>
                <a:tab pos="120650" algn="l"/>
                <a:tab pos="1141095" algn="l"/>
                <a:tab pos="2044064" algn="l"/>
                <a:tab pos="2383155" algn="l"/>
              </a:tabLst>
            </a:pPr>
            <a:r>
              <a:rPr sz="1000" spc="-10" dirty="0">
                <a:latin typeface="Trebuchet MS"/>
                <a:cs typeface="Trebuchet MS"/>
              </a:rPr>
              <a:t>использования</a:t>
            </a:r>
            <a:r>
              <a:rPr sz="1000" dirty="0">
                <a:latin typeface="Trebuchet MS"/>
                <a:cs typeface="Trebuchet MS"/>
              </a:rPr>
              <a:t>	</a:t>
            </a:r>
            <a:r>
              <a:rPr sz="1000" spc="-10" dirty="0">
                <a:latin typeface="Trebuchet MS"/>
                <a:cs typeface="Trebuchet MS"/>
              </a:rPr>
              <a:t>компонентов</a:t>
            </a:r>
            <a:r>
              <a:rPr sz="1000" dirty="0">
                <a:latin typeface="Trebuchet MS"/>
                <a:cs typeface="Trebuchet MS"/>
              </a:rPr>
              <a:t>	</a:t>
            </a:r>
            <a:r>
              <a:rPr sz="1000" spc="-25" dirty="0">
                <a:latin typeface="Trebuchet MS"/>
                <a:cs typeface="Trebuchet MS"/>
              </a:rPr>
              <a:t>для</a:t>
            </a:r>
            <a:r>
              <a:rPr sz="1000" dirty="0">
                <a:latin typeface="Trebuchet MS"/>
                <a:cs typeface="Trebuchet MS"/>
              </a:rPr>
              <a:t>	</a:t>
            </a:r>
            <a:r>
              <a:rPr sz="1000" spc="-10" dirty="0">
                <a:latin typeface="Trebuchet MS"/>
                <a:cs typeface="Trebuchet MS"/>
              </a:rPr>
              <a:t>визуализации </a:t>
            </a:r>
            <a:r>
              <a:rPr sz="1000" dirty="0">
                <a:latin typeface="Trebuchet MS"/>
                <a:cs typeface="Trebuchet MS"/>
              </a:rPr>
              <a:t>диаграмм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или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древовидных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структур);</a:t>
            </a:r>
            <a:endParaRPr sz="1000">
              <a:latin typeface="Trebuchet MS"/>
              <a:cs typeface="Trebuchet MS"/>
            </a:endParaRPr>
          </a:p>
          <a:p>
            <a:pPr marL="120014" lvl="1" indent="-107314">
              <a:lnSpc>
                <a:spcPct val="100000"/>
              </a:lnSpc>
              <a:buFont typeface="Arial"/>
              <a:buChar char="•"/>
              <a:tabLst>
                <a:tab pos="120014" algn="l"/>
              </a:tabLst>
            </a:pPr>
            <a:r>
              <a:rPr sz="1000" dirty="0">
                <a:latin typeface="Trebuchet MS"/>
                <a:cs typeface="Trebuchet MS"/>
              </a:rPr>
              <a:t>поддержки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интерактивного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поиска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навигацией;</a:t>
            </a:r>
            <a:endParaRPr sz="1000">
              <a:latin typeface="Trebuchet MS"/>
              <a:cs typeface="Trebuchet MS"/>
            </a:endParaRPr>
          </a:p>
          <a:p>
            <a:pPr marL="120014" lvl="1" indent="-107314">
              <a:lnSpc>
                <a:spcPct val="100000"/>
              </a:lnSpc>
              <a:buFont typeface="Arial"/>
              <a:buChar char="•"/>
              <a:tabLst>
                <a:tab pos="120014" algn="l"/>
              </a:tabLst>
            </a:pPr>
            <a:r>
              <a:rPr sz="1000" dirty="0">
                <a:latin typeface="Trebuchet MS"/>
                <a:cs typeface="Trebuchet MS"/>
              </a:rPr>
              <a:t>динамического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интерфейса.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50" dirty="0">
                <a:solidFill>
                  <a:srgbClr val="FF0032"/>
                </a:solidFill>
                <a:latin typeface="Arial"/>
                <a:cs typeface="Arial"/>
              </a:rPr>
              <a:t>3.</a:t>
            </a:r>
            <a:r>
              <a:rPr sz="1000" b="1" spc="-4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32"/>
                </a:solidFill>
                <a:latin typeface="Arial"/>
                <a:cs typeface="Arial"/>
              </a:rPr>
              <a:t>Что</a:t>
            </a:r>
            <a:r>
              <a:rPr sz="1000" b="1" spc="10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32"/>
                </a:solidFill>
                <a:latin typeface="Arial"/>
                <a:cs typeface="Arial"/>
              </a:rPr>
              <a:t>по</a:t>
            </a:r>
            <a:r>
              <a:rPr sz="1000" b="1" spc="1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32"/>
                </a:solidFill>
                <a:latin typeface="Arial"/>
                <a:cs typeface="Arial"/>
              </a:rPr>
              <a:t>ограничениям?</a:t>
            </a:r>
            <a:endParaRPr sz="1000">
              <a:latin typeface="Arial"/>
              <a:cs typeface="Arial"/>
            </a:endParaRPr>
          </a:p>
          <a:p>
            <a:pPr marL="12700" marR="8064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Решение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не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должно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требовать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большого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количества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оперативной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памяти,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как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затрачивать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весомую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часть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встроенной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памяти</a:t>
            </a:r>
            <a:r>
              <a:rPr sz="1000" spc="-10" dirty="0">
                <a:latin typeface="Trebuchet MS"/>
                <a:cs typeface="Trebuchet MS"/>
              </a:rPr>
              <a:t> для установки.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ДЕТАЛИЗАЦИЯ</a:t>
            </a:r>
            <a:r>
              <a:rPr spc="-250" dirty="0"/>
              <a:t> </a:t>
            </a:r>
            <a:r>
              <a:rPr spc="325" dirty="0"/>
              <a:t>ТЕХНИЧЕСКИХ </a:t>
            </a:r>
            <a:r>
              <a:rPr spc="350" dirty="0"/>
              <a:t>ТРЕБОВАНИЙ</a:t>
            </a:r>
            <a:r>
              <a:rPr spc="-180" dirty="0"/>
              <a:t> </a:t>
            </a:r>
            <a:r>
              <a:rPr spc="425" dirty="0"/>
              <a:t>К</a:t>
            </a:r>
            <a:r>
              <a:rPr spc="-240" dirty="0"/>
              <a:t> </a:t>
            </a:r>
            <a:r>
              <a:rPr spc="385" dirty="0"/>
              <a:t>РЕШЕНИЮ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09500" y="2629014"/>
            <a:ext cx="4791710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rebuchet MS"/>
                <a:cs typeface="Trebuchet MS"/>
              </a:rPr>
              <a:t>Идеально,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если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вес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вашего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приложения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будет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варьироваться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от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10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до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100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spc="30" dirty="0">
                <a:latin typeface="Trebuchet MS"/>
                <a:cs typeface="Trebuchet MS"/>
              </a:rPr>
              <a:t>Мб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для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работы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приложения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будет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требоваться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не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более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65" dirty="0">
                <a:latin typeface="Trebuchet MS"/>
                <a:cs typeface="Trebuchet MS"/>
              </a:rPr>
              <a:t>4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Гб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оперативной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памяти.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156210" indent="-143510">
              <a:lnSpc>
                <a:spcPct val="100000"/>
              </a:lnSpc>
              <a:buAutoNum type="arabicPeriod" startAt="4"/>
              <a:tabLst>
                <a:tab pos="156210" algn="l"/>
              </a:tabLst>
            </a:pPr>
            <a:r>
              <a:rPr sz="1000" b="1" spc="20" dirty="0">
                <a:solidFill>
                  <a:srgbClr val="FF0032"/>
                </a:solidFill>
                <a:latin typeface="Arial"/>
                <a:cs typeface="Arial"/>
              </a:rPr>
              <a:t>На</a:t>
            </a:r>
            <a:r>
              <a:rPr sz="1000" b="1" spc="6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spc="20" dirty="0">
                <a:solidFill>
                  <a:srgbClr val="FF0032"/>
                </a:solidFill>
                <a:latin typeface="Arial"/>
                <a:cs typeface="Arial"/>
              </a:rPr>
              <a:t>что</a:t>
            </a:r>
            <a:r>
              <a:rPr sz="1000" b="1" spc="6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spc="20" dirty="0">
                <a:solidFill>
                  <a:srgbClr val="FF0032"/>
                </a:solidFill>
                <a:latin typeface="Arial"/>
                <a:cs typeface="Arial"/>
              </a:rPr>
              <a:t>обращаем</a:t>
            </a:r>
            <a:r>
              <a:rPr sz="1000" b="1" spc="70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32"/>
                </a:solidFill>
                <a:latin typeface="Arial"/>
                <a:cs typeface="Arial"/>
              </a:rPr>
              <a:t>внимание?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Обратите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внимание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запускаемость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вашего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решения.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Постарайтесь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перепро- верить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его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качественную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работу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разных</a:t>
            </a:r>
            <a:r>
              <a:rPr sz="1000" spc="-20" dirty="0">
                <a:latin typeface="Trebuchet MS"/>
                <a:cs typeface="Trebuchet MS"/>
              </a:rPr>
              <a:t> платформах,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чтобы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быть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уверенными </a:t>
            </a:r>
            <a:r>
              <a:rPr sz="1000" dirty="0">
                <a:latin typeface="Trebuchet MS"/>
                <a:cs typeface="Trebuchet MS"/>
              </a:rPr>
              <a:t>в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его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работоспособности.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Также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убедитесь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хорошо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правильно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выстроенном взаимодействии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между frontend-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backend-</a:t>
            </a:r>
            <a:r>
              <a:rPr sz="1000" spc="-10" dirty="0">
                <a:latin typeface="Trebuchet MS"/>
                <a:cs typeface="Trebuchet MS"/>
              </a:rPr>
              <a:t>составляющими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итогового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продукта.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155575" indent="-142875">
              <a:lnSpc>
                <a:spcPct val="100000"/>
              </a:lnSpc>
              <a:buAutoNum type="arabicPeriod" startAt="5"/>
              <a:tabLst>
                <a:tab pos="155575" algn="l"/>
              </a:tabLst>
            </a:pPr>
            <a:r>
              <a:rPr sz="1000" b="1" spc="80" dirty="0">
                <a:solidFill>
                  <a:srgbClr val="FF0032"/>
                </a:solidFill>
                <a:latin typeface="Arial"/>
                <a:cs typeface="Arial"/>
              </a:rPr>
              <a:t>Как</a:t>
            </a:r>
            <a:r>
              <a:rPr sz="1000" b="1" spc="4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0032"/>
                </a:solidFill>
                <a:latin typeface="Arial"/>
                <a:cs typeface="Arial"/>
              </a:rPr>
              <a:t>выглядит</a:t>
            </a:r>
            <a:r>
              <a:rPr sz="1000" b="1" spc="4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32"/>
                </a:solidFill>
                <a:latin typeface="Arial"/>
                <a:cs typeface="Arial"/>
              </a:rPr>
              <a:t>результат?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5" dirty="0">
                <a:latin typeface="Trebuchet MS"/>
                <a:cs typeface="Trebuchet MS"/>
              </a:rPr>
              <a:t>Оптимальное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решение.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Опубликованный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в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виде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сайта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веб-</a:t>
            </a:r>
            <a:r>
              <a:rPr sz="1000" dirty="0">
                <a:latin typeface="Trebuchet MS"/>
                <a:cs typeface="Trebuchet MS"/>
              </a:rPr>
              <a:t>интерфейс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с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работаю-</a:t>
            </a:r>
            <a:r>
              <a:rPr sz="1000" spc="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щей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backend-</a:t>
            </a:r>
            <a:r>
              <a:rPr sz="1000" spc="-15" dirty="0">
                <a:latin typeface="Trebuchet MS"/>
                <a:cs typeface="Trebuchet MS"/>
              </a:rPr>
              <a:t>частью. </a:t>
            </a:r>
            <a:r>
              <a:rPr sz="1000" spc="10" dirty="0">
                <a:latin typeface="Trebuchet MS"/>
                <a:cs typeface="Trebuchet MS"/>
              </a:rPr>
              <a:t>Ссылки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на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работающий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запущенный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прототип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решения,</a:t>
            </a:r>
            <a:r>
              <a:rPr sz="1000" spc="-10" dirty="0">
                <a:latin typeface="Trebuchet MS"/>
                <a:cs typeface="Trebuchet MS"/>
              </a:rPr>
              <a:t> также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на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репозиторий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с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исходным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кодом.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Минимальное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решение.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Исчерпывающий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набор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инструкций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локальному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за- </a:t>
            </a:r>
            <a:r>
              <a:rPr sz="1000" dirty="0">
                <a:latin typeface="Trebuchet MS"/>
                <a:cs typeface="Trebuchet MS"/>
              </a:rPr>
              <a:t>пуску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проекта,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включая</a:t>
            </a:r>
            <a:r>
              <a:rPr sz="1000" spc="1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все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необходимые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шаги</a:t>
            </a:r>
            <a:r>
              <a:rPr sz="1000" spc="1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тестировщика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скачиванию </a:t>
            </a:r>
            <a:r>
              <a:rPr sz="1000" dirty="0">
                <a:latin typeface="Trebuchet MS"/>
                <a:cs typeface="Trebuchet MS"/>
              </a:rPr>
              <a:t>файлов,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настройке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рабочего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окружения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созданию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необходимой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среды,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для </a:t>
            </a:r>
            <a:r>
              <a:rPr sz="1000" dirty="0">
                <a:latin typeface="Trebuchet MS"/>
                <a:cs typeface="Trebuchet MS"/>
              </a:rPr>
              <a:t>проведения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полного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всестороннего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тестирования.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299" y="2629014"/>
            <a:ext cx="471932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rebuchet MS"/>
                <a:cs typeface="Trebuchet MS"/>
              </a:rPr>
              <a:t>Решение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участников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оценивается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по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четырем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критериям.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spc="20" dirty="0">
                <a:latin typeface="Trebuchet MS"/>
                <a:cs typeface="Trebuchet MS"/>
              </a:rPr>
              <a:t>По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каждому</a:t>
            </a:r>
            <a:r>
              <a:rPr sz="1000" spc="29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из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критериев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можно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набрать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от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180" dirty="0">
                <a:latin typeface="Trebuchet MS"/>
                <a:cs typeface="Trebuchet MS"/>
              </a:rPr>
              <a:t>1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до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rebuchet MS"/>
                <a:cs typeface="Trebuchet MS"/>
              </a:rPr>
              <a:t>5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баллов.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К</a:t>
            </a:r>
            <a:r>
              <a:rPr sz="1000" dirty="0">
                <a:latin typeface="Trebuchet MS"/>
                <a:cs typeface="Trebuchet MS"/>
              </a:rPr>
              <a:t>аждый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критерий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имеет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свой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вес </a:t>
            </a:r>
            <a:r>
              <a:rPr sz="1000" spc="5" dirty="0">
                <a:latin typeface="Trebuchet MS"/>
                <a:cs typeface="Trebuchet MS"/>
              </a:rPr>
              <a:t>в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процентах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от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итогового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балла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30" dirty="0">
                <a:latin typeface="Trebuchet MS"/>
                <a:cs typeface="Trebuchet MS"/>
              </a:rPr>
              <a:t>за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данный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критерий: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95" dirty="0">
                <a:solidFill>
                  <a:srgbClr val="FF0032"/>
                </a:solidFill>
                <a:latin typeface="Arial"/>
                <a:cs typeface="Arial"/>
              </a:rPr>
              <a:t>30%</a:t>
            </a:r>
            <a:r>
              <a:rPr sz="1000" b="1" spc="-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решение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включает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рабочий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прототип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веб-</a:t>
            </a:r>
            <a:r>
              <a:rPr sz="1000" spc="-10" dirty="0">
                <a:latin typeface="Trebuchet MS"/>
                <a:cs typeface="Trebuchet MS"/>
              </a:rPr>
              <a:t>приложения.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95" dirty="0">
                <a:solidFill>
                  <a:srgbClr val="FF0032"/>
                </a:solidFill>
                <a:latin typeface="Arial"/>
                <a:cs typeface="Arial"/>
              </a:rPr>
              <a:t>30%</a:t>
            </a:r>
            <a:r>
              <a:rPr sz="1000" b="1" spc="-5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качественно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оформленный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дизайн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приложения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точки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зрения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frontend.</a:t>
            </a:r>
            <a:endParaRPr sz="1000">
              <a:latin typeface="Trebuchet MS"/>
              <a:cs typeface="Trebuchet MS"/>
            </a:endParaRPr>
          </a:p>
          <a:p>
            <a:pPr marL="488950" marR="36639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Наличие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визуально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понятных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кнопок,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общей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логики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оформления приложения.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spc="90" dirty="0">
                <a:solidFill>
                  <a:srgbClr val="FF0032"/>
                </a:solidFill>
                <a:latin typeface="Arial"/>
                <a:cs typeface="Arial"/>
              </a:rPr>
              <a:t>20%</a:t>
            </a:r>
            <a:r>
              <a:rPr sz="1000" b="1" spc="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соответствие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техническим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требованиям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функционалу.</a:t>
            </a:r>
            <a:endParaRPr sz="1000">
              <a:latin typeface="Trebuchet MS"/>
              <a:cs typeface="Trebuchet MS"/>
            </a:endParaRPr>
          </a:p>
          <a:p>
            <a:pPr marL="488950" marR="280670" indent="-476250">
              <a:lnSpc>
                <a:spcPct val="100000"/>
              </a:lnSpc>
            </a:pPr>
            <a:r>
              <a:rPr sz="1000" b="1" spc="90" dirty="0">
                <a:solidFill>
                  <a:srgbClr val="FF0032"/>
                </a:solidFill>
                <a:latin typeface="Arial"/>
                <a:cs typeface="Arial"/>
              </a:rPr>
              <a:t>20%</a:t>
            </a:r>
            <a:r>
              <a:rPr sz="1000" b="1" spc="-1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качественно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представленная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концепция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решения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обоснованным </a:t>
            </a:r>
            <a:r>
              <a:rPr sz="1000" dirty="0">
                <a:latin typeface="Trebuchet MS"/>
                <a:cs typeface="Trebuchet MS"/>
              </a:rPr>
              <a:t>выбором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технологий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структуры.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6</a:t>
            </a:fld>
            <a:endParaRPr spc="1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299" y="1696726"/>
            <a:ext cx="794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КРИТЕРИИ</a:t>
            </a:r>
            <a:r>
              <a:rPr spc="-190" dirty="0"/>
              <a:t> </a:t>
            </a:r>
            <a:r>
              <a:rPr spc="315" dirty="0"/>
              <a:t>ОЦЕНКИ</a:t>
            </a:r>
            <a:r>
              <a:rPr spc="-185" dirty="0"/>
              <a:t> </a:t>
            </a:r>
            <a:r>
              <a:rPr spc="400" dirty="0"/>
              <a:t>РЕШЕНИЯ</a:t>
            </a:r>
            <a:r>
              <a:rPr spc="-190" dirty="0"/>
              <a:t> </a:t>
            </a:r>
            <a:r>
              <a:rPr spc="270" dirty="0"/>
              <a:t>НА</a:t>
            </a:r>
            <a:r>
              <a:rPr spc="-285" dirty="0"/>
              <a:t> </a:t>
            </a:r>
            <a:r>
              <a:rPr spc="265" dirty="0"/>
              <a:t>ХАКАТОНЕ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09500" y="2629014"/>
            <a:ext cx="47917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Trebuchet MS"/>
                <a:cs typeface="Trebuchet MS"/>
              </a:rPr>
              <a:t>Дополнительные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баллы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(можно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набрать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максимум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65" dirty="0">
                <a:latin typeface="Trebuchet MS"/>
                <a:cs typeface="Trebuchet MS"/>
              </a:rPr>
              <a:t>4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балла):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45440" marR="328295" indent="-332740">
              <a:lnSpc>
                <a:spcPct val="100000"/>
              </a:lnSpc>
            </a:pPr>
            <a:r>
              <a:rPr sz="1000" b="1" dirty="0">
                <a:solidFill>
                  <a:srgbClr val="FF0032"/>
                </a:solidFill>
                <a:latin typeface="Arial"/>
                <a:cs typeface="Arial"/>
              </a:rPr>
              <a:t>+2</a:t>
            </a:r>
            <a:r>
              <a:rPr sz="1000" b="1" spc="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за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дополнительные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полезные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функции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приложения, </a:t>
            </a:r>
            <a:r>
              <a:rPr sz="1000" dirty="0">
                <a:latin typeface="Trebuchet MS"/>
                <a:cs typeface="Trebuchet MS"/>
              </a:rPr>
              <a:t>которые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не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были </a:t>
            </a:r>
            <a:r>
              <a:rPr sz="1000" dirty="0">
                <a:latin typeface="Trebuchet MS"/>
                <a:cs typeface="Trebuchet MS"/>
              </a:rPr>
              <a:t>описаны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ТЗ.</a:t>
            </a:r>
            <a:endParaRPr sz="1000">
              <a:latin typeface="Trebuchet MS"/>
              <a:cs typeface="Trebuchet MS"/>
            </a:endParaRPr>
          </a:p>
          <a:p>
            <a:pPr marL="342900" marR="501015" indent="-330200">
              <a:lnSpc>
                <a:spcPct val="100000"/>
              </a:lnSpc>
            </a:pPr>
            <a:r>
              <a:rPr sz="1000" b="1" spc="-50" dirty="0">
                <a:solidFill>
                  <a:srgbClr val="FF0032"/>
                </a:solidFill>
                <a:latin typeface="Arial"/>
                <a:cs typeface="Arial"/>
              </a:rPr>
              <a:t>+1</a:t>
            </a:r>
            <a:r>
              <a:rPr sz="1000" b="1" spc="20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dirty="0">
                <a:latin typeface="Trebuchet MS"/>
                <a:cs typeface="Trebuchet MS"/>
              </a:rPr>
              <a:t> за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реализацию </a:t>
            </a:r>
            <a:r>
              <a:rPr sz="1000" spc="-10" dirty="0">
                <a:latin typeface="Trebuchet MS"/>
                <a:cs typeface="Trebuchet MS"/>
              </a:rPr>
              <a:t>дополнительных</a:t>
            </a:r>
            <a:r>
              <a:rPr sz="1000" dirty="0">
                <a:latin typeface="Trebuchet MS"/>
                <a:cs typeface="Trebuchet MS"/>
              </a:rPr>
              <a:t> визуальных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эффектов</a:t>
            </a:r>
            <a:r>
              <a:rPr sz="1000" dirty="0">
                <a:latin typeface="Trebuchet MS"/>
                <a:cs typeface="Trebuchet MS"/>
              </a:rPr>
              <a:t> и </a:t>
            </a:r>
            <a:r>
              <a:rPr sz="1000" spc="-10" dirty="0">
                <a:latin typeface="Trebuchet MS"/>
                <a:cs typeface="Trebuchet MS"/>
              </a:rPr>
              <a:t>анимаций </a:t>
            </a:r>
            <a:r>
              <a:rPr sz="1000" dirty="0">
                <a:latin typeface="Trebuchet MS"/>
                <a:cs typeface="Trebuchet MS"/>
              </a:rPr>
              <a:t>для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улучшения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восприятия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структуры.</a:t>
            </a:r>
            <a:endParaRPr sz="1000">
              <a:latin typeface="Trebuchet MS"/>
              <a:cs typeface="Trebuchet MS"/>
            </a:endParaRPr>
          </a:p>
          <a:p>
            <a:pPr marL="313690" marR="5080" indent="-300990">
              <a:lnSpc>
                <a:spcPct val="100000"/>
              </a:lnSpc>
            </a:pPr>
            <a:r>
              <a:rPr sz="1000" b="1" spc="-45" dirty="0">
                <a:solidFill>
                  <a:srgbClr val="FF0032"/>
                </a:solidFill>
                <a:latin typeface="Arial"/>
                <a:cs typeface="Arial"/>
              </a:rPr>
              <a:t>+1</a:t>
            </a:r>
            <a:r>
              <a:rPr sz="1000" b="1" spc="-35" dirty="0">
                <a:solidFill>
                  <a:srgbClr val="FF0032"/>
                </a:solidFill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за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качество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презентации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четкое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донесение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преимуществ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своего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решения </a:t>
            </a:r>
            <a:r>
              <a:rPr sz="1000" dirty="0">
                <a:latin typeface="Trebuchet MS"/>
                <a:cs typeface="Trebuchet MS"/>
              </a:rPr>
              <a:t>до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жюри.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2200" y="2520005"/>
            <a:ext cx="4766310" cy="2592070"/>
            <a:chOff x="5422200" y="2520005"/>
            <a:chExt cx="4766310" cy="2592070"/>
          </a:xfrm>
        </p:grpSpPr>
        <p:sp>
          <p:nvSpPr>
            <p:cNvPr id="3" name="object 3"/>
            <p:cNvSpPr/>
            <p:nvPr/>
          </p:nvSpPr>
          <p:spPr>
            <a:xfrm>
              <a:off x="5428550" y="2526355"/>
              <a:ext cx="4753610" cy="2579370"/>
            </a:xfrm>
            <a:custGeom>
              <a:avLst/>
              <a:gdLst/>
              <a:ahLst/>
              <a:cxnLst/>
              <a:rect l="l" t="t" r="r" b="b"/>
              <a:pathLst>
                <a:path w="4753609" h="2579370">
                  <a:moveTo>
                    <a:pt x="4600702" y="0"/>
                  </a:moveTo>
                  <a:lnTo>
                    <a:pt x="152400" y="0"/>
                  </a:ln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2426893"/>
                  </a:lnTo>
                  <a:lnTo>
                    <a:pt x="7769" y="2475066"/>
                  </a:lnTo>
                  <a:lnTo>
                    <a:pt x="29405" y="2516902"/>
                  </a:lnTo>
                  <a:lnTo>
                    <a:pt x="62396" y="2549891"/>
                  </a:lnTo>
                  <a:lnTo>
                    <a:pt x="104231" y="2571525"/>
                  </a:lnTo>
                  <a:lnTo>
                    <a:pt x="152400" y="2579293"/>
                  </a:lnTo>
                  <a:lnTo>
                    <a:pt x="4600702" y="2579293"/>
                  </a:lnTo>
                  <a:lnTo>
                    <a:pt x="4648870" y="2571525"/>
                  </a:lnTo>
                  <a:lnTo>
                    <a:pt x="4690705" y="2549891"/>
                  </a:lnTo>
                  <a:lnTo>
                    <a:pt x="4723696" y="2516902"/>
                  </a:lnTo>
                  <a:lnTo>
                    <a:pt x="4745332" y="2475066"/>
                  </a:lnTo>
                  <a:lnTo>
                    <a:pt x="4753102" y="2426893"/>
                  </a:lnTo>
                  <a:lnTo>
                    <a:pt x="4753102" y="152400"/>
                  </a:lnTo>
                  <a:lnTo>
                    <a:pt x="4745332" y="104231"/>
                  </a:lnTo>
                  <a:lnTo>
                    <a:pt x="4723696" y="62396"/>
                  </a:lnTo>
                  <a:lnTo>
                    <a:pt x="4690705" y="29405"/>
                  </a:lnTo>
                  <a:lnTo>
                    <a:pt x="4648870" y="7769"/>
                  </a:lnTo>
                  <a:lnTo>
                    <a:pt x="4600702" y="0"/>
                  </a:lnTo>
                  <a:close/>
                </a:path>
              </a:pathLst>
            </a:custGeom>
            <a:solidFill>
              <a:srgbClr val="F2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28550" y="2526355"/>
              <a:ext cx="4753610" cy="2579370"/>
            </a:xfrm>
            <a:custGeom>
              <a:avLst/>
              <a:gdLst/>
              <a:ahLst/>
              <a:cxnLst/>
              <a:rect l="l" t="t" r="r" b="b"/>
              <a:pathLst>
                <a:path w="4753609" h="257937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2426893"/>
                  </a:lnTo>
                  <a:lnTo>
                    <a:pt x="7769" y="2475066"/>
                  </a:lnTo>
                  <a:lnTo>
                    <a:pt x="29405" y="2516902"/>
                  </a:lnTo>
                  <a:lnTo>
                    <a:pt x="62396" y="2549891"/>
                  </a:lnTo>
                  <a:lnTo>
                    <a:pt x="104231" y="2571525"/>
                  </a:lnTo>
                  <a:lnTo>
                    <a:pt x="152400" y="2579293"/>
                  </a:lnTo>
                  <a:lnTo>
                    <a:pt x="4600702" y="2579293"/>
                  </a:lnTo>
                  <a:lnTo>
                    <a:pt x="4648870" y="2571525"/>
                  </a:lnTo>
                  <a:lnTo>
                    <a:pt x="4690705" y="2549891"/>
                  </a:lnTo>
                  <a:lnTo>
                    <a:pt x="4723696" y="2516902"/>
                  </a:lnTo>
                  <a:lnTo>
                    <a:pt x="4745332" y="2475066"/>
                  </a:lnTo>
                  <a:lnTo>
                    <a:pt x="4753102" y="2426893"/>
                  </a:lnTo>
                  <a:lnTo>
                    <a:pt x="4753102" y="152400"/>
                  </a:lnTo>
                  <a:lnTo>
                    <a:pt x="4745332" y="104231"/>
                  </a:lnTo>
                  <a:lnTo>
                    <a:pt x="4723696" y="62396"/>
                  </a:lnTo>
                  <a:lnTo>
                    <a:pt x="4690705" y="29405"/>
                  </a:lnTo>
                  <a:lnTo>
                    <a:pt x="4648870" y="7769"/>
                  </a:lnTo>
                  <a:lnTo>
                    <a:pt x="4600702" y="0"/>
                  </a:lnTo>
                  <a:lnTo>
                    <a:pt x="152400" y="0"/>
                  </a:lnTo>
                  <a:close/>
                </a:path>
              </a:pathLst>
            </a:custGeom>
            <a:ln w="12700">
              <a:solidFill>
                <a:srgbClr val="F2F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3299" y="2629014"/>
            <a:ext cx="471995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Цифровая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экосистема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МТС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одна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из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крупнейших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диджитал-,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медиа-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10" dirty="0">
                <a:latin typeface="Trebuchet MS"/>
                <a:cs typeface="Trebuchet MS"/>
              </a:rPr>
              <a:t> те-</a:t>
            </a:r>
            <a:r>
              <a:rPr sz="1000" spc="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леком-</a:t>
            </a:r>
            <a:r>
              <a:rPr sz="1000" spc="10" dirty="0">
                <a:latin typeface="Trebuchet MS"/>
                <a:cs typeface="Trebuchet MS"/>
              </a:rPr>
              <a:t>компаний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в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России.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При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всей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масштабности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бизнеса,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35" dirty="0">
                <a:latin typeface="Trebuchet MS"/>
                <a:cs typeface="Trebuchet MS"/>
              </a:rPr>
              <a:t>МТС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отличается</a:t>
            </a:r>
            <a:r>
              <a:rPr sz="1000" dirty="0">
                <a:latin typeface="Trebuchet MS"/>
                <a:cs typeface="Trebuchet MS"/>
              </a:rPr>
              <a:t> атмосферой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стартапа: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сотрудники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влияют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на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продукт,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могут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предлагать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изме-</a:t>
            </a:r>
            <a:r>
              <a:rPr sz="1000" spc="4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нения,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а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команды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ориентированы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на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результат.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К</a:t>
            </a:r>
            <a:r>
              <a:rPr sz="1000" dirty="0">
                <a:latin typeface="Trebuchet MS"/>
                <a:cs typeface="Trebuchet MS"/>
              </a:rPr>
              <a:t>аждый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сотрудник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работает</a:t>
            </a:r>
            <a:r>
              <a:rPr sz="1000" spc="-10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над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сервисами,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которыми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пользуются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миллионы.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Создавать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пер</a:t>
            </a:r>
            <a:r>
              <a:rPr sz="1000" spc="-5" dirty="0">
                <a:latin typeface="Trebuchet MS"/>
                <a:cs typeface="Trebuchet MS"/>
              </a:rPr>
              <a:t>е</a:t>
            </a:r>
            <a:r>
              <a:rPr sz="1000" dirty="0">
                <a:latin typeface="Trebuchet MS"/>
                <a:cs typeface="Trebuchet MS"/>
              </a:rPr>
              <a:t>довые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сервисы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для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экосистемы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помогает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команда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специалистов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из</a:t>
            </a:r>
            <a:r>
              <a:rPr sz="1000" spc="35" dirty="0">
                <a:latin typeface="Trebuchet MS"/>
                <a:cs typeface="Trebuchet MS"/>
              </a:rPr>
              <a:t> МТС </a:t>
            </a:r>
            <a:r>
              <a:rPr sz="1000" spc="-5" dirty="0">
                <a:latin typeface="Trebuchet MS"/>
                <a:cs typeface="Trebuchet MS"/>
              </a:rPr>
              <a:t>Диджитал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130" dirty="0">
                <a:latin typeface="Trebuchet MS"/>
                <a:cs typeface="Trebuchet MS"/>
              </a:rPr>
              <a:t>—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едино-</a:t>
            </a:r>
            <a:r>
              <a:rPr sz="1000" spc="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го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центра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технологического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15" dirty="0">
                <a:latin typeface="Trebuchet MS"/>
                <a:cs typeface="Trebuchet MS"/>
              </a:rPr>
              <a:t>развития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экосистемы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МТС.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У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нас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работает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более </a:t>
            </a:r>
            <a:r>
              <a:rPr sz="1000" b="1" spc="75" dirty="0">
                <a:latin typeface="Arial"/>
                <a:cs typeface="Arial"/>
              </a:rPr>
              <a:t>9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95" dirty="0">
                <a:latin typeface="Arial"/>
                <a:cs typeface="Arial"/>
              </a:rPr>
              <a:t>500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сотрудников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по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18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направлениям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технологического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развития.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Их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объединяют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rebuchet MS"/>
                <a:cs typeface="Trebuchet MS"/>
              </a:rPr>
              <a:t>20+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гильдий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инженеров,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суперкомпьютер,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системы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видеоанали- </a:t>
            </a:r>
            <a:r>
              <a:rPr sz="1000" spc="-30" dirty="0">
                <a:latin typeface="Trebuchet MS"/>
                <a:cs typeface="Trebuchet MS"/>
              </a:rPr>
              <a:t>тики,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85" dirty="0">
                <a:latin typeface="Trebuchet MS"/>
                <a:cs typeface="Trebuchet MS"/>
              </a:rPr>
              <a:t>IoT,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собственная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лаборатория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AI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20+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петабайт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данных.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Big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Data,</a:t>
            </a:r>
            <a:r>
              <a:rPr sz="1000" spc="-10" dirty="0">
                <a:latin typeface="Trebuchet MS"/>
                <a:cs typeface="Trebuchet MS"/>
              </a:rPr>
              <a:t> финтех, </a:t>
            </a:r>
            <a:r>
              <a:rPr sz="1000" spc="-25" dirty="0">
                <a:latin typeface="Trebuchet MS"/>
                <a:cs typeface="Trebuchet MS"/>
              </a:rPr>
              <a:t>стриминг,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гейминг,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мобильные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приложения,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облачные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сервисы. </a:t>
            </a:r>
            <a:r>
              <a:rPr sz="1000" dirty="0">
                <a:latin typeface="Trebuchet MS"/>
                <a:cs typeface="Trebuchet MS"/>
              </a:rPr>
              <a:t>Наши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команды </a:t>
            </a:r>
            <a:r>
              <a:rPr sz="1000" dirty="0">
                <a:latin typeface="Trebuchet MS"/>
                <a:cs typeface="Trebuchet MS"/>
              </a:rPr>
              <a:t>работают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гибким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методологиям,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чтобы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вывести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мобильную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веб-</a:t>
            </a:r>
            <a:r>
              <a:rPr sz="1000" spc="-10" dirty="0">
                <a:latin typeface="Trebuchet MS"/>
                <a:cs typeface="Trebuchet MS"/>
              </a:rPr>
              <a:t>разработ- </a:t>
            </a:r>
            <a:r>
              <a:rPr sz="1000" dirty="0">
                <a:latin typeface="Trebuchet MS"/>
                <a:cs typeface="Trebuchet MS"/>
              </a:rPr>
              <a:t>ку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новый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уровень.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7</a:t>
            </a:fld>
            <a:endParaRPr spc="1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О</a:t>
            </a:r>
            <a:r>
              <a:rPr spc="-195" dirty="0"/>
              <a:t> </a:t>
            </a:r>
            <a:r>
              <a:rPr spc="275" dirty="0"/>
              <a:t>КОМПАНИИ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53500" y="2629014"/>
            <a:ext cx="44450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9660">
              <a:lnSpc>
                <a:spcPct val="100000"/>
              </a:lnSpc>
              <a:spcBef>
                <a:spcPts val="100"/>
              </a:spcBef>
            </a:pPr>
            <a:r>
              <a:rPr sz="1000" b="1" spc="20" dirty="0">
                <a:latin typeface="Arial"/>
                <a:cs typeface="Arial"/>
              </a:rPr>
              <a:t>Возможности</a:t>
            </a:r>
            <a:r>
              <a:rPr sz="1000" b="1" spc="30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в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МТС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для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20" dirty="0">
                <a:latin typeface="Arial"/>
                <a:cs typeface="Arial"/>
              </a:rPr>
              <a:t>студентов,</a:t>
            </a:r>
            <a:r>
              <a:rPr sz="1000" b="1" spc="3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обучающихся </a:t>
            </a:r>
            <a:r>
              <a:rPr sz="1000" b="1" dirty="0">
                <a:latin typeface="Arial"/>
                <a:cs typeface="Arial"/>
              </a:rPr>
              <a:t>на</a:t>
            </a:r>
            <a:r>
              <a:rPr sz="1000" b="1" spc="8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ИТ-</a:t>
            </a:r>
            <a:r>
              <a:rPr sz="1000" b="1" spc="-10" dirty="0">
                <a:latin typeface="Arial"/>
                <a:cs typeface="Arial"/>
              </a:rPr>
              <a:t>специальностях:</a:t>
            </a:r>
            <a:endParaRPr sz="1000">
              <a:latin typeface="Arial"/>
              <a:cs typeface="Arial"/>
            </a:endParaRPr>
          </a:p>
          <a:p>
            <a:pPr marL="117475" marR="5080" indent="-104775" algn="just">
              <a:lnSpc>
                <a:spcPct val="100000"/>
              </a:lnSpc>
              <a:buFont typeface="Arial"/>
              <a:buChar char="•"/>
              <a:tabLst>
                <a:tab pos="120650" algn="l"/>
              </a:tabLst>
            </a:pPr>
            <a:r>
              <a:rPr sz="1000" dirty="0">
                <a:latin typeface="Trebuchet MS"/>
                <a:cs typeface="Trebuchet MS"/>
              </a:rPr>
              <a:t>Магистратура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от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МТС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«Исследования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предпринимательство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искус- 	</a:t>
            </a:r>
            <a:r>
              <a:rPr sz="1000" dirty="0">
                <a:latin typeface="Trebuchet MS"/>
                <a:cs typeface="Trebuchet MS"/>
              </a:rPr>
              <a:t>ственном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интеллекте»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ФКН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НИУ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50" dirty="0">
                <a:latin typeface="Trebuchet MS"/>
                <a:cs typeface="Trebuchet MS"/>
              </a:rPr>
              <a:t>ВШЭ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2"/>
              </a:rPr>
              <a:t>https://www.hse.ru/ma/ipii/</a:t>
            </a:r>
            <a:endParaRPr sz="1000">
              <a:latin typeface="Trebuchet MS"/>
              <a:cs typeface="Trebuchet MS"/>
            </a:endParaRPr>
          </a:p>
          <a:p>
            <a:pPr marL="100965" indent="-88265" algn="just">
              <a:lnSpc>
                <a:spcPct val="100000"/>
              </a:lnSpc>
              <a:buFont typeface="Arial"/>
              <a:buChar char="•"/>
              <a:tabLst>
                <a:tab pos="100965" algn="l"/>
              </a:tabLst>
            </a:pPr>
            <a:r>
              <a:rPr sz="1000" dirty="0">
                <a:latin typeface="Trebuchet MS"/>
                <a:cs typeface="Trebuchet MS"/>
              </a:rPr>
              <a:t>Стажировка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ИТ-</a:t>
            </a:r>
            <a:r>
              <a:rPr sz="1000" dirty="0">
                <a:latin typeface="Trebuchet MS"/>
                <a:cs typeface="Trebuchet MS"/>
              </a:rPr>
              <a:t>направлению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в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МТС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https://job.mts.ru/programs/start</a:t>
            </a:r>
            <a:endParaRPr sz="1000">
              <a:latin typeface="Trebuchet MS"/>
              <a:cs typeface="Trebuchet MS"/>
            </a:endParaRPr>
          </a:p>
          <a:p>
            <a:pPr marL="97155" marR="5080" indent="-84455" algn="just">
              <a:lnSpc>
                <a:spcPct val="100000"/>
              </a:lnSpc>
              <a:buFont typeface="Arial"/>
              <a:buChar char="•"/>
              <a:tabLst>
                <a:tab pos="120650" algn="l"/>
              </a:tabLst>
            </a:pPr>
            <a:r>
              <a:rPr sz="1000" spc="-35" dirty="0">
                <a:latin typeface="Trebuchet MS"/>
                <a:cs typeface="Trebuchet MS"/>
              </a:rPr>
              <a:t>True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Tech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Community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120" dirty="0">
                <a:latin typeface="Trebuchet MS"/>
                <a:cs typeface="Trebuchet MS"/>
              </a:rPr>
              <a:t>—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это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профессиональное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ИТ-</a:t>
            </a:r>
            <a:r>
              <a:rPr sz="1000" dirty="0">
                <a:latin typeface="Trebuchet MS"/>
                <a:cs typeface="Trebuchet MS"/>
              </a:rPr>
              <a:t>сообщество,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площадка 	</a:t>
            </a:r>
            <a:r>
              <a:rPr sz="1000" dirty="0">
                <a:latin typeface="Trebuchet MS"/>
                <a:cs typeface="Trebuchet MS"/>
              </a:rPr>
              <a:t>для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обмена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опытом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экспертизой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для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лидеров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ИТ-</a:t>
            </a:r>
            <a:r>
              <a:rPr sz="1000" dirty="0">
                <a:latin typeface="Trebuchet MS"/>
                <a:cs typeface="Trebuchet MS"/>
              </a:rPr>
              <a:t>отрасли</a:t>
            </a:r>
            <a:r>
              <a:rPr sz="1000" spc="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и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начинаю- 	</a:t>
            </a:r>
            <a:r>
              <a:rPr sz="1000" dirty="0">
                <a:latin typeface="Trebuchet MS"/>
                <a:cs typeface="Trebuchet MS"/>
              </a:rPr>
              <a:t>щих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специалистов.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4"/>
              </a:rPr>
              <a:t>https://t.me/truetechcommunity</a:t>
            </a:r>
            <a:endParaRPr sz="1000">
              <a:latin typeface="Trebuchet MS"/>
              <a:cs typeface="Trebuchet MS"/>
            </a:endParaRPr>
          </a:p>
          <a:p>
            <a:pPr marL="120650" marR="5080" indent="-107950" algn="just">
              <a:lnSpc>
                <a:spcPct val="100000"/>
              </a:lnSpc>
              <a:buFont typeface="Arial"/>
              <a:buChar char="•"/>
              <a:tabLst>
                <a:tab pos="120650" algn="l"/>
                <a:tab pos="123825" algn="l"/>
              </a:tabLst>
            </a:pPr>
            <a:r>
              <a:rPr sz="1000" spc="15" dirty="0">
                <a:latin typeface="Trebuchet MS"/>
                <a:cs typeface="Trebuchet MS"/>
              </a:rPr>
              <a:t>Мероприятия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True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Tech: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ежегодный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чемпионат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по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10" dirty="0">
                <a:latin typeface="Trebuchet MS"/>
                <a:cs typeface="Trebuchet MS"/>
              </a:rPr>
              <a:t>программированию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True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Tech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20" dirty="0">
                <a:latin typeface="Trebuchet MS"/>
                <a:cs typeface="Trebuchet MS"/>
              </a:rPr>
              <a:t>Champ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u="sng" spc="-3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5"/>
              </a:rPr>
              <a:t>https://truetechchamp.ru/</a:t>
            </a:r>
            <a:r>
              <a:rPr sz="1000" spc="-100" dirty="0">
                <a:solidFill>
                  <a:srgbClr val="FF0032"/>
                </a:solidFill>
                <a:latin typeface="Trebuchet MS"/>
                <a:cs typeface="Trebuchet MS"/>
              </a:rPr>
              <a:t> </a:t>
            </a:r>
            <a:r>
              <a:rPr sz="1000" spc="-135" dirty="0">
                <a:latin typeface="Trebuchet MS"/>
                <a:cs typeface="Trebuchet MS"/>
              </a:rPr>
              <a:t>;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5" dirty="0">
                <a:latin typeface="Trebuchet MS"/>
                <a:cs typeface="Trebuchet MS"/>
              </a:rPr>
              <a:t>ежегодная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к</a:t>
            </a:r>
            <a:r>
              <a:rPr sz="1000" dirty="0">
                <a:latin typeface="Trebuchet MS"/>
                <a:cs typeface="Trebuchet MS"/>
              </a:rPr>
              <a:t>онференция</a:t>
            </a:r>
            <a:r>
              <a:rPr sz="1000" spc="-10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True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Tech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Day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u="sng" spc="-3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6"/>
              </a:rPr>
              <a:t>https://truetechday.ru/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Для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студентов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55" dirty="0">
                <a:latin typeface="Arial"/>
                <a:cs typeface="Arial"/>
              </a:rPr>
              <a:t>ФКН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ВШЭ:</a:t>
            </a:r>
            <a:endParaRPr sz="1000">
              <a:latin typeface="Arial"/>
              <a:cs typeface="Arial"/>
            </a:endParaRPr>
          </a:p>
          <a:p>
            <a:pPr marL="100965" marR="205104" indent="-88265">
              <a:lnSpc>
                <a:spcPct val="100000"/>
              </a:lnSpc>
              <a:buFont typeface="Arial"/>
              <a:buChar char="•"/>
              <a:tabLst>
                <a:tab pos="107950" algn="l"/>
              </a:tabLst>
            </a:pPr>
            <a:r>
              <a:rPr sz="1000" spc="-10" dirty="0">
                <a:latin typeface="Trebuchet MS"/>
                <a:cs typeface="Trebuchet MS"/>
              </a:rPr>
              <a:t>Кафедра </a:t>
            </a:r>
            <a:r>
              <a:rPr sz="1000" dirty="0">
                <a:latin typeface="Trebuchet MS"/>
                <a:cs typeface="Trebuchet MS"/>
              </a:rPr>
              <a:t>МТС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на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ФКН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НИУ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50" dirty="0">
                <a:latin typeface="Trebuchet MS"/>
                <a:cs typeface="Trebuchet MS"/>
              </a:rPr>
              <a:t>ВШЭ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по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глубинному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машинному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обучению 	</a:t>
            </a:r>
            <a:r>
              <a:rPr sz="1000" u="sng" spc="-3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7"/>
              </a:rPr>
              <a:t>https://cs.hse.ru/big-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7"/>
              </a:rPr>
              <a:t>data/mts/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000" y="1746004"/>
            <a:ext cx="4693920" cy="1962150"/>
            <a:chOff x="576000" y="1746004"/>
            <a:chExt cx="4693920" cy="1962150"/>
          </a:xfrm>
        </p:grpSpPr>
        <p:sp>
          <p:nvSpPr>
            <p:cNvPr id="3" name="object 3"/>
            <p:cNvSpPr/>
            <p:nvPr/>
          </p:nvSpPr>
          <p:spPr>
            <a:xfrm>
              <a:off x="582350" y="1752354"/>
              <a:ext cx="4681220" cy="1949450"/>
            </a:xfrm>
            <a:custGeom>
              <a:avLst/>
              <a:gdLst/>
              <a:ahLst/>
              <a:cxnLst/>
              <a:rect l="l" t="t" r="r" b="b"/>
              <a:pathLst>
                <a:path w="4681220" h="1949450">
                  <a:moveTo>
                    <a:pt x="4528705" y="0"/>
                  </a:moveTo>
                  <a:lnTo>
                    <a:pt x="152400" y="0"/>
                  </a:ln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1796897"/>
                  </a:lnTo>
                  <a:lnTo>
                    <a:pt x="7769" y="1845070"/>
                  </a:lnTo>
                  <a:lnTo>
                    <a:pt x="29405" y="1886906"/>
                  </a:lnTo>
                  <a:lnTo>
                    <a:pt x="62396" y="1919895"/>
                  </a:lnTo>
                  <a:lnTo>
                    <a:pt x="104231" y="1941528"/>
                  </a:lnTo>
                  <a:lnTo>
                    <a:pt x="152400" y="1949297"/>
                  </a:lnTo>
                  <a:lnTo>
                    <a:pt x="4528705" y="1949297"/>
                  </a:lnTo>
                  <a:lnTo>
                    <a:pt x="4576873" y="1941528"/>
                  </a:lnTo>
                  <a:lnTo>
                    <a:pt x="4618708" y="1919895"/>
                  </a:lnTo>
                  <a:lnTo>
                    <a:pt x="4651699" y="1886906"/>
                  </a:lnTo>
                  <a:lnTo>
                    <a:pt x="4673335" y="1845070"/>
                  </a:lnTo>
                  <a:lnTo>
                    <a:pt x="4681105" y="1796897"/>
                  </a:lnTo>
                  <a:lnTo>
                    <a:pt x="4681105" y="152400"/>
                  </a:lnTo>
                  <a:lnTo>
                    <a:pt x="4673335" y="104231"/>
                  </a:lnTo>
                  <a:lnTo>
                    <a:pt x="4651699" y="62396"/>
                  </a:lnTo>
                  <a:lnTo>
                    <a:pt x="4618708" y="29405"/>
                  </a:lnTo>
                  <a:lnTo>
                    <a:pt x="4576873" y="7769"/>
                  </a:lnTo>
                  <a:lnTo>
                    <a:pt x="4528705" y="0"/>
                  </a:lnTo>
                  <a:close/>
                </a:path>
              </a:pathLst>
            </a:custGeom>
            <a:solidFill>
              <a:srgbClr val="F2F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2350" y="1752354"/>
              <a:ext cx="4681220" cy="1949450"/>
            </a:xfrm>
            <a:custGeom>
              <a:avLst/>
              <a:gdLst/>
              <a:ahLst/>
              <a:cxnLst/>
              <a:rect l="l" t="t" r="r" b="b"/>
              <a:pathLst>
                <a:path w="4681220" h="194945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0" y="1796897"/>
                  </a:lnTo>
                  <a:lnTo>
                    <a:pt x="7769" y="1845070"/>
                  </a:lnTo>
                  <a:lnTo>
                    <a:pt x="29405" y="1886906"/>
                  </a:lnTo>
                  <a:lnTo>
                    <a:pt x="62396" y="1919895"/>
                  </a:lnTo>
                  <a:lnTo>
                    <a:pt x="104231" y="1941528"/>
                  </a:lnTo>
                  <a:lnTo>
                    <a:pt x="152400" y="1949297"/>
                  </a:lnTo>
                  <a:lnTo>
                    <a:pt x="4528705" y="1949297"/>
                  </a:lnTo>
                  <a:lnTo>
                    <a:pt x="4576873" y="1941528"/>
                  </a:lnTo>
                  <a:lnTo>
                    <a:pt x="4618708" y="1919895"/>
                  </a:lnTo>
                  <a:lnTo>
                    <a:pt x="4651699" y="1886906"/>
                  </a:lnTo>
                  <a:lnTo>
                    <a:pt x="4673335" y="1845070"/>
                  </a:lnTo>
                  <a:lnTo>
                    <a:pt x="4681105" y="1796897"/>
                  </a:lnTo>
                  <a:lnTo>
                    <a:pt x="4681105" y="152400"/>
                  </a:lnTo>
                  <a:lnTo>
                    <a:pt x="4673335" y="104231"/>
                  </a:lnTo>
                  <a:lnTo>
                    <a:pt x="4651699" y="62396"/>
                  </a:lnTo>
                  <a:lnTo>
                    <a:pt x="4618708" y="29405"/>
                  </a:lnTo>
                  <a:lnTo>
                    <a:pt x="4576873" y="7769"/>
                  </a:lnTo>
                  <a:lnTo>
                    <a:pt x="4528705" y="0"/>
                  </a:lnTo>
                  <a:lnTo>
                    <a:pt x="152400" y="0"/>
                  </a:lnTo>
                  <a:close/>
                </a:path>
              </a:pathLst>
            </a:custGeom>
            <a:ln w="12700">
              <a:solidFill>
                <a:srgbClr val="F2F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04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ПРИЛОЖЕНИЕ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9"/>
              </a:lnSpc>
            </a:pPr>
            <a:fld id="{81D60167-4931-47E6-BA6A-407CBD079E47}" type="slidenum">
              <a:rPr spc="125" dirty="0"/>
              <a:t>8</a:t>
            </a:fld>
            <a:endParaRPr spc="125" dirty="0"/>
          </a:p>
        </p:txBody>
      </p:sp>
      <p:sp>
        <p:nvSpPr>
          <p:cNvPr id="6" name="object 6"/>
          <p:cNvSpPr txBox="1"/>
          <p:nvPr/>
        </p:nvSpPr>
        <p:spPr>
          <a:xfrm>
            <a:off x="768200" y="2668014"/>
            <a:ext cx="2215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2"/>
              </a:rPr>
              <a:t>Пример штатного 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2"/>
              </a:rPr>
              <a:t>расписания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Пример</a:t>
            </a:r>
            <a:r>
              <a:rPr sz="1000" u="sng" spc="55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организационной</a:t>
            </a:r>
            <a:r>
              <a:rPr sz="1000" u="sng" spc="6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000" u="sng" spc="-10" dirty="0">
                <a:solidFill>
                  <a:srgbClr val="FF0032"/>
                </a:solidFill>
                <a:uFill>
                  <a:solidFill>
                    <a:srgbClr val="FF0032"/>
                  </a:solidFill>
                </a:uFill>
                <a:latin typeface="Trebuchet MS"/>
                <a:cs typeface="Trebuchet MS"/>
                <a:hlinkClick r:id="rId3"/>
              </a:rPr>
              <a:t>структуры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299" y="5777560"/>
            <a:ext cx="219138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rebuchet MS"/>
                <a:cs typeface="Trebuchet MS"/>
              </a:rPr>
              <a:t>Задание</a:t>
            </a:r>
            <a:r>
              <a:rPr sz="1050" spc="1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написано</a:t>
            </a:r>
            <a:r>
              <a:rPr sz="1050" spc="1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и</a:t>
            </a:r>
            <a:r>
              <a:rPr sz="1050" spc="2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опубликовано </a:t>
            </a:r>
            <a:r>
              <a:rPr sz="1050" dirty="0">
                <a:latin typeface="Trebuchet MS"/>
                <a:cs typeface="Trebuchet MS"/>
              </a:rPr>
              <a:t>Changellenge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spc="65" dirty="0">
                <a:latin typeface="Trebuchet MS"/>
                <a:cs typeface="Trebuchet MS"/>
              </a:rPr>
              <a:t>&gt;&gt;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spc="135" dirty="0">
                <a:latin typeface="Trebuchet MS"/>
                <a:cs typeface="Trebuchet MS"/>
              </a:rPr>
              <a:t>—</a:t>
            </a:r>
            <a:r>
              <a:rPr sz="1050" spc="-10" dirty="0">
                <a:latin typeface="Trebuchet MS"/>
                <a:cs typeface="Trebuchet MS"/>
              </a:rPr>
              <a:t> ведущей </a:t>
            </a:r>
            <a:r>
              <a:rPr sz="1050" dirty="0">
                <a:latin typeface="Trebuchet MS"/>
                <a:cs typeface="Trebuchet MS"/>
              </a:rPr>
              <a:t>организацией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по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кейсам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в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России.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299" y="6417640"/>
            <a:ext cx="168084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Trebuchet MS"/>
                <a:cs typeface="Trebuchet MS"/>
                <a:hlinkClick r:id="rId2"/>
              </a:rPr>
              <a:t>www.changellenge.com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  <a:hlinkClick r:id="rId3"/>
              </a:rPr>
              <a:t>info@changellenge.com</a:t>
            </a:r>
            <a:r>
              <a:rPr sz="1050" spc="-10" dirty="0">
                <a:latin typeface="Trebuchet MS"/>
                <a:cs typeface="Trebuchet MS"/>
              </a:rPr>
              <a:t> vk.com/changellengeglobal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3829" y="5348589"/>
            <a:ext cx="260271" cy="1483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998" y="5346176"/>
            <a:ext cx="114503" cy="15448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37257" y="5346170"/>
            <a:ext cx="810895" cy="154940"/>
            <a:chOff x="737257" y="5346170"/>
            <a:chExt cx="810895" cy="154940"/>
          </a:xfrm>
        </p:grpSpPr>
        <p:sp>
          <p:nvSpPr>
            <p:cNvPr id="7" name="object 7"/>
            <p:cNvSpPr/>
            <p:nvPr/>
          </p:nvSpPr>
          <p:spPr>
            <a:xfrm>
              <a:off x="737247" y="5349963"/>
              <a:ext cx="127635" cy="147320"/>
            </a:xfrm>
            <a:custGeom>
              <a:avLst/>
              <a:gdLst/>
              <a:ahLst/>
              <a:cxnLst/>
              <a:rect l="l" t="t" r="r" b="b"/>
              <a:pathLst>
                <a:path w="127634" h="147320">
                  <a:moveTo>
                    <a:pt x="127228" y="0"/>
                  </a:moveTo>
                  <a:lnTo>
                    <a:pt x="93205" y="0"/>
                  </a:lnTo>
                  <a:lnTo>
                    <a:pt x="93205" y="55880"/>
                  </a:lnTo>
                  <a:lnTo>
                    <a:pt x="34188" y="55880"/>
                  </a:lnTo>
                  <a:lnTo>
                    <a:pt x="34188" y="0"/>
                  </a:lnTo>
                  <a:lnTo>
                    <a:pt x="0" y="0"/>
                  </a:lnTo>
                  <a:lnTo>
                    <a:pt x="0" y="55880"/>
                  </a:lnTo>
                  <a:lnTo>
                    <a:pt x="0" y="85090"/>
                  </a:lnTo>
                  <a:lnTo>
                    <a:pt x="0" y="147320"/>
                  </a:lnTo>
                  <a:lnTo>
                    <a:pt x="34188" y="147320"/>
                  </a:lnTo>
                  <a:lnTo>
                    <a:pt x="34188" y="85090"/>
                  </a:lnTo>
                  <a:lnTo>
                    <a:pt x="93205" y="85090"/>
                  </a:lnTo>
                  <a:lnTo>
                    <a:pt x="93205" y="147320"/>
                  </a:lnTo>
                  <a:lnTo>
                    <a:pt x="127228" y="147320"/>
                  </a:lnTo>
                  <a:lnTo>
                    <a:pt x="127228" y="85090"/>
                  </a:lnTo>
                  <a:lnTo>
                    <a:pt x="127228" y="55880"/>
                  </a:lnTo>
                  <a:lnTo>
                    <a:pt x="127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8521" y="5349562"/>
              <a:ext cx="149809" cy="1477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832" y="5349557"/>
              <a:ext cx="144487" cy="1477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530" y="5349557"/>
              <a:ext cx="83527" cy="147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852" y="5346170"/>
              <a:ext cx="151269" cy="15448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95627" y="5349557"/>
            <a:ext cx="315595" cy="147955"/>
            <a:chOff x="1595627" y="5349557"/>
            <a:chExt cx="315595" cy="147955"/>
          </a:xfrm>
        </p:grpSpPr>
        <p:sp>
          <p:nvSpPr>
            <p:cNvPr id="13" name="object 13"/>
            <p:cNvSpPr/>
            <p:nvPr/>
          </p:nvSpPr>
          <p:spPr>
            <a:xfrm>
              <a:off x="1595628" y="5349570"/>
              <a:ext cx="196850" cy="147320"/>
            </a:xfrm>
            <a:custGeom>
              <a:avLst/>
              <a:gdLst/>
              <a:ahLst/>
              <a:cxnLst/>
              <a:rect l="l" t="t" r="r" b="b"/>
              <a:pathLst>
                <a:path w="196850" h="147320">
                  <a:moveTo>
                    <a:pt x="80632" y="119380"/>
                  </a:moveTo>
                  <a:lnTo>
                    <a:pt x="34671" y="119380"/>
                  </a:lnTo>
                  <a:lnTo>
                    <a:pt x="34671" y="0"/>
                  </a:lnTo>
                  <a:lnTo>
                    <a:pt x="0" y="0"/>
                  </a:lnTo>
                  <a:lnTo>
                    <a:pt x="0" y="119380"/>
                  </a:lnTo>
                  <a:lnTo>
                    <a:pt x="0" y="147320"/>
                  </a:lnTo>
                  <a:lnTo>
                    <a:pt x="80632" y="147320"/>
                  </a:lnTo>
                  <a:lnTo>
                    <a:pt x="80632" y="119380"/>
                  </a:lnTo>
                  <a:close/>
                </a:path>
                <a:path w="196850" h="147320">
                  <a:moveTo>
                    <a:pt x="196240" y="119380"/>
                  </a:moveTo>
                  <a:lnTo>
                    <a:pt x="150444" y="119380"/>
                  </a:lnTo>
                  <a:lnTo>
                    <a:pt x="150444" y="0"/>
                  </a:lnTo>
                  <a:lnTo>
                    <a:pt x="115608" y="0"/>
                  </a:lnTo>
                  <a:lnTo>
                    <a:pt x="115608" y="119380"/>
                  </a:lnTo>
                  <a:lnTo>
                    <a:pt x="115608" y="147320"/>
                  </a:lnTo>
                  <a:lnTo>
                    <a:pt x="196240" y="147320"/>
                  </a:lnTo>
                  <a:lnTo>
                    <a:pt x="196240" y="119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7519" y="5349557"/>
              <a:ext cx="83527" cy="14771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59100" y="5346170"/>
            <a:ext cx="465455" cy="154940"/>
            <a:chOff x="1959100" y="5346170"/>
            <a:chExt cx="465455" cy="15494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9100" y="5349557"/>
              <a:ext cx="144653" cy="1477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47120" y="5346170"/>
              <a:ext cx="151422" cy="1544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0795" y="5349557"/>
              <a:ext cx="83693" cy="14771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09300" y="5777560"/>
            <a:ext cx="20370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rebuchet MS"/>
                <a:cs typeface="Trebuchet MS"/>
              </a:rPr>
              <a:t>Задание</a:t>
            </a:r>
            <a:r>
              <a:rPr sz="1050" spc="3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создано</a:t>
            </a:r>
            <a:r>
              <a:rPr sz="1050" spc="3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по</a:t>
            </a:r>
            <a:r>
              <a:rPr sz="1050" spc="35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заказу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Trebuchet MS"/>
                <a:cs typeface="Trebuchet MS"/>
              </a:rPr>
              <a:t>ПАО</a:t>
            </a:r>
            <a:r>
              <a:rPr sz="1050" spc="1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«Мобильные</a:t>
            </a:r>
            <a:r>
              <a:rPr sz="1050" spc="2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ТелеСистемы»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9300" y="6257620"/>
            <a:ext cx="73279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dirty="0">
                <a:latin typeface="Trebuchet MS"/>
                <a:cs typeface="Trebuchet MS"/>
                <a:hlinkClick r:id="rId13"/>
              </a:rPr>
              <a:t>www.mts.ru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1221</Words>
  <Application>Microsoft Office PowerPoint</Application>
  <PresentationFormat>Произвольный</PresentationFormat>
  <Paragraphs>107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Lucida Sans Unicode</vt:lpstr>
      <vt:lpstr>Trebuchet MS</vt:lpstr>
      <vt:lpstr>Office Theme</vt:lpstr>
      <vt:lpstr>Хакатон Hack&amp;Change</vt:lpstr>
      <vt:lpstr>КОНТЕКСТ ЗАДАЧИ</vt:lpstr>
      <vt:lpstr>Проблема и целевая аудитория</vt:lpstr>
      <vt:lpstr>2. ОГРАНИЧЕНИЕ</vt:lpstr>
      <vt:lpstr>ДЕТАЛИЗАЦИЯ ТЕХНИЧЕСКИХ ТРЕБОВАНИЙ К РЕШЕНИЮ</vt:lpstr>
      <vt:lpstr>КРИТЕРИИ ОЦЕНКИ РЕШЕНИЯ НА ХАКАТОНЕ</vt:lpstr>
      <vt:lpstr>О КОМПАНИИ</vt:lpstr>
      <vt:lpstr>ПРИЛОЖЕНИЕ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Hack&amp;Change</dc:title>
  <cp:lastModifiedBy>Zhenya</cp:lastModifiedBy>
  <cp:revision>9</cp:revision>
  <dcterms:created xsi:type="dcterms:W3CDTF">2024-11-30T17:35:38Z</dcterms:created>
  <dcterms:modified xsi:type="dcterms:W3CDTF">2024-12-01T08:39:34Z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2024-11-28T00:00:00Z</vt:filetime>
  </property>
  <property fmtid="{D5CDD505-2E9C-101B-9397-08002B2CF9AE}" pid="3" name="Creator">
    <vt:lpwstr>Adobe InDesign 17.0 (Windows)</vt:lpwstr>
  </property>
  <property fmtid="{D5CDD505-2E9C-101B-9397-08002B2CF9AE}" pid="4" name="LastSaved">
    <vt:filetime>2024-11-30T00:00:00Z</vt:filetime>
  </property>
  <property fmtid="{D5CDD505-2E9C-101B-9397-08002B2CF9AE}" pid="5" name="Producer">
    <vt:lpwstr>Adobe PDF Library 16.0.3</vt:lpwstr>
  </property>
</Properties>
</file>