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</p:sldIdLst>
  <p:sldSz cx="12192000" cy="6858000"/>
  <p:notesSz cx="7086600" cy="86868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-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860" cy="43584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0" y="0"/>
            <a:ext cx="3070860" cy="43584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2F423-10AD-40E8-A98C-0DC56EC958C8}" type="datetimeFigureOut">
              <a:rPr lang="en-US" smtClean="0"/>
              <a:t>12/7/2021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6625" y="1085850"/>
            <a:ext cx="5213350" cy="2932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180522"/>
            <a:ext cx="5669280" cy="342042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250953"/>
            <a:ext cx="3070860" cy="43584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0" y="8250953"/>
            <a:ext cx="3070860" cy="43584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1C685-A5BF-4A29-9F07-8D2CFD1B7A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681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1C685-A5BF-4A29-9F07-8D2CFD1B7A1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584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atin typeface="Arial Rounded MT Bold" panose="020F07040305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FEE8-A5BF-45AE-A3F1-BB0A9801F46C}" type="datetimeFigureOut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9D3C-2833-45A4-A205-87D5A10EE29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809480-B860-439D-A292-8F21000F44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05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6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FEE8-A5BF-45AE-A3F1-BB0A9801F46C}" type="datetimeFigureOut">
              <a:rPr lang="en-US" smtClean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9D3C-2833-45A4-A205-87D5A10EE2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83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FEE8-A5BF-45AE-A3F1-BB0A9801F46C}" type="datetimeFigureOut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9D3C-2833-45A4-A205-87D5A10EE2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59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FEE8-A5BF-45AE-A3F1-BB0A9801F46C}" type="datetimeFigureOut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9D3C-2833-45A4-A205-87D5A10EE2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792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FEE8-A5BF-45AE-A3F1-BB0A9801F46C}" type="datetimeFigureOut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9D3C-2833-45A4-A205-87D5A10EE2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793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FEE8-A5BF-45AE-A3F1-BB0A9801F46C}" type="datetimeFigureOut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9D3C-2833-45A4-A205-87D5A10EE2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978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FEE8-A5BF-45AE-A3F1-BB0A9801F46C}" type="datetimeFigureOut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9D3C-2833-45A4-A205-87D5A10EE2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544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FEE8-A5BF-45AE-A3F1-BB0A9801F46C}" type="datetimeFigureOut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9D3C-2833-45A4-A205-87D5A10EE2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77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FEE8-A5BF-45AE-A3F1-BB0A9801F46C}" type="datetimeFigureOut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9D3C-2833-45A4-A205-87D5A10EE2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279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767509"/>
            <a:ext cx="9905998" cy="1905000"/>
          </a:xfrm>
        </p:spPr>
        <p:txBody>
          <a:bodyPr>
            <a:normAutofit/>
          </a:bodyPr>
          <a:lstStyle>
            <a:lvl1pPr>
              <a:defRPr sz="5400">
                <a:latin typeface="Arial Rounded MT Bold" panose="020F07040305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/>
          <a:lstStyle>
            <a:lvl1pPr>
              <a:defRPr>
                <a:latin typeface="Arial Rounded MT Bold" panose="020F0704030504030204" pitchFamily="34" charset="0"/>
              </a:defRPr>
            </a:lvl1pPr>
            <a:lvl2pPr>
              <a:defRPr>
                <a:latin typeface="Arial Rounded MT Bold" panose="020F0704030504030204" pitchFamily="34" charset="0"/>
              </a:defRPr>
            </a:lvl2pPr>
            <a:lvl3pPr>
              <a:defRPr>
                <a:latin typeface="Arial Rounded MT Bold" panose="020F0704030504030204" pitchFamily="34" charset="0"/>
              </a:defRPr>
            </a:lvl3pPr>
            <a:lvl4pPr>
              <a:defRPr>
                <a:latin typeface="Arial Rounded MT Bold" panose="020F0704030504030204" pitchFamily="34" charset="0"/>
              </a:defRPr>
            </a:lvl4pPr>
            <a:lvl5pPr>
              <a:defRPr>
                <a:latin typeface="Arial Rounded MT Bold" panose="020F07040305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FEE8-A5BF-45AE-A3F1-BB0A9801F46C}" type="datetimeFigureOut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9D3C-2833-45A4-A205-87D5A10EE29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071450-8295-4C4A-8B7B-B13F7EC8D7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44" y="0"/>
            <a:ext cx="12188556" cy="719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319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FEE8-A5BF-45AE-A3F1-BB0A9801F46C}" type="datetimeFigureOut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9D3C-2833-45A4-A205-87D5A10EE2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707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763026"/>
            <a:ext cx="9905998" cy="1905000"/>
          </a:xfrm>
        </p:spPr>
        <p:txBody>
          <a:bodyPr anchor="ctr" anchorCtr="0">
            <a:normAutofit/>
          </a:bodyPr>
          <a:lstStyle>
            <a:lvl1pPr>
              <a:defRPr sz="5400">
                <a:latin typeface="Arial Rounded MT Bold" panose="020F07040305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 anchor="t" anchorCtr="0">
            <a:normAutofit/>
          </a:bodyPr>
          <a:lstStyle>
            <a:lvl1pPr>
              <a:defRPr sz="1800">
                <a:latin typeface="Arial Rounded MT Bold" panose="020F0704030504030204" pitchFamily="34" charset="0"/>
              </a:defRPr>
            </a:lvl1pPr>
            <a:lvl2pPr>
              <a:defRPr sz="1600">
                <a:latin typeface="Arial Rounded MT Bold" panose="020F0704030504030204" pitchFamily="34" charset="0"/>
              </a:defRPr>
            </a:lvl2pPr>
            <a:lvl3pPr>
              <a:defRPr sz="1400">
                <a:latin typeface="Arial Rounded MT Bold" panose="020F0704030504030204" pitchFamily="34" charset="0"/>
              </a:defRPr>
            </a:lvl3pPr>
            <a:lvl4pPr>
              <a:defRPr sz="1200">
                <a:latin typeface="Arial Rounded MT Bold" panose="020F0704030504030204" pitchFamily="34" charset="0"/>
              </a:defRPr>
            </a:lvl4pPr>
            <a:lvl5pPr>
              <a:defRPr sz="1200">
                <a:latin typeface="Arial Rounded MT Bold" panose="020F070403050403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 anchor="t" anchorCtr="0">
            <a:normAutofit/>
          </a:bodyPr>
          <a:lstStyle>
            <a:lvl1pPr>
              <a:defRPr sz="1800">
                <a:latin typeface="Arial Rounded MT Bold" panose="020F0704030504030204" pitchFamily="34" charset="0"/>
              </a:defRPr>
            </a:lvl1pPr>
            <a:lvl2pPr>
              <a:defRPr sz="1600">
                <a:latin typeface="Arial Rounded MT Bold" panose="020F0704030504030204" pitchFamily="34" charset="0"/>
              </a:defRPr>
            </a:lvl2pPr>
            <a:lvl3pPr>
              <a:defRPr sz="1400">
                <a:latin typeface="Arial Rounded MT Bold" panose="020F0704030504030204" pitchFamily="34" charset="0"/>
              </a:defRPr>
            </a:lvl3pPr>
            <a:lvl4pPr>
              <a:defRPr sz="1200">
                <a:latin typeface="Arial Rounded MT Bold" panose="020F0704030504030204" pitchFamily="34" charset="0"/>
              </a:defRPr>
            </a:lvl4pPr>
            <a:lvl5pPr>
              <a:defRPr sz="1200">
                <a:latin typeface="Arial Rounded MT Bold" panose="020F070403050403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FEE8-A5BF-45AE-A3F1-BB0A9801F46C}" type="datetimeFigureOut">
              <a:rPr lang="en-US" smtClean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9D3C-2833-45A4-A205-87D5A10EE29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573767-CD4B-4694-B29F-1A541CA650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88556" cy="719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9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FEE8-A5BF-45AE-A3F1-BB0A9801F46C}" type="datetimeFigureOut">
              <a:rPr lang="en-US" smtClean="0"/>
              <a:t>12/7/2021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9D3C-2833-45A4-A205-87D5A10EE2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94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FEE8-A5BF-45AE-A3F1-BB0A9801F46C}" type="datetimeFigureOut">
              <a:rPr lang="en-US" smtClean="0"/>
              <a:t>12/7/2021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9D3C-2833-45A4-A205-87D5A10EE2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884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FEE8-A5BF-45AE-A3F1-BB0A9801F46C}" type="datetimeFigureOut">
              <a:rPr lang="en-US" smtClean="0"/>
              <a:t>12/7/2021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9D3C-2833-45A4-A205-87D5A10EE2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178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t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FEE8-A5BF-45AE-A3F1-BB0A9801F46C}" type="datetimeFigureOut">
              <a:rPr lang="en-US" smtClean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9D3C-2833-45A4-A205-87D5A10EE2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115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76FFEE8-A5BF-45AE-A3F1-BB0A9801F46C}" type="datetimeFigureOut">
              <a:rPr lang="en-US" smtClean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7BA9D3C-2833-45A4-A205-87D5A10EE2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345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76FFEE8-A5BF-45AE-A3F1-BB0A9801F46C}" type="datetimeFigureOut">
              <a:rPr lang="en-US" smtClean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7BA9D3C-2833-45A4-A205-87D5A10EE2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1811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3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8258D-4AE4-4D40-B6FE-AF04A2B69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4327"/>
            <a:ext cx="12192000" cy="3413694"/>
          </a:xfrm>
        </p:spPr>
        <p:txBody>
          <a:bodyPr>
            <a:normAutofit/>
          </a:bodyPr>
          <a:lstStyle/>
          <a:p>
            <a:r>
              <a:rPr lang="en-US" sz="4400" dirty="0"/>
              <a:t>Using gamification to reinvent the standard classroom </a:t>
            </a:r>
            <a:r>
              <a:rPr lang="en-US" sz="4400" dirty="0" err="1"/>
              <a:t>problemset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5700DC-60F3-4991-B1E2-A40243C60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968885"/>
            <a:ext cx="8676222" cy="3150371"/>
          </a:xfrm>
        </p:spPr>
        <p:txBody>
          <a:bodyPr>
            <a:normAutofit/>
          </a:bodyPr>
          <a:lstStyle/>
          <a:p>
            <a:r>
              <a:rPr lang="en-US" sz="3200" dirty="0"/>
              <a:t>Group 6 Social Media Project</a:t>
            </a:r>
          </a:p>
          <a:p>
            <a:endParaRPr lang="en-US" sz="1200" dirty="0"/>
          </a:p>
          <a:p>
            <a:r>
              <a:rPr lang="en-US" sz="3200" dirty="0"/>
              <a:t>Created By:</a:t>
            </a:r>
          </a:p>
          <a:p>
            <a:r>
              <a:rPr lang="en-US" sz="3200" dirty="0"/>
              <a:t>Birizibe Gnassingbe, Florian Reihl, </a:t>
            </a:r>
            <a:br>
              <a:rPr lang="en-US" sz="3200" dirty="0"/>
            </a:br>
            <a:r>
              <a:rPr lang="en-US" sz="3200" dirty="0"/>
              <a:t>John Lovre, and Zachary Ogren</a:t>
            </a:r>
          </a:p>
        </p:txBody>
      </p:sp>
    </p:spTree>
    <p:extLst>
      <p:ext uri="{BB962C8B-B14F-4D97-AF65-F5344CB8AC3E}">
        <p14:creationId xmlns:p14="http://schemas.microsoft.com/office/powerpoint/2010/main" val="1862977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7E0D2-2F58-401C-9F0C-FFA309781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440DE-34E1-4AE5-B2A6-D891477DB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514600"/>
            <a:ext cx="9905998" cy="3276601"/>
          </a:xfrm>
        </p:spPr>
        <p:txBody>
          <a:bodyPr anchor="t" anchorCtr="0">
            <a:normAutofit fontScale="92500"/>
          </a:bodyPr>
          <a:lstStyle/>
          <a:p>
            <a:r>
              <a:rPr lang="en-US" dirty="0">
                <a:solidFill>
                  <a:schemeClr val="tx2"/>
                </a:solidFill>
              </a:rPr>
              <a:t>Elementary school teachers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Grades 1 -3</a:t>
            </a:r>
          </a:p>
          <a:p>
            <a:r>
              <a:rPr lang="en-US" dirty="0">
                <a:solidFill>
                  <a:schemeClr val="tx2"/>
                </a:solidFill>
              </a:rPr>
              <a:t>learning environment that is engaging and fun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Great for remote classrooms</a:t>
            </a:r>
          </a:p>
          <a:p>
            <a:r>
              <a:rPr lang="en-US" dirty="0">
                <a:solidFill>
                  <a:schemeClr val="tx2"/>
                </a:solidFill>
              </a:rPr>
              <a:t>Framework to support a customizable curriculum</a:t>
            </a:r>
          </a:p>
        </p:txBody>
      </p:sp>
    </p:spTree>
    <p:extLst>
      <p:ext uri="{BB962C8B-B14F-4D97-AF65-F5344CB8AC3E}">
        <p14:creationId xmlns:p14="http://schemas.microsoft.com/office/powerpoint/2010/main" val="4199427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8F852-639C-4A3D-A1C0-9AD78576A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215386"/>
            <a:ext cx="9905998" cy="1905000"/>
          </a:xfrm>
        </p:spPr>
        <p:txBody>
          <a:bodyPr/>
          <a:lstStyle/>
          <a:p>
            <a:r>
              <a:rPr lang="en-US" dirty="0"/>
              <a:t>Prominent </a:t>
            </a:r>
            <a:br>
              <a:rPr lang="en-US" dirty="0"/>
            </a:br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8E2FF-5841-490D-AA7F-BD7E38D36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962478"/>
            <a:ext cx="9905998" cy="3276600"/>
          </a:xfrm>
        </p:spPr>
        <p:txBody>
          <a:bodyPr anchor="t" anchorCtr="0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2"/>
                </a:solidFill>
                <a:effectLst/>
              </a:rPr>
              <a:t>Teacher interface simple</a:t>
            </a:r>
            <a:br>
              <a:rPr lang="en-US" dirty="0">
                <a:solidFill>
                  <a:schemeClr val="tx2"/>
                </a:solidFill>
                <a:effectLst/>
              </a:rPr>
            </a:br>
            <a:r>
              <a:rPr lang="en-US" dirty="0">
                <a:solidFill>
                  <a:schemeClr val="tx2"/>
                </a:solidFill>
                <a:effectLst/>
              </a:rPr>
              <a:t>and easy to use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2"/>
                </a:solidFill>
                <a:effectLst/>
              </a:rPr>
              <a:t>Student homepage has easy</a:t>
            </a:r>
            <a:br>
              <a:rPr lang="en-US" dirty="0">
                <a:solidFill>
                  <a:schemeClr val="tx2"/>
                </a:solidFill>
                <a:effectLst/>
              </a:rPr>
            </a:br>
            <a:r>
              <a:rPr lang="en-US" dirty="0">
                <a:solidFill>
                  <a:schemeClr val="tx2"/>
                </a:solidFill>
                <a:effectLst/>
              </a:rPr>
              <a:t>access to assignments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2"/>
                </a:solidFill>
                <a:effectLst/>
              </a:rPr>
              <a:t>Organized by subject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C13DF8-41A2-4108-AE45-7381157BC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647" y="4093390"/>
            <a:ext cx="4113138" cy="2938317"/>
          </a:xfrm>
          <a:prstGeom prst="rect">
            <a:avLst/>
          </a:prstGeom>
          <a:ln w="31750"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4ED5C9-8D25-4E6C-B023-7A7A3C6D1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475" y="407779"/>
            <a:ext cx="3952183" cy="3329836"/>
          </a:xfrm>
          <a:prstGeom prst="rect">
            <a:avLst/>
          </a:prstGeom>
          <a:ln w="317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5426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8F852-639C-4A3D-A1C0-9AD78576A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Prominent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8E2FF-5841-490D-AA7F-BD7E38D36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514601"/>
            <a:ext cx="9905998" cy="3276600"/>
          </a:xfrm>
        </p:spPr>
        <p:txBody>
          <a:bodyPr anchor="t" anchorCtr="0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2"/>
                </a:solidFill>
                <a:effectLst/>
              </a:rPr>
              <a:t>Pull out side menu</a:t>
            </a:r>
            <a:br>
              <a:rPr lang="en-US" dirty="0">
                <a:solidFill>
                  <a:schemeClr val="tx2"/>
                </a:solidFill>
                <a:effectLst/>
              </a:rPr>
            </a:br>
            <a:r>
              <a:rPr lang="en-US" dirty="0">
                <a:solidFill>
                  <a:schemeClr val="tx2"/>
                </a:solidFill>
                <a:effectLst/>
              </a:rPr>
              <a:t>provides quick access</a:t>
            </a:r>
            <a:br>
              <a:rPr lang="en-US" dirty="0">
                <a:solidFill>
                  <a:schemeClr val="tx2"/>
                </a:solidFill>
                <a:effectLst/>
              </a:rPr>
            </a:br>
            <a:r>
              <a:rPr lang="en-US" dirty="0">
                <a:solidFill>
                  <a:schemeClr val="tx2"/>
                </a:solidFill>
                <a:effectLst/>
              </a:rPr>
              <a:t>to student scoreboard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>
              <a:solidFill>
                <a:schemeClr val="tx2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51B7BD-8BAA-4EF6-B98E-AC44A70F5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754" y="2188029"/>
            <a:ext cx="5335589" cy="4583637"/>
          </a:xfrm>
          <a:prstGeom prst="rect">
            <a:avLst/>
          </a:prstGeom>
          <a:ln w="317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18087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E9806-C714-4092-B8A4-62F61326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Prominent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2FE27-FBD6-4248-97B1-C693B3FB7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Players navigate traps and obstacles to get the next assignment question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366818-9514-4B17-B5B1-4F14F25A4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01" y="4185492"/>
            <a:ext cx="5725538" cy="25163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02A82C-C9DA-4C9A-8B6C-E063953EC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560" y="4185492"/>
            <a:ext cx="5867400" cy="251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979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E9806-C714-4092-B8A4-62F61326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Prominent Features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76CE3F3-67F2-43E1-8D81-0B8060F44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2543" r="12715" b="2717"/>
          <a:stretch/>
        </p:blipFill>
        <p:spPr>
          <a:xfrm>
            <a:off x="5704114" y="2579914"/>
            <a:ext cx="6487886" cy="4550229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40734EB-0D9E-4B0E-A8B4-948B1901D806}"/>
              </a:ext>
            </a:extLst>
          </p:cNvPr>
          <p:cNvSpPr txBox="1">
            <a:spLocks/>
          </p:cNvSpPr>
          <p:nvPr/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3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 Rounded MT Bold" panose="020F0704030504030204" pitchFamily="34" charset="0"/>
              </a:rPr>
              <a:t>Final task in every </a:t>
            </a:r>
            <a:br>
              <a:rPr lang="en-US" dirty="0">
                <a:latin typeface="Arial Rounded MT Bold" panose="020F0704030504030204" pitchFamily="34" charset="0"/>
              </a:rPr>
            </a:br>
            <a:r>
              <a:rPr lang="en-US" dirty="0">
                <a:latin typeface="Arial Rounded MT Bold" panose="020F0704030504030204" pitchFamily="34" charset="0"/>
              </a:rPr>
              <a:t>level is a subject based</a:t>
            </a:r>
            <a:br>
              <a:rPr lang="en-US" dirty="0">
                <a:latin typeface="Arial Rounded MT Bold" panose="020F0704030504030204" pitchFamily="34" charset="0"/>
              </a:rPr>
            </a:br>
            <a:r>
              <a:rPr lang="en-US" dirty="0">
                <a:latin typeface="Arial Rounded MT Bold" panose="020F0704030504030204" pitchFamily="34" charset="0"/>
              </a:rPr>
              <a:t>question chosen by</a:t>
            </a:r>
            <a:br>
              <a:rPr lang="en-US" dirty="0">
                <a:latin typeface="Arial Rounded MT Bold" panose="020F0704030504030204" pitchFamily="34" charset="0"/>
              </a:rPr>
            </a:br>
            <a:r>
              <a:rPr lang="en-US" dirty="0">
                <a:latin typeface="Arial Rounded MT Bold" panose="020F0704030504030204" pitchFamily="34" charset="0"/>
              </a:rPr>
              <a:t>teacher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Completing all levels / </a:t>
            </a:r>
            <a:br>
              <a:rPr lang="en-US" dirty="0">
                <a:latin typeface="Arial Rounded MT Bold" panose="020F0704030504030204" pitchFamily="34" charset="0"/>
              </a:rPr>
            </a:br>
            <a:r>
              <a:rPr lang="en-US" dirty="0">
                <a:latin typeface="Arial Rounded MT Bold" panose="020F0704030504030204" pitchFamily="34" charset="0"/>
              </a:rPr>
              <a:t>answering all questions</a:t>
            </a:r>
            <a:br>
              <a:rPr lang="en-US" dirty="0">
                <a:latin typeface="Arial Rounded MT Bold" panose="020F0704030504030204" pitchFamily="34" charset="0"/>
              </a:rPr>
            </a:br>
            <a:r>
              <a:rPr lang="en-US" dirty="0">
                <a:latin typeface="Arial Rounded MT Bold" panose="020F0704030504030204" pitchFamily="34" charset="0"/>
              </a:rPr>
              <a:t>For assignment gives</a:t>
            </a:r>
            <a:br>
              <a:rPr lang="en-US" dirty="0">
                <a:latin typeface="Arial Rounded MT Bold" panose="020F0704030504030204" pitchFamily="34" charset="0"/>
              </a:rPr>
            </a:br>
            <a:r>
              <a:rPr lang="en-US" dirty="0">
                <a:latin typeface="Arial Rounded MT Bold" panose="020F0704030504030204" pitchFamily="34" charset="0"/>
              </a:rPr>
              <a:t>student one point</a:t>
            </a:r>
          </a:p>
        </p:txBody>
      </p:sp>
    </p:spTree>
    <p:extLst>
      <p:ext uri="{BB962C8B-B14F-4D97-AF65-F5344CB8AC3E}">
        <p14:creationId xmlns:p14="http://schemas.microsoft.com/office/powerpoint/2010/main" val="1213805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B0187-3B94-4296-8D69-340781CFD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&amp; Responsibilities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F9D40D-8041-43EE-BBE9-ED11D91831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6164056"/>
              </p:ext>
            </p:extLst>
          </p:nvPr>
        </p:nvGraphicFramePr>
        <p:xfrm>
          <a:off x="326724" y="2672509"/>
          <a:ext cx="11535373" cy="2946400"/>
        </p:xfrm>
        <a:graphic>
          <a:graphicData uri="http://schemas.openxmlformats.org/drawingml/2006/table">
            <a:tbl>
              <a:tblPr/>
              <a:tblGrid>
                <a:gridCol w="1886137">
                  <a:extLst>
                    <a:ext uri="{9D8B030D-6E8A-4147-A177-3AD203B41FA5}">
                      <a16:colId xmlns:a16="http://schemas.microsoft.com/office/drawing/2014/main" val="3787814525"/>
                    </a:ext>
                  </a:extLst>
                </a:gridCol>
                <a:gridCol w="9649236">
                  <a:extLst>
                    <a:ext uri="{9D8B030D-6E8A-4147-A177-3AD203B41FA5}">
                      <a16:colId xmlns:a16="http://schemas.microsoft.com/office/drawing/2014/main" val="30837429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tx2"/>
                          </a:solidFill>
                          <a:effectLst/>
                          <a:latin typeface="Arial Rounded MT Bold" panose="020F0704030504030204" pitchFamily="34" charset="0"/>
                        </a:rPr>
                        <a:t>Zachary Ogren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2"/>
                          </a:solidFill>
                          <a:effectLst/>
                          <a:latin typeface="Arial Rounded MT Bold" panose="020F0704030504030204" pitchFamily="34" charset="0"/>
                        </a:rPr>
                        <a:t>Team Lead and front end development –website, game, user manual, back end assistance (php, SQL), testing, sales</a:t>
                      </a:r>
                    </a:p>
                  </a:txBody>
                  <a:tcPr marL="63500" marR="63500" marT="63500" marB="635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0509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tx2"/>
                          </a:solidFill>
                          <a:effectLst/>
                          <a:latin typeface="Arial Rounded MT Bold" panose="020F0704030504030204" pitchFamily="34" charset="0"/>
                        </a:rPr>
                        <a:t>John Lovre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dirty="0">
                          <a:solidFill>
                            <a:schemeClr val="tx2"/>
                          </a:solidFill>
                          <a:effectLst/>
                          <a:latin typeface="Arial Rounded MT Bold" panose="020F0704030504030204" pitchFamily="34" charset="0"/>
                        </a:rPr>
                        <a:t>Back end coordinator - Database (SQL), PowerPoint presentations, testing, sales</a:t>
                      </a:r>
                    </a:p>
                  </a:txBody>
                  <a:tcPr marL="63500" marR="63500" marT="63500" marB="635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3098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tx2"/>
                          </a:solidFill>
                          <a:effectLst/>
                          <a:latin typeface="Arial Rounded MT Bold" panose="020F0704030504030204" pitchFamily="34" charset="0"/>
                        </a:rPr>
                        <a:t>Birizibe Gnassingbe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dirty="0">
                          <a:solidFill>
                            <a:schemeClr val="tx2"/>
                          </a:solidFill>
                          <a:effectLst/>
                          <a:latin typeface="Arial Rounded MT Bold" panose="020F0704030504030204" pitchFamily="34" charset="0"/>
                        </a:rPr>
                        <a:t>Project Manager &amp; Testing Lead - IC cards, documentation, module design (OOD), sales</a:t>
                      </a:r>
                    </a:p>
                  </a:txBody>
                  <a:tcPr marL="63500" marR="63500" marT="63500" marB="635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2768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tx2"/>
                          </a:solidFill>
                          <a:effectLst/>
                          <a:latin typeface="Arial Rounded MT Bold" panose="020F0704030504030204" pitchFamily="34" charset="0"/>
                        </a:rPr>
                        <a:t>Florian Reihl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2"/>
                          </a:solidFill>
                          <a:effectLst/>
                          <a:latin typeface="Arial Rounded MT Bold" panose="020F0704030504030204" pitchFamily="34" charset="0"/>
                        </a:rPr>
                        <a:t>Documentation manager - Data flow diagrams, use case diagrams, functional models, testing</a:t>
                      </a:r>
                      <a:r>
                        <a:rPr lang="en-US" sz="2000" b="0">
                          <a:solidFill>
                            <a:schemeClr val="tx2"/>
                          </a:solidFill>
                          <a:effectLst/>
                          <a:latin typeface="Arial Rounded MT Bold" panose="020F0704030504030204" pitchFamily="34" charset="0"/>
                        </a:rPr>
                        <a:t>, sales</a:t>
                      </a:r>
                      <a:endParaRPr lang="en-US" sz="2000" b="0" dirty="0">
                        <a:solidFill>
                          <a:schemeClr val="tx2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9576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944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682</TotalTime>
  <Words>223</Words>
  <Application>Microsoft Office PowerPoint</Application>
  <PresentationFormat>Widescreen</PresentationFormat>
  <Paragraphs>32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Rounded MT Bold</vt:lpstr>
      <vt:lpstr>Calibri</vt:lpstr>
      <vt:lpstr>Century Gothic</vt:lpstr>
      <vt:lpstr>Mesh</vt:lpstr>
      <vt:lpstr>Using gamification to reinvent the standard classroom problemset</vt:lpstr>
      <vt:lpstr>Key Audience</vt:lpstr>
      <vt:lpstr>Prominent  Features</vt:lpstr>
      <vt:lpstr>Prominent Features</vt:lpstr>
      <vt:lpstr>Prominent Features</vt:lpstr>
      <vt:lpstr>Prominent Features</vt:lpstr>
      <vt:lpstr>Roles &amp; Responsibilities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Draftbook Fantasy Football</dc:title>
  <dc:creator>Lovre, John R</dc:creator>
  <cp:lastModifiedBy>Lovre, John R</cp:lastModifiedBy>
  <cp:revision>19</cp:revision>
  <cp:lastPrinted>2021-12-05T01:25:24Z</cp:lastPrinted>
  <dcterms:created xsi:type="dcterms:W3CDTF">2021-09-14T03:17:25Z</dcterms:created>
  <dcterms:modified xsi:type="dcterms:W3CDTF">2021-12-07T21:37:14Z</dcterms:modified>
</cp:coreProperties>
</file>