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9"/>
  </p:notesMasterIdLst>
  <p:sldIdLst>
    <p:sldId id="256" r:id="rId2"/>
    <p:sldId id="258" r:id="rId3"/>
    <p:sldId id="297" r:id="rId4"/>
    <p:sldId id="262" r:id="rId5"/>
    <p:sldId id="278" r:id="rId6"/>
    <p:sldId id="267" r:id="rId7"/>
    <p:sldId id="298"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31778BD7-CB1E-45C7-9444-F9178D18899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729D15-B007-41AA-B28D-3FF0FDEF818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67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a902fc3460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a902fc3460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a902fc3460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a902fc3460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212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55300" y="1115325"/>
            <a:ext cx="7433400" cy="13506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1" name="Google Shape;11;p2"/>
          <p:cNvGrpSpPr/>
          <p:nvPr/>
        </p:nvGrpSpPr>
        <p:grpSpPr>
          <a:xfrm>
            <a:off x="0" y="2396973"/>
            <a:ext cx="9144000" cy="2463363"/>
            <a:chOff x="0" y="1786473"/>
            <a:chExt cx="9144000" cy="2463363"/>
          </a:xfrm>
        </p:grpSpPr>
        <p:sp>
          <p:nvSpPr>
            <p:cNvPr id="12" name="Google Shape;12;p2"/>
            <p:cNvSpPr/>
            <p:nvPr/>
          </p:nvSpPr>
          <p:spPr>
            <a:xfrm>
              <a:off x="387953" y="3203434"/>
              <a:ext cx="1506902" cy="1046402"/>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455961" y="3203339"/>
              <a:ext cx="1387697" cy="1027233"/>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64296" y="3203434"/>
              <a:ext cx="852487" cy="485578"/>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894904" y="2489983"/>
              <a:ext cx="963930" cy="713456"/>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16783" y="2071853"/>
              <a:ext cx="1372123" cy="1131588"/>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2688907" y="3203434"/>
              <a:ext cx="785813" cy="342887"/>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6347555" y="3203434"/>
              <a:ext cx="987313" cy="485530"/>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4433316" y="3203434"/>
              <a:ext cx="1359026" cy="913651"/>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3474719" y="2357234"/>
              <a:ext cx="958596" cy="846206"/>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5792342" y="2975558"/>
              <a:ext cx="530066" cy="227878"/>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0" y="2737741"/>
              <a:ext cx="464201" cy="465648"/>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8765190" y="3203434"/>
              <a:ext cx="378809" cy="485483"/>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1894904" y="2489983"/>
              <a:ext cx="794003" cy="713456"/>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5288756" y="3203434"/>
              <a:ext cx="940450" cy="428073"/>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8514492" y="2394856"/>
              <a:ext cx="629507" cy="808583"/>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3876675" y="2014492"/>
              <a:ext cx="1398460" cy="1189045"/>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0" y="2918101"/>
              <a:ext cx="387952" cy="285382"/>
            </a:xfrm>
            <a:custGeom>
              <a:avLst/>
              <a:gdLst/>
              <a:ahLst/>
              <a:cxnLst/>
              <a:rect l="l" t="t" r="r" b="b"/>
              <a:pathLst>
                <a:path w="517270" h="380509" extrusionOk="0">
                  <a:moveTo>
                    <a:pt x="0" y="0"/>
                  </a:moveTo>
                  <a:lnTo>
                    <a:pt x="0" y="380510"/>
                  </a:lnTo>
                  <a:lnTo>
                    <a:pt x="517271" y="380510"/>
                  </a:lnTo>
                  <a:cubicBezTo>
                    <a:pt x="385445" y="159053"/>
                    <a:pt x="226378" y="1142"/>
                    <a:pt x="0" y="0"/>
                  </a:cubicBezTo>
                  <a:close/>
                </a:path>
              </a:pathLst>
            </a:custGeom>
            <a:solidFill>
              <a:srgbClr val="029E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6229207" y="2252166"/>
              <a:ext cx="1366075" cy="951274"/>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343679" y="1786473"/>
              <a:ext cx="1421463" cy="1416970"/>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6229350" y="3129663"/>
              <a:ext cx="93202" cy="73771"/>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595330" y="3203434"/>
              <a:ext cx="919163" cy="285382"/>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858547" y="3202435"/>
              <a:ext cx="1012412" cy="474733"/>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0" y="1968308"/>
              <a:ext cx="9144000" cy="2220131"/>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 name="Google Shape;35;p2"/>
          <p:cNvGrpSpPr/>
          <p:nvPr/>
        </p:nvGrpSpPr>
        <p:grpSpPr>
          <a:xfrm>
            <a:off x="135815" y="2828480"/>
            <a:ext cx="8869535" cy="2073345"/>
            <a:chOff x="135815" y="2828480"/>
            <a:chExt cx="8869535" cy="2073345"/>
          </a:xfrm>
        </p:grpSpPr>
        <p:sp>
          <p:nvSpPr>
            <p:cNvPr id="36" name="Google Shape;36;p2"/>
            <p:cNvSpPr/>
            <p:nvPr/>
          </p:nvSpPr>
          <p:spPr>
            <a:xfrm>
              <a:off x="2005925" y="39565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20790" y="4086477"/>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02225" y="4326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8650" y="440162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719290" y="442067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77500" y="458978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258675" y="423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669290" y="465637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015700" y="33500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283275" y="4184350"/>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85040" y="46563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570650" y="44979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25425" y="325372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755090" y="4451427"/>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005325" y="3474830"/>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505625" y="4805525"/>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109815" y="4420677"/>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682275" y="42160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909050" y="463732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733490" y="428065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280975" y="282848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446290" y="307295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143240" y="34166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363775" y="34748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526265" y="47336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35815" y="39755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09690" y="3508127"/>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8"/>
        <p:cNvGrpSpPr/>
        <p:nvPr/>
      </p:nvGrpSpPr>
      <p:grpSpPr>
        <a:xfrm>
          <a:off x="0" y="0"/>
          <a:ext cx="0" cy="0"/>
          <a:chOff x="0" y="0"/>
          <a:chExt cx="0" cy="0"/>
        </a:xfrm>
      </p:grpSpPr>
      <p:grpSp>
        <p:nvGrpSpPr>
          <p:cNvPr id="429" name="Google Shape;429;p8"/>
          <p:cNvGrpSpPr/>
          <p:nvPr/>
        </p:nvGrpSpPr>
        <p:grpSpPr>
          <a:xfrm>
            <a:off x="218" y="3708336"/>
            <a:ext cx="9143345" cy="1231682"/>
            <a:chOff x="218" y="898161"/>
            <a:chExt cx="9143345" cy="1231682"/>
          </a:xfrm>
        </p:grpSpPr>
        <p:sp>
          <p:nvSpPr>
            <p:cNvPr id="430" name="Google Shape;430;p8"/>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8"/>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8"/>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8"/>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8"/>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8"/>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8"/>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8"/>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8"/>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8"/>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8"/>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8"/>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8"/>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8"/>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8"/>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8"/>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8"/>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8"/>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8"/>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8"/>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8"/>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8"/>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8"/>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8"/>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8"/>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8"/>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8"/>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8"/>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8"/>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8"/>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8"/>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8"/>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8"/>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8"/>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8"/>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8"/>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8"/>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8"/>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8"/>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8"/>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8"/>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8"/>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8"/>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8"/>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8"/>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5" name="Google Shape;475;p8"/>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76" name="Google Shape;476;p8"/>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477" name="Google Shape;477;p8"/>
          <p:cNvGrpSpPr/>
          <p:nvPr/>
        </p:nvGrpSpPr>
        <p:grpSpPr>
          <a:xfrm>
            <a:off x="138350" y="3775000"/>
            <a:ext cx="8847940" cy="1250750"/>
            <a:chOff x="138350" y="260325"/>
            <a:chExt cx="8847940" cy="1250750"/>
          </a:xfrm>
        </p:grpSpPr>
        <p:sp>
          <p:nvSpPr>
            <p:cNvPr id="478" name="Google Shape;478;p8"/>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8"/>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8"/>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8"/>
        <p:cNvGrpSpPr/>
        <p:nvPr/>
      </p:nvGrpSpPr>
      <p:grpSpPr>
        <a:xfrm>
          <a:off x="0" y="0"/>
          <a:ext cx="0" cy="0"/>
          <a:chOff x="0" y="0"/>
          <a:chExt cx="0" cy="0"/>
        </a:xfrm>
      </p:grpSpPr>
      <p:sp>
        <p:nvSpPr>
          <p:cNvPr id="579" name="Google Shape;579;p10"/>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80" name="Google Shape;580;p10"/>
          <p:cNvGrpSpPr/>
          <p:nvPr/>
        </p:nvGrpSpPr>
        <p:grpSpPr>
          <a:xfrm>
            <a:off x="218" y="3708336"/>
            <a:ext cx="9143345" cy="1231682"/>
            <a:chOff x="218" y="898161"/>
            <a:chExt cx="9143345" cy="1231682"/>
          </a:xfrm>
        </p:grpSpPr>
        <p:sp>
          <p:nvSpPr>
            <p:cNvPr id="581" name="Google Shape;581;p10"/>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0"/>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0"/>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0"/>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0"/>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0"/>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0"/>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0"/>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0"/>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10"/>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10"/>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10"/>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10"/>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10"/>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10"/>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10"/>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10"/>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10"/>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0"/>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0"/>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0"/>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0"/>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0"/>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0"/>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0"/>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0"/>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0"/>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0"/>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0"/>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0"/>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0"/>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0"/>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0"/>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0"/>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0"/>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0"/>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0"/>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0"/>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0"/>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10"/>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10"/>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10"/>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0"/>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0"/>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10"/>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6" name="Google Shape;626;p10"/>
          <p:cNvGrpSpPr/>
          <p:nvPr/>
        </p:nvGrpSpPr>
        <p:grpSpPr>
          <a:xfrm>
            <a:off x="138350" y="3775000"/>
            <a:ext cx="8847940" cy="1250750"/>
            <a:chOff x="138350" y="260325"/>
            <a:chExt cx="8847940" cy="1250750"/>
          </a:xfrm>
        </p:grpSpPr>
        <p:sp>
          <p:nvSpPr>
            <p:cNvPr id="627" name="Google Shape;627;p10"/>
            <p:cNvSpPr/>
            <p:nvPr/>
          </p:nvSpPr>
          <p:spPr>
            <a:xfrm>
              <a:off x="1499675" y="1250550"/>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0"/>
            <p:cNvSpPr/>
            <p:nvPr/>
          </p:nvSpPr>
          <p:spPr>
            <a:xfrm>
              <a:off x="2661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0"/>
            <p:cNvSpPr/>
            <p:nvPr/>
          </p:nvSpPr>
          <p:spPr>
            <a:xfrm>
              <a:off x="964725" y="136487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0"/>
            <p:cNvSpPr/>
            <p:nvPr/>
          </p:nvSpPr>
          <p:spPr>
            <a:xfrm>
              <a:off x="2853765" y="14338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0"/>
            <p:cNvSpPr/>
            <p:nvPr/>
          </p:nvSpPr>
          <p:spPr>
            <a:xfrm>
              <a:off x="6511800" y="26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0"/>
            <p:cNvSpPr/>
            <p:nvPr/>
          </p:nvSpPr>
          <p:spPr>
            <a:xfrm>
              <a:off x="922865" y="38542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0"/>
            <p:cNvSpPr/>
            <p:nvPr/>
          </p:nvSpPr>
          <p:spPr>
            <a:xfrm>
              <a:off x="1669300" y="3521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0"/>
            <p:cNvSpPr/>
            <p:nvPr/>
          </p:nvSpPr>
          <p:spPr>
            <a:xfrm>
              <a:off x="138350" y="36637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0"/>
            <p:cNvSpPr/>
            <p:nvPr/>
          </p:nvSpPr>
          <p:spPr>
            <a:xfrm>
              <a:off x="5813290" y="10861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0"/>
            <p:cNvSpPr/>
            <p:nvPr/>
          </p:nvSpPr>
          <p:spPr>
            <a:xfrm>
              <a:off x="8192200" y="3521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0"/>
            <p:cNvSpPr/>
            <p:nvPr/>
          </p:nvSpPr>
          <p:spPr>
            <a:xfrm>
              <a:off x="3083050" y="588050"/>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0"/>
            <p:cNvSpPr/>
            <p:nvPr/>
          </p:nvSpPr>
          <p:spPr>
            <a:xfrm>
              <a:off x="59053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0"/>
            <p:cNvSpPr/>
            <p:nvPr/>
          </p:nvSpPr>
          <p:spPr>
            <a:xfrm>
              <a:off x="3321725" y="1144805"/>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0"/>
            <p:cNvSpPr/>
            <p:nvPr/>
          </p:nvSpPr>
          <p:spPr>
            <a:xfrm>
              <a:off x="5550600" y="1250550"/>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0"/>
            <p:cNvSpPr/>
            <p:nvPr/>
          </p:nvSpPr>
          <p:spPr>
            <a:xfrm>
              <a:off x="7715565" y="11781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0"/>
            <p:cNvSpPr/>
            <p:nvPr/>
          </p:nvSpPr>
          <p:spPr>
            <a:xfrm>
              <a:off x="7255125" y="4626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0"/>
            <p:cNvSpPr/>
            <p:nvPr/>
          </p:nvSpPr>
          <p:spPr>
            <a:xfrm>
              <a:off x="8774600" y="141477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0"/>
            <p:cNvSpPr/>
            <p:nvPr/>
          </p:nvSpPr>
          <p:spPr>
            <a:xfrm>
              <a:off x="8928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0"/>
            <p:cNvSpPr/>
            <p:nvPr/>
          </p:nvSpPr>
          <p:spPr>
            <a:xfrm>
              <a:off x="7494550" y="1350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0"/>
            <p:cNvSpPr/>
            <p:nvPr/>
          </p:nvSpPr>
          <p:spPr>
            <a:xfrm>
              <a:off x="4147815" y="6071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0"/>
            <p:cNvSpPr/>
            <p:nvPr/>
          </p:nvSpPr>
          <p:spPr>
            <a:xfrm>
              <a:off x="4901365" y="3854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0"/>
            <p:cNvSpPr/>
            <p:nvPr/>
          </p:nvSpPr>
          <p:spPr>
            <a:xfrm>
              <a:off x="5055300" y="4769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0"/>
            <p:cNvSpPr/>
            <p:nvPr/>
          </p:nvSpPr>
          <p:spPr>
            <a:xfrm>
              <a:off x="8316990" y="2603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0"/>
            <p:cNvSpPr/>
            <p:nvPr/>
          </p:nvSpPr>
          <p:spPr>
            <a:xfrm>
              <a:off x="364940" y="14338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0"/>
            <p:cNvSpPr/>
            <p:nvPr/>
          </p:nvSpPr>
          <p:spPr>
            <a:xfrm>
              <a:off x="194015" y="12696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2"/>
        <p:cNvGrpSpPr/>
        <p:nvPr/>
      </p:nvGrpSpPr>
      <p:grpSpPr>
        <a:xfrm>
          <a:off x="0" y="0"/>
          <a:ext cx="0" cy="0"/>
          <a:chOff x="0" y="0"/>
          <a:chExt cx="0" cy="0"/>
        </a:xfrm>
      </p:grpSpPr>
      <p:sp>
        <p:nvSpPr>
          <p:cNvPr id="653" name="Google Shape;653;p11"/>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043577"/>
            </a:gs>
            <a:gs pos="21000">
              <a:srgbClr val="062550"/>
            </a:gs>
            <a:gs pos="61000">
              <a:schemeClr val="lt1"/>
            </a:gs>
            <a:gs pos="100000">
              <a:schemeClr val="lt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1875" y="455000"/>
            <a:ext cx="6660300" cy="3963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1pPr>
            <a:lvl2pPr lvl="1"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2pPr>
            <a:lvl3pPr lvl="2"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3pPr>
            <a:lvl4pPr lvl="3"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4pPr>
            <a:lvl5pPr lvl="4"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5pPr>
            <a:lvl6pPr lvl="5"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6pPr>
            <a:lvl7pPr lvl="6"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7pPr>
            <a:lvl8pPr lvl="7"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8pPr>
            <a:lvl9pPr lvl="8"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1241875" y="1125350"/>
            <a:ext cx="6660300" cy="29721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1pPr>
            <a:lvl2pPr marL="914400" lvl="1"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2pPr>
            <a:lvl3pPr marL="1371600" lvl="2"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4297650" y="4413799"/>
            <a:ext cx="548700" cy="729600"/>
          </a:xfrm>
          <a:prstGeom prst="rect">
            <a:avLst/>
          </a:prstGeom>
          <a:noFill/>
          <a:ln>
            <a:noFill/>
          </a:ln>
        </p:spPr>
        <p:txBody>
          <a:bodyPr spcFirstLastPara="1" wrap="square" lIns="0" tIns="0" rIns="0" bIns="0" anchor="ctr" anchorCtr="0">
            <a:noAutofit/>
          </a:bodyPr>
          <a:lstStyle>
            <a:lvl1pPr lvl="0" algn="ctr" rtl="0">
              <a:buNone/>
              <a:defRPr sz="1300" b="1">
                <a:solidFill>
                  <a:schemeClr val="dk1"/>
                </a:solidFill>
                <a:latin typeface="Catamaran"/>
                <a:ea typeface="Catamaran"/>
                <a:cs typeface="Catamaran"/>
                <a:sym typeface="Catamaran"/>
              </a:defRPr>
            </a:lvl1pPr>
            <a:lvl2pPr lvl="1" algn="ctr" rtl="0">
              <a:buNone/>
              <a:defRPr sz="1300" b="1">
                <a:solidFill>
                  <a:schemeClr val="dk1"/>
                </a:solidFill>
                <a:latin typeface="Catamaran"/>
                <a:ea typeface="Catamaran"/>
                <a:cs typeface="Catamaran"/>
                <a:sym typeface="Catamaran"/>
              </a:defRPr>
            </a:lvl2pPr>
            <a:lvl3pPr lvl="2" algn="ctr" rtl="0">
              <a:buNone/>
              <a:defRPr sz="1300" b="1">
                <a:solidFill>
                  <a:schemeClr val="dk1"/>
                </a:solidFill>
                <a:latin typeface="Catamaran"/>
                <a:ea typeface="Catamaran"/>
                <a:cs typeface="Catamaran"/>
                <a:sym typeface="Catamaran"/>
              </a:defRPr>
            </a:lvl3pPr>
            <a:lvl4pPr lvl="3" algn="ctr" rtl="0">
              <a:buNone/>
              <a:defRPr sz="1300" b="1">
                <a:solidFill>
                  <a:schemeClr val="dk1"/>
                </a:solidFill>
                <a:latin typeface="Catamaran"/>
                <a:ea typeface="Catamaran"/>
                <a:cs typeface="Catamaran"/>
                <a:sym typeface="Catamaran"/>
              </a:defRPr>
            </a:lvl4pPr>
            <a:lvl5pPr lvl="4" algn="ctr" rtl="0">
              <a:buNone/>
              <a:defRPr sz="1300" b="1">
                <a:solidFill>
                  <a:schemeClr val="dk1"/>
                </a:solidFill>
                <a:latin typeface="Catamaran"/>
                <a:ea typeface="Catamaran"/>
                <a:cs typeface="Catamaran"/>
                <a:sym typeface="Catamaran"/>
              </a:defRPr>
            </a:lvl5pPr>
            <a:lvl6pPr lvl="5" algn="ctr" rtl="0">
              <a:buNone/>
              <a:defRPr sz="1300" b="1">
                <a:solidFill>
                  <a:schemeClr val="dk1"/>
                </a:solidFill>
                <a:latin typeface="Catamaran"/>
                <a:ea typeface="Catamaran"/>
                <a:cs typeface="Catamaran"/>
                <a:sym typeface="Catamaran"/>
              </a:defRPr>
            </a:lvl6pPr>
            <a:lvl7pPr lvl="6" algn="ctr" rtl="0">
              <a:buNone/>
              <a:defRPr sz="1300" b="1">
                <a:solidFill>
                  <a:schemeClr val="dk1"/>
                </a:solidFill>
                <a:latin typeface="Catamaran"/>
                <a:ea typeface="Catamaran"/>
                <a:cs typeface="Catamaran"/>
                <a:sym typeface="Catamaran"/>
              </a:defRPr>
            </a:lvl7pPr>
            <a:lvl8pPr lvl="7" algn="ctr" rtl="0">
              <a:buNone/>
              <a:defRPr sz="1300" b="1">
                <a:solidFill>
                  <a:schemeClr val="dk1"/>
                </a:solidFill>
                <a:latin typeface="Catamaran"/>
                <a:ea typeface="Catamaran"/>
                <a:cs typeface="Catamaran"/>
                <a:sym typeface="Catamaran"/>
              </a:defRPr>
            </a:lvl8pPr>
            <a:lvl9pPr lvl="8" algn="ctr" rtl="0">
              <a:buNone/>
              <a:defRPr sz="1300" b="1">
                <a:solidFill>
                  <a:schemeClr val="dk1"/>
                </a:solidFill>
                <a:latin typeface="Catamaran"/>
                <a:ea typeface="Catamaran"/>
                <a:cs typeface="Catamaran"/>
                <a:sym typeface="Catamaran"/>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6"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4" name="TextBox 3">
            <a:extLst>
              <a:ext uri="{FF2B5EF4-FFF2-40B4-BE49-F238E27FC236}">
                <a16:creationId xmlns:a16="http://schemas.microsoft.com/office/drawing/2014/main" id="{418E2950-2DEA-450A-B5E2-CA829C870331}"/>
              </a:ext>
            </a:extLst>
          </p:cNvPr>
          <p:cNvSpPr txBox="1"/>
          <p:nvPr/>
        </p:nvSpPr>
        <p:spPr>
          <a:xfrm>
            <a:off x="1696675" y="394978"/>
            <a:ext cx="5570756" cy="2400657"/>
          </a:xfrm>
          <a:prstGeom prst="rect">
            <a:avLst/>
          </a:prstGeom>
          <a:noFill/>
          <a:ln>
            <a:noFill/>
          </a:ln>
          <a:effectLst/>
        </p:spPr>
        <p:txBody>
          <a:bodyPr wrap="none" rtlCol="0">
            <a:spAutoFit/>
          </a:bodyPr>
          <a:lstStyle/>
          <a:p>
            <a:pPr algn="ctr"/>
            <a:r>
              <a:rPr lang="en-GB" sz="5000" dirty="0" smtClean="0">
                <a:ln w="38100">
                  <a:solidFill>
                    <a:srgbClr val="3DF2EA">
                      <a:alpha val="40000"/>
                    </a:srgbClr>
                  </a:solidFill>
                </a:ln>
                <a:solidFill>
                  <a:srgbClr val="FDFFFE"/>
                </a:solidFill>
                <a:effectLst>
                  <a:outerShdw blurRad="50800" dist="76200" dir="3780000" algn="t" rotWithShape="0">
                    <a:prstClr val="black">
                      <a:alpha val="40000"/>
                    </a:prstClr>
                  </a:outerShdw>
                </a:effectLst>
                <a:latin typeface="Nickainley Normal" panose="00000500000000000000" pitchFamily="50" charset="0"/>
              </a:rPr>
              <a:t>MUSIC</a:t>
            </a:r>
          </a:p>
          <a:p>
            <a:pPr algn="ctr"/>
            <a:r>
              <a:rPr lang="en-GB" sz="5000" dirty="0" smtClean="0">
                <a:ln w="38100">
                  <a:solidFill>
                    <a:srgbClr val="3DF2EA">
                      <a:alpha val="40000"/>
                    </a:srgbClr>
                  </a:solidFill>
                </a:ln>
                <a:solidFill>
                  <a:srgbClr val="FDFFFE"/>
                </a:solidFill>
                <a:effectLst>
                  <a:outerShdw blurRad="50800" dist="76200" dir="3780000" algn="t" rotWithShape="0">
                    <a:prstClr val="black">
                      <a:alpha val="40000"/>
                    </a:prstClr>
                  </a:outerShdw>
                </a:effectLst>
                <a:latin typeface="Nickainley Normal" panose="00000500000000000000" pitchFamily="50" charset="0"/>
              </a:rPr>
              <a:t>RECOMMENDATION</a:t>
            </a:r>
          </a:p>
          <a:p>
            <a:pPr algn="ctr"/>
            <a:r>
              <a:rPr lang="en-GB" sz="5000" dirty="0" smtClean="0">
                <a:ln w="38100">
                  <a:solidFill>
                    <a:srgbClr val="3DF2EA">
                      <a:alpha val="40000"/>
                    </a:srgbClr>
                  </a:solidFill>
                </a:ln>
                <a:solidFill>
                  <a:srgbClr val="FDFFFE"/>
                </a:solidFill>
                <a:effectLst>
                  <a:outerShdw blurRad="50800" dist="76200" dir="3780000" algn="t" rotWithShape="0">
                    <a:prstClr val="black">
                      <a:alpha val="40000"/>
                    </a:prstClr>
                  </a:outerShdw>
                </a:effectLst>
                <a:latin typeface="Nickainley Normal" panose="00000500000000000000" pitchFamily="50" charset="0"/>
              </a:rPr>
              <a:t>SYSTEM</a:t>
            </a:r>
            <a:endParaRPr lang="en-US" sz="5000" dirty="0">
              <a:ln w="38100">
                <a:solidFill>
                  <a:srgbClr val="3DF2EA">
                    <a:alpha val="40000"/>
                  </a:srgbClr>
                </a:solidFill>
              </a:ln>
              <a:solidFill>
                <a:srgbClr val="FDFFFE"/>
              </a:solidFill>
              <a:effectLst>
                <a:outerShdw blurRad="50800" dist="76200" dir="3780000" algn="t" rotWithShape="0">
                  <a:prstClr val="black">
                    <a:alpha val="40000"/>
                  </a:prstClr>
                </a:outerShdw>
              </a:effectLst>
              <a:latin typeface="Nickainley Normal" panose="00000500000000000000" pitchFamily="50" charset="0"/>
            </a:endParaRPr>
          </a:p>
        </p:txBody>
      </p:sp>
      <p:sp>
        <p:nvSpPr>
          <p:cNvPr id="5" name="TextBox 4">
            <a:extLst>
              <a:ext uri="{FF2B5EF4-FFF2-40B4-BE49-F238E27FC236}">
                <a16:creationId xmlns:a16="http://schemas.microsoft.com/office/drawing/2014/main" id="{6541B9CE-42B0-441A-80DC-3B9B9B71F00A}"/>
              </a:ext>
            </a:extLst>
          </p:cNvPr>
          <p:cNvSpPr txBox="1"/>
          <p:nvPr/>
        </p:nvSpPr>
        <p:spPr>
          <a:xfrm>
            <a:off x="1696671" y="387597"/>
            <a:ext cx="5570756" cy="2400657"/>
          </a:xfrm>
          <a:prstGeom prst="rect">
            <a:avLst/>
          </a:prstGeom>
          <a:noFill/>
          <a:effectLst/>
        </p:spPr>
        <p:txBody>
          <a:bodyPr wrap="none" rtlCol="0">
            <a:spAutoFit/>
          </a:bodyPr>
          <a:lstStyle/>
          <a:p>
            <a:pPr algn="ctr"/>
            <a:r>
              <a:rPr lang="en-GB" sz="5000" dirty="0" smtClean="0">
                <a:solidFill>
                  <a:srgbClr val="03F9FF"/>
                </a:solidFill>
                <a:effectLst>
                  <a:glow rad="495300">
                    <a:srgbClr val="0067FC">
                      <a:alpha val="59000"/>
                    </a:srgbClr>
                  </a:glow>
                </a:effectLst>
                <a:latin typeface="Nickainley Normal" panose="00000500000000000000" pitchFamily="50" charset="0"/>
              </a:rPr>
              <a:t>MUSIC</a:t>
            </a:r>
          </a:p>
          <a:p>
            <a:pPr algn="ctr"/>
            <a:r>
              <a:rPr lang="en-GB" sz="5000" dirty="0" smtClean="0">
                <a:solidFill>
                  <a:srgbClr val="03F9FF"/>
                </a:solidFill>
                <a:effectLst>
                  <a:glow rad="495300">
                    <a:srgbClr val="0067FC">
                      <a:alpha val="59000"/>
                    </a:srgbClr>
                  </a:glow>
                </a:effectLst>
                <a:latin typeface="Nickainley Normal" panose="00000500000000000000" pitchFamily="50" charset="0"/>
              </a:rPr>
              <a:t>RECOMMENDATION</a:t>
            </a:r>
          </a:p>
          <a:p>
            <a:pPr algn="ctr"/>
            <a:r>
              <a:rPr lang="en-GB" sz="5000" dirty="0" smtClean="0">
                <a:solidFill>
                  <a:srgbClr val="03F9FF"/>
                </a:solidFill>
                <a:effectLst>
                  <a:glow rad="495300">
                    <a:srgbClr val="0067FC">
                      <a:alpha val="59000"/>
                    </a:srgbClr>
                  </a:glow>
                </a:effectLst>
                <a:latin typeface="Nickainley Normal" panose="00000500000000000000" pitchFamily="50" charset="0"/>
              </a:rPr>
              <a:t>SYSTEM</a:t>
            </a:r>
            <a:endParaRPr lang="en-US" sz="5000" dirty="0">
              <a:solidFill>
                <a:srgbClr val="03F9FF"/>
              </a:solidFill>
              <a:effectLst>
                <a:glow rad="495300">
                  <a:srgbClr val="0067FC">
                    <a:alpha val="59000"/>
                  </a:srgbClr>
                </a:glow>
              </a:effectLst>
              <a:latin typeface="Nickainley Normal" panose="00000500000000000000" pitchFamily="50"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grpSp>
        <p:nvGrpSpPr>
          <p:cNvPr id="672" name="Google Shape;672;p14"/>
          <p:cNvGrpSpPr/>
          <p:nvPr/>
        </p:nvGrpSpPr>
        <p:grpSpPr>
          <a:xfrm>
            <a:off x="0" y="3563483"/>
            <a:ext cx="9143345" cy="1231682"/>
            <a:chOff x="218" y="898161"/>
            <a:chExt cx="9143345" cy="1231682"/>
          </a:xfrm>
        </p:grpSpPr>
        <p:sp>
          <p:nvSpPr>
            <p:cNvPr id="673" name="Google Shape;673;p14"/>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4"/>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4"/>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4"/>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4"/>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4"/>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4"/>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4"/>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4"/>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4"/>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4"/>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4"/>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4"/>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4"/>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4"/>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4"/>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4"/>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4"/>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4"/>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14"/>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14"/>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14"/>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4"/>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4"/>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4"/>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4"/>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14"/>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4"/>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4"/>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14"/>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4"/>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4"/>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4"/>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4"/>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4"/>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4"/>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4"/>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4"/>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4"/>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4"/>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4"/>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4"/>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4"/>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4"/>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4"/>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028" name="Picture 4" descr="https://lh7-us.googleusercontent.com/2WMAx0kubVVycJuSt2vYmvT7w4luedq8EsyPuFG9HcUecx12vuMuQPAQmFbXiZ2rrT0UbRoATTxVULAsRidXbPQRMMYBMf2ynY-8MrqxRrz4z2KDD2sll1AdhfATydNUMrDgqEb9hB16f_uyZZs0CQzYHA=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684" y="1398696"/>
            <a:ext cx="1457325" cy="13906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4544" y="558950"/>
            <a:ext cx="4653115" cy="630942"/>
          </a:xfrm>
          <a:prstGeom prst="rect">
            <a:avLst/>
          </a:prstGeom>
          <a:noFill/>
        </p:spPr>
        <p:txBody>
          <a:bodyPr wrap="square" rtlCol="0">
            <a:spAutoFit/>
          </a:bodyPr>
          <a:lstStyle/>
          <a:p>
            <a:r>
              <a:rPr lang="en-GB" sz="3500" dirty="0" smtClean="0">
                <a:solidFill>
                  <a:schemeClr val="tx1"/>
                </a:solidFill>
                <a:latin typeface="Bodoni MT Condensed" panose="02070606080606020203" pitchFamily="18" charset="0"/>
              </a:rPr>
              <a:t>Our Team:</a:t>
            </a:r>
            <a:endParaRPr lang="en-US" sz="3500" dirty="0">
              <a:solidFill>
                <a:schemeClr val="tx1"/>
              </a:solidFill>
              <a:latin typeface="Bodoni MT Condensed" panose="02070606080606020203" pitchFamily="18" charset="0"/>
            </a:endParaRPr>
          </a:p>
        </p:txBody>
      </p:sp>
      <p:sp>
        <p:nvSpPr>
          <p:cNvPr id="63" name="TextBox 62"/>
          <p:cNvSpPr txBox="1"/>
          <p:nvPr/>
        </p:nvSpPr>
        <p:spPr>
          <a:xfrm>
            <a:off x="1457325" y="1502348"/>
            <a:ext cx="4653115" cy="630942"/>
          </a:xfrm>
          <a:prstGeom prst="rect">
            <a:avLst/>
          </a:prstGeom>
          <a:noFill/>
        </p:spPr>
        <p:txBody>
          <a:bodyPr wrap="square" rtlCol="0">
            <a:spAutoFit/>
          </a:bodyPr>
          <a:lstStyle/>
          <a:p>
            <a:r>
              <a:rPr lang="en-GB" sz="3500" dirty="0" err="1" smtClean="0">
                <a:solidFill>
                  <a:schemeClr val="tx1"/>
                </a:solidFill>
                <a:latin typeface="Bodoni MT Condensed" panose="02070606080606020203" pitchFamily="18" charset="0"/>
              </a:rPr>
              <a:t>Zoha</a:t>
            </a:r>
            <a:r>
              <a:rPr lang="en-GB" sz="3500" dirty="0" smtClean="0">
                <a:solidFill>
                  <a:schemeClr val="tx1"/>
                </a:solidFill>
                <a:latin typeface="Bodoni MT Condensed" panose="02070606080606020203" pitchFamily="18" charset="0"/>
              </a:rPr>
              <a:t> </a:t>
            </a:r>
            <a:r>
              <a:rPr lang="en-GB" sz="3500" dirty="0" err="1" smtClean="0">
                <a:solidFill>
                  <a:schemeClr val="tx1"/>
                </a:solidFill>
                <a:latin typeface="Bodoni MT Condensed" panose="02070606080606020203" pitchFamily="18" charset="0"/>
              </a:rPr>
              <a:t>Emaan</a:t>
            </a:r>
            <a:r>
              <a:rPr lang="en-GB" sz="3500" dirty="0" smtClean="0">
                <a:solidFill>
                  <a:schemeClr val="tx1"/>
                </a:solidFill>
                <a:latin typeface="Bodoni MT Condensed" panose="02070606080606020203" pitchFamily="18" charset="0"/>
              </a:rPr>
              <a:t>    </a:t>
            </a:r>
            <a:r>
              <a:rPr lang="en-GB" sz="3500" dirty="0" smtClean="0">
                <a:solidFill>
                  <a:schemeClr val="tx1"/>
                </a:solidFill>
                <a:latin typeface="Bodoni MT Condensed" panose="02070606080606020203" pitchFamily="18" charset="0"/>
              </a:rPr>
              <a:t>bsdsf21a022</a:t>
            </a:r>
            <a:endParaRPr lang="en-GB" sz="3500" dirty="0" smtClean="0">
              <a:solidFill>
                <a:schemeClr val="tx1"/>
              </a:solidFill>
              <a:latin typeface="Bodoni MT Condensed" panose="02070606080606020203" pitchFamily="18" charset="0"/>
            </a:endParaRPr>
          </a:p>
        </p:txBody>
      </p:sp>
      <p:sp>
        <p:nvSpPr>
          <p:cNvPr id="51" name="TextBox 50"/>
          <p:cNvSpPr txBox="1"/>
          <p:nvPr/>
        </p:nvSpPr>
        <p:spPr>
          <a:xfrm>
            <a:off x="1458084" y="2398310"/>
            <a:ext cx="4653115" cy="630942"/>
          </a:xfrm>
          <a:prstGeom prst="rect">
            <a:avLst/>
          </a:prstGeom>
          <a:noFill/>
        </p:spPr>
        <p:txBody>
          <a:bodyPr wrap="square" rtlCol="0">
            <a:spAutoFit/>
          </a:bodyPr>
          <a:lstStyle/>
          <a:p>
            <a:r>
              <a:rPr lang="en-GB" sz="3500" dirty="0" err="1" smtClean="0">
                <a:solidFill>
                  <a:schemeClr val="tx1"/>
                </a:solidFill>
                <a:latin typeface="Bodoni MT Condensed" panose="02070606080606020203" pitchFamily="18" charset="0"/>
              </a:rPr>
              <a:t>Barira</a:t>
            </a:r>
            <a:r>
              <a:rPr lang="en-GB" sz="3500" dirty="0" smtClean="0">
                <a:solidFill>
                  <a:schemeClr val="tx1"/>
                </a:solidFill>
                <a:latin typeface="Bodoni MT Condensed" panose="02070606080606020203" pitchFamily="18" charset="0"/>
              </a:rPr>
              <a:t> </a:t>
            </a:r>
            <a:r>
              <a:rPr lang="en-GB" sz="3500" dirty="0" err="1" smtClean="0">
                <a:solidFill>
                  <a:schemeClr val="tx1"/>
                </a:solidFill>
                <a:latin typeface="Bodoni MT Condensed" panose="02070606080606020203" pitchFamily="18" charset="0"/>
              </a:rPr>
              <a:t>Sajjad</a:t>
            </a:r>
            <a:r>
              <a:rPr lang="en-GB" sz="3500" dirty="0" smtClean="0">
                <a:solidFill>
                  <a:schemeClr val="tx1"/>
                </a:solidFill>
                <a:latin typeface="Bodoni MT Condensed" panose="02070606080606020203" pitchFamily="18" charset="0"/>
              </a:rPr>
              <a:t>   bsdsf21a040</a:t>
            </a:r>
            <a:endParaRPr lang="en-GB" sz="3500" dirty="0" smtClean="0">
              <a:solidFill>
                <a:schemeClr val="tx1"/>
              </a:solidFill>
              <a:latin typeface="Bodoni MT Condensed" panose="02070606080606020203"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60" name="Google Shape;760;p18"/>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5" name="Title 1"/>
          <p:cNvSpPr txBox="1">
            <a:spLocks/>
          </p:cNvSpPr>
          <p:nvPr/>
        </p:nvSpPr>
        <p:spPr>
          <a:xfrm>
            <a:off x="3364108" y="391424"/>
            <a:ext cx="3162052" cy="3919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4000" dirty="0" smtClean="0">
                <a:solidFill>
                  <a:schemeClr val="tx1"/>
                </a:solidFill>
                <a:latin typeface="Bodoni MT Condensed" panose="02070606080606020203" pitchFamily="18" charset="0"/>
              </a:rPr>
              <a:t>Introduction</a:t>
            </a:r>
            <a:r>
              <a:rPr lang="en-GB" sz="4000" dirty="0" smtClean="0">
                <a:latin typeface="Bodoni MT Condensed" panose="02070606080606020203" pitchFamily="18" charset="0"/>
              </a:rPr>
              <a:t/>
            </a:r>
            <a:br>
              <a:rPr lang="en-GB" sz="4000" dirty="0" smtClean="0">
                <a:latin typeface="Bodoni MT Condensed" panose="02070606080606020203" pitchFamily="18" charset="0"/>
              </a:rPr>
            </a:br>
            <a:endParaRPr lang="en-US" sz="4000" dirty="0">
              <a:latin typeface="Bodoni MT Condensed" panose="02070606080606020203" pitchFamily="18" charset="0"/>
            </a:endParaRPr>
          </a:p>
        </p:txBody>
      </p:sp>
      <p:sp>
        <p:nvSpPr>
          <p:cNvPr id="6" name="TextBox 5"/>
          <p:cNvSpPr txBox="1"/>
          <p:nvPr/>
        </p:nvSpPr>
        <p:spPr>
          <a:xfrm>
            <a:off x="685803" y="1114656"/>
            <a:ext cx="7750277" cy="2446824"/>
          </a:xfrm>
          <a:prstGeom prst="rect">
            <a:avLst/>
          </a:prstGeom>
          <a:noFill/>
        </p:spPr>
        <p:txBody>
          <a:bodyPr wrap="square" rtlCol="0">
            <a:spAutoFit/>
          </a:bodyPr>
          <a:lstStyle/>
          <a:p>
            <a:pPr algn="justLow"/>
            <a:r>
              <a:rPr lang="en-US" sz="1700" dirty="0">
                <a:solidFill>
                  <a:schemeClr val="tx1"/>
                </a:solidFill>
                <a:latin typeface="MS Mincho" panose="02020609040205080304" pitchFamily="49" charset="-128"/>
                <a:ea typeface="MS Mincho" panose="02020609040205080304" pitchFamily="49" charset="-128"/>
              </a:rPr>
              <a:t>Our project focuses on developing a classification-based music recommender system using Spotify's </a:t>
            </a:r>
            <a:r>
              <a:rPr lang="en-US" sz="1700" b="1" dirty="0">
                <a:solidFill>
                  <a:schemeClr val="accent2"/>
                </a:solidFill>
                <a:latin typeface="MS Mincho" panose="02020609040205080304" pitchFamily="49" charset="-128"/>
                <a:ea typeface="MS Mincho" panose="02020609040205080304" pitchFamily="49" charset="-128"/>
              </a:rPr>
              <a:t>Million Song </a:t>
            </a:r>
            <a:r>
              <a:rPr lang="en-US" sz="1700" b="1" dirty="0" smtClean="0">
                <a:solidFill>
                  <a:schemeClr val="accent2"/>
                </a:solidFill>
                <a:latin typeface="MS Mincho" panose="02020609040205080304" pitchFamily="49" charset="-128"/>
                <a:ea typeface="MS Mincho" panose="02020609040205080304" pitchFamily="49" charset="-128"/>
              </a:rPr>
              <a:t>Dataset</a:t>
            </a:r>
            <a:r>
              <a:rPr lang="en-US" sz="1700" dirty="0" smtClean="0">
                <a:solidFill>
                  <a:schemeClr val="tx1"/>
                </a:solidFill>
                <a:latin typeface="MS Mincho" panose="02020609040205080304" pitchFamily="49" charset="-128"/>
                <a:ea typeface="MS Mincho" panose="02020609040205080304" pitchFamily="49" charset="-128"/>
              </a:rPr>
              <a:t>. </a:t>
            </a:r>
            <a:r>
              <a:rPr lang="en-US" sz="1700" dirty="0">
                <a:solidFill>
                  <a:schemeClr val="tx1"/>
                </a:solidFill>
                <a:latin typeface="MS Mincho" panose="02020609040205080304" pitchFamily="49" charset="-128"/>
                <a:ea typeface="MS Mincho" panose="02020609040205080304" pitchFamily="49" charset="-128"/>
              </a:rPr>
              <a:t>We will use lyrics from songs, along with advanced classification techniques, to create a platform that offers personalized music recommendations to users. By analyzing song lyrics, we aim to understand the underlying themes and emotions of each song, allowing us to recommend music that resonates with each user's unique musical preferences. This approach will enhance the music discovery experience, helping users discover new music they love.</a:t>
            </a:r>
          </a:p>
        </p:txBody>
      </p:sp>
    </p:spTree>
    <p:extLst>
      <p:ext uri="{BB962C8B-B14F-4D97-AF65-F5344CB8AC3E}">
        <p14:creationId xmlns:p14="http://schemas.microsoft.com/office/powerpoint/2010/main" val="2082984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60" name="Google Shape;760;p18"/>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3" name="Title 1"/>
          <p:cNvSpPr txBox="1">
            <a:spLocks/>
          </p:cNvSpPr>
          <p:nvPr/>
        </p:nvSpPr>
        <p:spPr>
          <a:xfrm>
            <a:off x="3327240" y="350850"/>
            <a:ext cx="3162052" cy="3919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4000" dirty="0" smtClean="0">
                <a:solidFill>
                  <a:schemeClr val="tx1"/>
                </a:solidFill>
                <a:latin typeface="Bodoni MT Condensed" panose="02070606080606020203" pitchFamily="18" charset="0"/>
              </a:rPr>
              <a:t>Business Case</a:t>
            </a:r>
            <a:br>
              <a:rPr lang="en-GB" sz="4000" dirty="0" smtClean="0">
                <a:solidFill>
                  <a:schemeClr val="tx1"/>
                </a:solidFill>
                <a:latin typeface="Bodoni MT Condensed" panose="02070606080606020203" pitchFamily="18" charset="0"/>
              </a:rPr>
            </a:br>
            <a:endParaRPr lang="en-US" sz="4000" dirty="0">
              <a:solidFill>
                <a:schemeClr val="tx1"/>
              </a:solidFill>
              <a:latin typeface="Bodoni MT Condensed" panose="02070606080606020203" pitchFamily="18" charset="0"/>
            </a:endParaRPr>
          </a:p>
        </p:txBody>
      </p:sp>
      <p:sp>
        <p:nvSpPr>
          <p:cNvPr id="4" name="TextBox 3"/>
          <p:cNvSpPr txBox="1"/>
          <p:nvPr/>
        </p:nvSpPr>
        <p:spPr>
          <a:xfrm>
            <a:off x="663346" y="1051401"/>
            <a:ext cx="7790834" cy="2708434"/>
          </a:xfrm>
          <a:prstGeom prst="rect">
            <a:avLst/>
          </a:prstGeom>
          <a:noFill/>
        </p:spPr>
        <p:txBody>
          <a:bodyPr wrap="square" rtlCol="0">
            <a:spAutoFit/>
          </a:bodyPr>
          <a:lstStyle/>
          <a:p>
            <a:pPr algn="justLow"/>
            <a:r>
              <a:rPr lang="en-US" sz="1700" dirty="0">
                <a:solidFill>
                  <a:schemeClr val="tx1"/>
                </a:solidFill>
                <a:latin typeface="MS Mincho" panose="02020609040205080304" pitchFamily="49" charset="-128"/>
                <a:ea typeface="MS Mincho" panose="02020609040205080304" pitchFamily="49" charset="-128"/>
              </a:rPr>
              <a:t>This project is centered around developing a sophisticated music recommender system that leverages Spotify song lyrics to provide highly personalized recommendations. Through the application of advanced Natural Language Processing (</a:t>
            </a:r>
            <a:r>
              <a:rPr lang="en-US" sz="1700" dirty="0" smtClean="0">
                <a:solidFill>
                  <a:schemeClr val="tx1"/>
                </a:solidFill>
                <a:latin typeface="MS Mincho" panose="02020609040205080304" pitchFamily="49" charset="-128"/>
                <a:ea typeface="MS Mincho" panose="02020609040205080304" pitchFamily="49" charset="-128"/>
              </a:rPr>
              <a:t>NLP</a:t>
            </a:r>
            <a:r>
              <a:rPr lang="en-US" sz="1700" dirty="0">
                <a:solidFill>
                  <a:schemeClr val="tx1"/>
                </a:solidFill>
                <a:latin typeface="MS Mincho" panose="02020609040205080304" pitchFamily="49" charset="-128"/>
                <a:ea typeface="MS Mincho" panose="02020609040205080304" pitchFamily="49" charset="-128"/>
              </a:rPr>
              <a:t>)</a:t>
            </a:r>
            <a:r>
              <a:rPr lang="en-US" sz="1700" dirty="0" smtClean="0">
                <a:solidFill>
                  <a:schemeClr val="tx1"/>
                </a:solidFill>
                <a:latin typeface="MS Mincho" panose="02020609040205080304" pitchFamily="49" charset="-128"/>
                <a:ea typeface="MS Mincho" panose="02020609040205080304" pitchFamily="49" charset="-128"/>
              </a:rPr>
              <a:t> </a:t>
            </a:r>
            <a:r>
              <a:rPr lang="en-US" sz="1700" dirty="0">
                <a:solidFill>
                  <a:schemeClr val="tx1"/>
                </a:solidFill>
                <a:latin typeface="MS Mincho" panose="02020609040205080304" pitchFamily="49" charset="-128"/>
                <a:ea typeface="MS Mincho" panose="02020609040205080304" pitchFamily="49" charset="-128"/>
              </a:rPr>
              <a:t>and </a:t>
            </a:r>
            <a:r>
              <a:rPr lang="en-US" sz="1700" dirty="0" smtClean="0">
                <a:solidFill>
                  <a:schemeClr val="tx1"/>
                </a:solidFill>
                <a:latin typeface="MS Mincho" panose="02020609040205080304" pitchFamily="49" charset="-128"/>
                <a:ea typeface="MS Mincho" panose="02020609040205080304" pitchFamily="49" charset="-128"/>
              </a:rPr>
              <a:t>classification techniques, the </a:t>
            </a:r>
            <a:r>
              <a:rPr lang="en-US" sz="1700" dirty="0">
                <a:solidFill>
                  <a:schemeClr val="tx1"/>
                </a:solidFill>
                <a:latin typeface="MS Mincho" panose="02020609040205080304" pitchFamily="49" charset="-128"/>
                <a:ea typeface="MS Mincho" panose="02020609040205080304" pitchFamily="49" charset="-128"/>
              </a:rPr>
              <a:t>system preprocesses the lyrics, extracting key </a:t>
            </a:r>
            <a:r>
              <a:rPr lang="en-US" sz="1700" dirty="0" smtClean="0">
                <a:solidFill>
                  <a:schemeClr val="tx1"/>
                </a:solidFill>
                <a:latin typeface="MS Mincho" panose="02020609040205080304" pitchFamily="49" charset="-128"/>
                <a:ea typeface="MS Mincho" panose="02020609040205080304" pitchFamily="49" charset="-128"/>
              </a:rPr>
              <a:t>themes. </a:t>
            </a:r>
            <a:r>
              <a:rPr lang="en-US" sz="1700" dirty="0">
                <a:solidFill>
                  <a:schemeClr val="tx1"/>
                </a:solidFill>
                <a:latin typeface="MS Mincho" panose="02020609040205080304" pitchFamily="49" charset="-128"/>
                <a:ea typeface="MS Mincho" panose="02020609040205080304" pitchFamily="49" charset="-128"/>
              </a:rPr>
              <a:t>This enables the categorization of songs based on their lyrical content, allowing for a deeper understanding of the music's </a:t>
            </a:r>
            <a:r>
              <a:rPr lang="en-US" sz="1700" dirty="0" smtClean="0">
                <a:solidFill>
                  <a:schemeClr val="tx1"/>
                </a:solidFill>
                <a:latin typeface="MS Mincho" panose="02020609040205080304" pitchFamily="49" charset="-128"/>
                <a:ea typeface="MS Mincho" panose="02020609040205080304" pitchFamily="49" charset="-128"/>
              </a:rPr>
              <a:t>lyrics.</a:t>
            </a:r>
            <a:endParaRPr lang="en-US" sz="1700" dirty="0">
              <a:solidFill>
                <a:schemeClr val="tx1"/>
              </a:solidFill>
              <a:latin typeface="MS Mincho" panose="02020609040205080304" pitchFamily="49" charset="-128"/>
              <a:ea typeface="MS Mincho" panose="02020609040205080304" pitchFamily="49" charset="-128"/>
            </a:endParaRPr>
          </a:p>
          <a:p>
            <a:pPr algn="justLow"/>
            <a:endParaRPr lang="en-US" sz="1700" dirty="0">
              <a:solidFill>
                <a:schemeClr val="tx1"/>
              </a:solidFill>
              <a:latin typeface="MS Mincho" panose="02020609040205080304" pitchFamily="49" charset="-128"/>
              <a:ea typeface="MS Mincho" panose="02020609040205080304" pitchFamily="49" charset="-128"/>
            </a:endParaRPr>
          </a:p>
          <a:p>
            <a:pPr algn="justLow"/>
            <a:r>
              <a:rPr lang="en-US" sz="1700" dirty="0">
                <a:solidFill>
                  <a:schemeClr val="tx1"/>
                </a:solidFill>
                <a:latin typeface="MS Mincho" panose="02020609040205080304" pitchFamily="49" charset="-128"/>
                <a:ea typeface="MS Mincho" panose="02020609040205080304" pitchFamily="49" charset="-128"/>
              </a:rPr>
              <a:t>By incorporating these insights, the system delivers personalized music recommendations that resonate with users' unique </a:t>
            </a:r>
            <a:r>
              <a:rPr lang="en-US" sz="1700" dirty="0" smtClean="0">
                <a:solidFill>
                  <a:schemeClr val="tx1"/>
                </a:solidFill>
                <a:latin typeface="MS Mincho" panose="02020609040205080304" pitchFamily="49" charset="-128"/>
                <a:ea typeface="MS Mincho" panose="02020609040205080304" pitchFamily="49" charset="-128"/>
              </a:rPr>
              <a:t>tastes.</a:t>
            </a:r>
            <a:endParaRPr lang="en-US" sz="1700" dirty="0">
              <a:solidFill>
                <a:schemeClr val="tx1"/>
              </a:solidFill>
              <a:latin typeface="MS Mincho" panose="02020609040205080304" pitchFamily="49" charset="-128"/>
              <a:ea typeface="MS Mincho" panose="02020609040205080304" pitchFamily="49"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grpSp>
        <p:nvGrpSpPr>
          <p:cNvPr id="1105" name="Google Shape;1105;p34"/>
          <p:cNvGrpSpPr/>
          <p:nvPr/>
        </p:nvGrpSpPr>
        <p:grpSpPr>
          <a:xfrm>
            <a:off x="218" y="1955909"/>
            <a:ext cx="9143345" cy="1231682"/>
            <a:chOff x="218" y="898161"/>
            <a:chExt cx="9143345" cy="1231682"/>
          </a:xfrm>
        </p:grpSpPr>
        <p:sp>
          <p:nvSpPr>
            <p:cNvPr id="1106" name="Google Shape;1106;p34"/>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34"/>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4"/>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4"/>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4"/>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34"/>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34"/>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34"/>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34"/>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4"/>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4"/>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4"/>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4"/>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34"/>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34"/>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34"/>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34"/>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34"/>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4"/>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4"/>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34"/>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34"/>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34"/>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34"/>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34"/>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34"/>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34"/>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34"/>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34"/>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34"/>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34"/>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34"/>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34"/>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34"/>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34"/>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34"/>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34"/>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4"/>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4"/>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4"/>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4"/>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34"/>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34"/>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34"/>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4"/>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Rectangle 1"/>
          <p:cNvSpPr/>
          <p:nvPr/>
        </p:nvSpPr>
        <p:spPr>
          <a:xfrm>
            <a:off x="2221786" y="607014"/>
            <a:ext cx="4572000" cy="1477328"/>
          </a:xfrm>
          <a:prstGeom prst="rect">
            <a:avLst/>
          </a:prstGeom>
        </p:spPr>
        <p:txBody>
          <a:bodyPr>
            <a:spAutoFit/>
          </a:bodyPr>
          <a:lstStyle/>
          <a:p>
            <a:pPr algn="ctr"/>
            <a:r>
              <a:rPr lang="en-US" sz="3000" b="1" dirty="0">
                <a:solidFill>
                  <a:srgbClr val="BEF176"/>
                </a:solidFill>
                <a:latin typeface="Catamaran"/>
              </a:rPr>
              <a:t>SPOTIFY!</a:t>
            </a:r>
            <a:endParaRPr lang="en-US" sz="3000" dirty="0">
              <a:latin typeface="Catamaran"/>
            </a:endParaRPr>
          </a:p>
          <a:p>
            <a:r>
              <a:rPr lang="en-US" sz="3000" dirty="0">
                <a:latin typeface="Catamaran"/>
              </a:rPr>
              <a:t/>
            </a:r>
            <a:br>
              <a:rPr lang="en-US" sz="3000" dirty="0">
                <a:latin typeface="Catamaran"/>
              </a:rPr>
            </a:br>
            <a:endParaRPr lang="en-US" sz="3000" dirty="0">
              <a:latin typeface="Catamaran"/>
            </a:endParaRPr>
          </a:p>
        </p:txBody>
      </p:sp>
      <p:sp>
        <p:nvSpPr>
          <p:cNvPr id="10" name="Rectangle 9"/>
          <p:cNvSpPr/>
          <p:nvPr/>
        </p:nvSpPr>
        <p:spPr>
          <a:xfrm>
            <a:off x="2285564" y="4216753"/>
            <a:ext cx="4572000" cy="1631216"/>
          </a:xfrm>
          <a:prstGeom prst="rect">
            <a:avLst/>
          </a:prstGeom>
        </p:spPr>
        <p:txBody>
          <a:bodyPr>
            <a:spAutoFit/>
          </a:bodyPr>
          <a:lstStyle/>
          <a:p>
            <a:pPr algn="ctr"/>
            <a:r>
              <a:rPr lang="en-US" sz="2500" b="1" dirty="0">
                <a:solidFill>
                  <a:srgbClr val="AF9FFF"/>
                </a:solidFill>
                <a:latin typeface="Catamaran"/>
              </a:rPr>
              <a:t>Spotify Million Song Dataset</a:t>
            </a:r>
            <a:endParaRPr lang="en-US" sz="2500" dirty="0">
              <a:latin typeface="Catamaran"/>
            </a:endParaRPr>
          </a:p>
          <a:p>
            <a:pPr algn="ctr"/>
            <a:r>
              <a:rPr lang="en-US" sz="2500" b="1" dirty="0">
                <a:solidFill>
                  <a:srgbClr val="AF9FFF"/>
                </a:solidFill>
                <a:latin typeface="Catamaran"/>
              </a:rPr>
              <a:t> </a:t>
            </a:r>
            <a:endParaRPr lang="en-US" sz="2500" dirty="0">
              <a:latin typeface="Catamaran"/>
            </a:endParaRPr>
          </a:p>
          <a:p>
            <a:r>
              <a:rPr lang="en-US" sz="2500" dirty="0">
                <a:latin typeface="Catamaran"/>
              </a:rPr>
              <a:t/>
            </a:r>
            <a:br>
              <a:rPr lang="en-US" sz="2500" dirty="0">
                <a:latin typeface="Catamaran"/>
              </a:rPr>
            </a:br>
            <a:endParaRPr lang="en-US" sz="2500" dirty="0">
              <a:latin typeface="Catamar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8128" y="1423219"/>
            <a:ext cx="2263604" cy="226360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pic>
        <p:nvPicPr>
          <p:cNvPr id="1026" name="Picture 2" descr="https://lh7-us.googleusercontent.com/2tEIk7MlF22dCFtqHW4Dwf23viBx6wEEJr72VdjjZJ-dSRC4NogDOWse7kHFLu7W2jvkNlz_B0Y_zTQPFSrFgEiUpcH3jX1rS65_6w0Dy35HpRnXYqA7hzjF5h-4weZE9-wRGMy3e7uXOc7W-Nxjft3KpQ=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355" y="944545"/>
            <a:ext cx="6430298" cy="38633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7985" y="352075"/>
            <a:ext cx="7411064" cy="1184940"/>
          </a:xfrm>
          <a:prstGeom prst="rect">
            <a:avLst/>
          </a:prstGeom>
        </p:spPr>
        <p:txBody>
          <a:bodyPr wrap="square">
            <a:spAutoFit/>
          </a:bodyPr>
          <a:lstStyle/>
          <a:p>
            <a:pPr marL="1371600" indent="457200" algn="ctr"/>
            <a:r>
              <a:rPr lang="en-US" sz="2100" b="1" dirty="0">
                <a:solidFill>
                  <a:srgbClr val="FFFFFF"/>
                </a:solidFill>
                <a:latin typeface="Catamaran"/>
              </a:rPr>
              <a:t>Spotify Million Song Dataset</a:t>
            </a:r>
            <a:endParaRPr lang="en-US" sz="2100" dirty="0"/>
          </a:p>
          <a:p>
            <a:r>
              <a:rPr lang="en-US" sz="2500" dirty="0"/>
              <a:t/>
            </a:r>
            <a:br>
              <a:rPr lang="en-US" sz="2500" dirty="0"/>
            </a:br>
            <a:endParaRPr lang="en-US" sz="25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grpSp>
        <p:nvGrpSpPr>
          <p:cNvPr id="1105" name="Google Shape;1105;p34"/>
          <p:cNvGrpSpPr/>
          <p:nvPr/>
        </p:nvGrpSpPr>
        <p:grpSpPr>
          <a:xfrm>
            <a:off x="218" y="1955909"/>
            <a:ext cx="9143345" cy="1231682"/>
            <a:chOff x="218" y="898161"/>
            <a:chExt cx="9143345" cy="1231682"/>
          </a:xfrm>
        </p:grpSpPr>
        <p:sp>
          <p:nvSpPr>
            <p:cNvPr id="1106" name="Google Shape;1106;p34"/>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34"/>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4"/>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4"/>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4"/>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34"/>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34"/>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34"/>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34"/>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4"/>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4"/>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4"/>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4"/>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34"/>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34"/>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34"/>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34"/>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34"/>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4"/>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4"/>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34"/>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34"/>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34"/>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34"/>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34"/>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34"/>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34"/>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34"/>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34"/>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34"/>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34"/>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34"/>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34"/>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34"/>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34"/>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34"/>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34"/>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4"/>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4"/>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4"/>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4"/>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34"/>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34"/>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34"/>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4"/>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1" name="Google Shape;1151;p34"/>
          <p:cNvSpPr/>
          <p:nvPr/>
        </p:nvSpPr>
        <p:spPr>
          <a:xfrm>
            <a:off x="3641050" y="1662847"/>
            <a:ext cx="1862100" cy="1862100"/>
          </a:xfrm>
          <a:prstGeom prst="ellipse">
            <a:avLst/>
          </a:prstGeom>
          <a:gradFill>
            <a:gsLst>
              <a:gs pos="0">
                <a:srgbClr val="BEF176"/>
              </a:gs>
              <a:gs pos="50000">
                <a:schemeClr val="accent2"/>
              </a:gs>
              <a:gs pos="100000">
                <a:srgbClr val="AF9FFF"/>
              </a:gs>
            </a:gsLst>
            <a:lin ang="5400012" scaled="0"/>
          </a:gradFill>
          <a:ln>
            <a:noFill/>
          </a:ln>
          <a:effectLst>
            <a:outerShdw blurRad="2857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4"/>
          <p:cNvSpPr txBox="1">
            <a:spLocks noGrp="1"/>
          </p:cNvSpPr>
          <p:nvPr>
            <p:ph type="ctrTitle" idx="4294967295"/>
          </p:nvPr>
        </p:nvSpPr>
        <p:spPr>
          <a:xfrm>
            <a:off x="1439400" y="978575"/>
            <a:ext cx="6265200" cy="472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000" dirty="0">
                <a:solidFill>
                  <a:srgbClr val="BEF176"/>
                </a:solidFill>
              </a:rPr>
              <a:t>THANKS!</a:t>
            </a:r>
            <a:endParaRPr sz="3000" dirty="0">
              <a:solidFill>
                <a:srgbClr val="BEF176"/>
              </a:solidFill>
            </a:endParaRPr>
          </a:p>
        </p:txBody>
      </p:sp>
      <p:sp>
        <p:nvSpPr>
          <p:cNvPr id="1153" name="Google Shape;1153;p34"/>
          <p:cNvSpPr txBox="1">
            <a:spLocks noGrp="1"/>
          </p:cNvSpPr>
          <p:nvPr>
            <p:ph type="subTitle" idx="4294967295"/>
          </p:nvPr>
        </p:nvSpPr>
        <p:spPr>
          <a:xfrm>
            <a:off x="1000598" y="4074306"/>
            <a:ext cx="7238400" cy="601200"/>
          </a:xfrm>
          <a:prstGeom prst="rect">
            <a:avLst/>
          </a:prstGeom>
        </p:spPr>
        <p:txBody>
          <a:bodyPr spcFirstLastPara="1" wrap="square" lIns="0" tIns="0" rIns="0" bIns="0" anchor="t" anchorCtr="0">
            <a:noAutofit/>
          </a:bodyPr>
          <a:lstStyle/>
          <a:p>
            <a:pPr marL="0" lvl="0" indent="0" algn="ctr" rtl="0">
              <a:lnSpc>
                <a:spcPct val="100000"/>
              </a:lnSpc>
              <a:spcBef>
                <a:spcPts val="0"/>
              </a:spcBef>
              <a:spcAft>
                <a:spcPts val="0"/>
              </a:spcAft>
              <a:buNone/>
            </a:pPr>
            <a:r>
              <a:rPr lang="en" sz="1800" b="1" dirty="0">
                <a:solidFill>
                  <a:srgbClr val="AF9FFF"/>
                </a:solidFill>
                <a:latin typeface="Catamaran"/>
                <a:ea typeface="Catamaran"/>
                <a:cs typeface="Catamaran"/>
                <a:sym typeface="Catamaran"/>
              </a:rPr>
              <a:t>Any questions</a:t>
            </a:r>
            <a:r>
              <a:rPr lang="en" sz="1800" b="1" dirty="0" smtClean="0">
                <a:solidFill>
                  <a:srgbClr val="AF9FFF"/>
                </a:solidFill>
                <a:latin typeface="Catamaran"/>
                <a:ea typeface="Catamaran"/>
                <a:cs typeface="Catamaran"/>
                <a:sym typeface="Catamaran"/>
              </a:rPr>
              <a:t>?</a:t>
            </a:r>
            <a:endParaRPr sz="1800" dirty="0">
              <a:solidFill>
                <a:srgbClr val="AF9FFF"/>
              </a:solidFill>
            </a:endParaRPr>
          </a:p>
          <a:p>
            <a:pPr marL="0" lvl="0" indent="0" algn="ctr" rtl="0">
              <a:lnSpc>
                <a:spcPct val="100000"/>
              </a:lnSpc>
              <a:spcBef>
                <a:spcPts val="0"/>
              </a:spcBef>
              <a:spcAft>
                <a:spcPts val="0"/>
              </a:spcAft>
              <a:buNone/>
            </a:pPr>
            <a:endParaRPr sz="1800" dirty="0">
              <a:solidFill>
                <a:srgbClr val="AF9FFF"/>
              </a:solidFill>
            </a:endParaRPr>
          </a:p>
          <a:p>
            <a:pPr marL="0" lvl="0" indent="0" algn="ctr" rtl="0">
              <a:lnSpc>
                <a:spcPct val="100000"/>
              </a:lnSpc>
              <a:spcBef>
                <a:spcPts val="0"/>
              </a:spcBef>
              <a:spcAft>
                <a:spcPts val="0"/>
              </a:spcAft>
              <a:buClr>
                <a:schemeClr val="dk1"/>
              </a:buClr>
              <a:buSzPts val="1100"/>
              <a:buFont typeface="Arial"/>
              <a:buNone/>
            </a:pPr>
            <a:endParaRPr sz="1800" dirty="0">
              <a:solidFill>
                <a:srgbClr val="AF9FFF"/>
              </a:solidFill>
            </a:endParaRPr>
          </a:p>
        </p:txBody>
      </p:sp>
      <p:grpSp>
        <p:nvGrpSpPr>
          <p:cNvPr id="1155" name="Google Shape;1155;p34"/>
          <p:cNvGrpSpPr/>
          <p:nvPr/>
        </p:nvGrpSpPr>
        <p:grpSpPr>
          <a:xfrm>
            <a:off x="4096180" y="2124104"/>
            <a:ext cx="951348" cy="895031"/>
            <a:chOff x="5972700" y="2330200"/>
            <a:chExt cx="411625" cy="387275"/>
          </a:xfrm>
        </p:grpSpPr>
        <p:sp>
          <p:nvSpPr>
            <p:cNvPr id="1156" name="Google Shape;115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9640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Hubert template">
  <a:themeElements>
    <a:clrScheme name="Custom 347">
      <a:dk1>
        <a:srgbClr val="FFFFFF"/>
      </a:dk1>
      <a:lt1>
        <a:srgbClr val="04152C"/>
      </a:lt1>
      <a:dk2>
        <a:srgbClr val="CAD3E2"/>
      </a:dk2>
      <a:lt2>
        <a:srgbClr val="4C5E81"/>
      </a:lt2>
      <a:accent1>
        <a:srgbClr val="8097FF"/>
      </a:accent1>
      <a:accent2>
        <a:srgbClr val="3BE5CC"/>
      </a:accent2>
      <a:accent3>
        <a:srgbClr val="FFC229"/>
      </a:accent3>
      <a:accent4>
        <a:srgbClr val="FF826C"/>
      </a:accent4>
      <a:accent5>
        <a:srgbClr val="A54FA5"/>
      </a:accent5>
      <a:accent6>
        <a:srgbClr val="F00286"/>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219</Words>
  <Application>Microsoft Office PowerPoint</Application>
  <PresentationFormat>On-screen Show (16:9)</PresentationFormat>
  <Paragraphs>26</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MS Mincho</vt:lpstr>
      <vt:lpstr>Arial</vt:lpstr>
      <vt:lpstr>Bodoni MT Condensed</vt:lpstr>
      <vt:lpstr>Calibri</vt:lpstr>
      <vt:lpstr>Catamaran</vt:lpstr>
      <vt:lpstr>Catamaran Thin</vt:lpstr>
      <vt:lpstr>Nickainley Normal</vt:lpstr>
      <vt:lpstr>Hubert template</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Mohsin</dc:creator>
  <cp:lastModifiedBy>Muhammad Mohsin</cp:lastModifiedBy>
  <cp:revision>20</cp:revision>
  <dcterms:modified xsi:type="dcterms:W3CDTF">2024-03-11T17:10:27Z</dcterms:modified>
</cp:coreProperties>
</file>