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unito SemiBold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Nuni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unitoSemiBold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SemiBold-italic.fntdata"/><Relationship Id="rId47" Type="http://schemas.openxmlformats.org/officeDocument/2006/relationships/font" Target="fonts/NunitoSemiBold-bold.fntdata"/><Relationship Id="rId49" Type="http://schemas.openxmlformats.org/officeDocument/2006/relationships/font" Target="fonts/Nuni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Nunito-bold.fntdata"/><Relationship Id="rId10" Type="http://schemas.openxmlformats.org/officeDocument/2006/relationships/slide" Target="slides/slide5.xml"/><Relationship Id="rId54" Type="http://schemas.openxmlformats.org/officeDocument/2006/relationships/font" Target="fonts/Nunito-regular.fntdata"/><Relationship Id="rId13" Type="http://schemas.openxmlformats.org/officeDocument/2006/relationships/slide" Target="slides/slide8.xml"/><Relationship Id="rId57" Type="http://schemas.openxmlformats.org/officeDocument/2006/relationships/font" Target="fonts/Nunito-boldItalic.fntdata"/><Relationship Id="rId12" Type="http://schemas.openxmlformats.org/officeDocument/2006/relationships/slide" Target="slides/slide7.xml"/><Relationship Id="rId56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438df01a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438df01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5c286c7d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5c286c7d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438df01a3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438df01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438df01a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438df01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438df01a3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438df0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438df01a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438df01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438df01a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438df01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5c286c7d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5c286c7d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a5c286c7d7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a5c286c7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5c286c7d7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5c286c7d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5c286c7d7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5c286c7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5c286c7d7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a5c286c7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5c286c7d7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5c286c7d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5c286c7d7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5c286c7d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5c286c7d7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5c286c7d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9f457634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a9f45763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9f457634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a9f4576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9f4576340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9f45763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0e9647993_0_3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0e964799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9f457634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a9f457634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9f4576340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9f45763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9f4576340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9f45763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9f4576340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9f45763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9f4576340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a9f45763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a9f4576340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a9f45763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438df028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a438df0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5c286c7d7_1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a5c286c7d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a5c286c7d7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a5c286c7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5c286c7d7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a5c286c7d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438df01a3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438df01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438df01a3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438df01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438df01a3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438df01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Survey On Stress In Modern Era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532750" y="464950"/>
            <a:ext cx="731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1. How are you feeling today?</a:t>
            </a:r>
            <a:b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 title="Chart"/>
          <p:cNvPicPr preferRelativeResize="0"/>
          <p:nvPr/>
        </p:nvPicPr>
        <p:blipFill rotWithShape="1">
          <a:blip r:embed="rId3">
            <a:alphaModFix/>
          </a:blip>
          <a:srcRect b="10007" l="0" r="0" t="0"/>
          <a:stretch/>
        </p:blipFill>
        <p:spPr>
          <a:xfrm>
            <a:off x="1197713" y="929900"/>
            <a:ext cx="6748574" cy="375325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2610675" y="976850"/>
            <a:ext cx="6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47.8%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(110)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414175" y="2844050"/>
            <a:ext cx="6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14.3%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(33)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6191725" y="1542250"/>
            <a:ext cx="6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37.8%</a:t>
            </a:r>
            <a:endParaRPr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(87)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915300" y="652925"/>
            <a:ext cx="731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Hypothesis</a:t>
            </a:r>
            <a:b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924300" y="1483550"/>
            <a:ext cx="72954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50%</a:t>
            </a:r>
            <a:r>
              <a:rPr lang="en" sz="1700"/>
              <a:t> of the population feels happy.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H0: p = 0.50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H1: p ≠ 0.50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⍺ = 0.025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|Zcal| &gt; Ztab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|-3.943|  &gt; 1.96 (True)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 statement is true so H0 will be rejected.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939325" y="287550"/>
            <a:ext cx="6626400" cy="52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2.What is the major stress that you are facing?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9" name="Google Shape;20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00" y="810750"/>
            <a:ext cx="7071900" cy="402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Confidence</a:t>
            </a:r>
            <a:r>
              <a:rPr lang="en" sz="2200"/>
              <a:t> Interval</a:t>
            </a:r>
            <a:endParaRPr sz="148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19150" y="1456900"/>
            <a:ext cx="61395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taking the confidence interval of the </a:t>
            </a:r>
            <a:r>
              <a:rPr b="1" lang="en" sz="1600"/>
              <a:t>maximum </a:t>
            </a:r>
            <a:r>
              <a:rPr lang="en" sz="1600"/>
              <a:t>and</a:t>
            </a:r>
            <a:r>
              <a:rPr b="1" lang="en" sz="1600"/>
              <a:t> minimum </a:t>
            </a:r>
            <a:r>
              <a:rPr lang="en" sz="1600"/>
              <a:t>class we get these results.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career class the confidence interval is </a:t>
            </a:r>
            <a:r>
              <a:rPr b="1" lang="en" sz="1600"/>
              <a:t>0.22 &lt; p &lt; 0.33</a:t>
            </a:r>
            <a:r>
              <a:rPr lang="en" sz="1600"/>
              <a:t> with 95% of accuracy.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class Relation the confidence interval is: </a:t>
            </a:r>
            <a:r>
              <a:rPr b="1" lang="en" sz="1600"/>
              <a:t>0.10&lt; p &lt;0.14</a:t>
            </a:r>
            <a:r>
              <a:rPr lang="en" sz="1600"/>
              <a:t> with 95% of accuracy.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409650" y="408818"/>
            <a:ext cx="83247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 Do</a:t>
            </a:r>
            <a:r>
              <a:rPr lang="en" sz="2200"/>
              <a:t> you have enough t</a:t>
            </a:r>
            <a:r>
              <a:rPr lang="en" sz="2200"/>
              <a:t>ime for yourself?</a:t>
            </a:r>
            <a:endParaRPr sz="22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19150" y="1990725"/>
            <a:ext cx="6610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 </a:t>
            </a:r>
            <a:r>
              <a:rPr b="1" lang="en" sz="2100">
                <a:solidFill>
                  <a:schemeClr val="dk1"/>
                </a:solidFill>
              </a:rPr>
              <a:t>Ri</a:t>
            </a:r>
            <a:endParaRPr sz="1600"/>
          </a:p>
        </p:txBody>
      </p:sp>
      <p:pic>
        <p:nvPicPr>
          <p:cNvPr descr="yes" id="222" name="Google Shape;222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675" y="1373600"/>
            <a:ext cx="5249850" cy="31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579525" y="1677350"/>
            <a:ext cx="2085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Point estimation of Proportion in the survey concludes that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0.56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people think that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Yes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they have enough time for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themselves,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while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0.43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don’t have.</a:t>
            </a:r>
            <a:r>
              <a:rPr b="1"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(p^=x/n)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765400" y="471525"/>
            <a:ext cx="75057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4. Do you feel you are doing things because you have to?</a:t>
            </a:r>
            <a:endParaRPr sz="2200"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016000" y="1562350"/>
            <a:ext cx="69681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hfhfjf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230" name="Google Shape;230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50" y="1284500"/>
            <a:ext cx="5662599" cy="34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931275" y="817575"/>
            <a:ext cx="75057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Hypothesis </a:t>
            </a:r>
            <a:endParaRPr sz="2200"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931275" y="1476075"/>
            <a:ext cx="72954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70</a:t>
            </a:r>
            <a:r>
              <a:rPr b="1" lang="en" sz="1700"/>
              <a:t>% </a:t>
            </a:r>
            <a:r>
              <a:rPr lang="en" sz="1700"/>
              <a:t>of the population thinks they are doing work by force.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H0: p=0.70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H1: p&lt;0.70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Alpha = 0.05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Z cal &lt; -Z tab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-1.22 &lt; -1.645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So we will accept Ho.	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19150" y="502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5. Do you panic </a:t>
            </a:r>
            <a:r>
              <a:rPr lang="en" sz="2200"/>
              <a:t>because</a:t>
            </a:r>
            <a:r>
              <a:rPr lang="en" sz="2200"/>
              <a:t> of burden?</a:t>
            </a:r>
            <a:endParaRPr sz="22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116275" y="2076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43" name="Google Shape;243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075" y="1456900"/>
            <a:ext cx="6421875" cy="29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819150" y="1217275"/>
            <a:ext cx="7505700" cy="22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point estimate of proportion of people who think that sometimes they feel panic because of workload and burden is </a:t>
            </a:r>
            <a:r>
              <a:rPr lang="en" sz="1700">
                <a:solidFill>
                  <a:schemeClr val="lt1"/>
                </a:solidFill>
              </a:rPr>
              <a:t>0.541</a:t>
            </a:r>
            <a:r>
              <a:rPr lang="en" sz="1700"/>
              <a:t>, while the proportion of people who think opposite of this is </a:t>
            </a:r>
            <a:r>
              <a:rPr lang="en" sz="1700">
                <a:solidFill>
                  <a:schemeClr val="lt1"/>
                </a:solidFill>
              </a:rPr>
              <a:t>0.459</a:t>
            </a:r>
            <a:r>
              <a:rPr lang="en" sz="1700"/>
              <a:t>. (p^=x/n)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30975" y="322850"/>
            <a:ext cx="83943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6.Do you fear you may not attain your goals ?</a:t>
            </a:r>
            <a:endParaRPr sz="2200"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300" y="1084850"/>
            <a:ext cx="6789401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349675" y="3322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</a:t>
            </a:r>
            <a:endParaRPr/>
          </a:p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454425" y="165040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 SemiBold"/>
                <a:ea typeface="Nunito SemiBold"/>
                <a:cs typeface="Nunito SemiBold"/>
                <a:sym typeface="Nunito SemiBold"/>
              </a:rPr>
              <a:t>BSDSF21A010		Eman Zahid</a:t>
            </a:r>
            <a:endParaRPr sz="2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 SemiBold"/>
                <a:ea typeface="Nunito SemiBold"/>
                <a:cs typeface="Nunito SemiBold"/>
                <a:sym typeface="Nunito SemiBold"/>
              </a:rPr>
              <a:t>BSDSF21A022		Zoha Emaan</a:t>
            </a:r>
            <a:endParaRPr sz="2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 SemiBold"/>
                <a:ea typeface="Nunito SemiBold"/>
                <a:cs typeface="Nunito SemiBold"/>
                <a:sym typeface="Nunito SemiBold"/>
              </a:rPr>
              <a:t>BSDSF21A026		Zobia Bilal</a:t>
            </a:r>
            <a:endParaRPr sz="2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Nunito SemiBold"/>
                <a:ea typeface="Nunito SemiBold"/>
                <a:cs typeface="Nunito SemiBold"/>
                <a:sym typeface="Nunito SemiBold"/>
              </a:rPr>
              <a:t>BSDSF21A040		Barira Sajjad</a:t>
            </a:r>
            <a:endParaRPr sz="2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/>
        </p:nvSpPr>
        <p:spPr>
          <a:xfrm>
            <a:off x="645250" y="542400"/>
            <a:ext cx="71232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0% of the population fear that they might not attain their goals 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H0: p = 0.50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H1: p &gt; 0.50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Alpha = 0.05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 cal &gt; Z tab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1.213 &gt; 1.645  (False)	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As, statement is false we will accept H0.	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561100" y="430175"/>
            <a:ext cx="81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7.Do you think technology is a factor behind stress ?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875" y="1169075"/>
            <a:ext cx="5293125" cy="33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364700" y="1748800"/>
            <a:ext cx="3000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Proportion is applied in to this data: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survey concludes that </a:t>
            </a: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0.50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people think that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Yes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technology is a factor behind stress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, while </a:t>
            </a: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0.49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don’t think .</a:t>
            </a:r>
            <a:r>
              <a:rPr b="1"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(p^=x/n)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idx="2" type="body"/>
          </p:nvPr>
        </p:nvSpPr>
        <p:spPr>
          <a:xfrm>
            <a:off x="336675" y="381600"/>
            <a:ext cx="85101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8 . Does the economic condition of our country also contribute to this factor?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875" y="1237225"/>
            <a:ext cx="6808125" cy="36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626575" y="551750"/>
            <a:ext cx="7320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80% of the population thinks that technology is a factor behind stress.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H0: p=0.80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H1: p &gt; 0.80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Alpha = 0.05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 cal &gt; Z tab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-0.758 &gt; 1.645 (False)	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As, statement is false we will accept H0.		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405775" y="369600"/>
            <a:ext cx="83757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9.Are you aware of your mental condition?</a:t>
            </a:r>
            <a:endParaRPr sz="2200"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50" y="1047325"/>
            <a:ext cx="76217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573600" y="294875"/>
            <a:ext cx="7996800" cy="4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Inference about population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have calculated confidence intervals for proportions.</a:t>
            </a:r>
            <a:endParaRPr sz="1916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Confidence Interval for YES</a:t>
            </a:r>
            <a:endParaRPr sz="191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0.641 &lt; p &lt; 0.759						        </a:t>
            </a:r>
            <a:r>
              <a:rPr lang="en" sz="191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95% accuracy</a:t>
            </a:r>
            <a:endParaRPr sz="191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Confidence Interval for MAYBE</a:t>
            </a:r>
            <a:endParaRPr sz="191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0.16 &lt; p &lt; 0.26							</a:t>
            </a:r>
            <a:r>
              <a:rPr lang="en" sz="191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95% accuracy</a:t>
            </a:r>
            <a:endParaRPr sz="191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Confidence Interval for NO</a:t>
            </a:r>
            <a:endParaRPr sz="191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0.04668 &lt; p &lt; 0.11332						</a:t>
            </a:r>
            <a:r>
              <a:rPr lang="en" sz="191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95% accuracy</a:t>
            </a:r>
            <a:endParaRPr sz="191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819150" y="627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10. Have you encountered any </a:t>
            </a:r>
            <a:r>
              <a:rPr b="1" lang="en" sz="2200"/>
              <a:t>serious</a:t>
            </a:r>
            <a:r>
              <a:rPr lang="en" sz="2200"/>
              <a:t> suicidal thoughts?</a:t>
            </a:r>
            <a:endParaRPr sz="2200"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819150" y="1424400"/>
            <a:ext cx="75057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650" y="1481800"/>
            <a:ext cx="5510899" cy="31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idx="2" type="body"/>
          </p:nvPr>
        </p:nvSpPr>
        <p:spPr>
          <a:xfrm>
            <a:off x="915300" y="1295400"/>
            <a:ext cx="73134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</a:t>
            </a:r>
            <a:r>
              <a:rPr lang="en" sz="1700"/>
              <a:t>point estimate of proportion of people saying they haven’t encountered any suicidal thought is </a:t>
            </a:r>
            <a:r>
              <a:rPr lang="en" sz="1700">
                <a:solidFill>
                  <a:schemeClr val="lt1"/>
                </a:solidFill>
              </a:rPr>
              <a:t>0.813</a:t>
            </a:r>
            <a:r>
              <a:rPr lang="en" sz="1700"/>
              <a:t> and proportion of those who have encountered these thoughts is </a:t>
            </a:r>
            <a:r>
              <a:rPr lang="en" sz="1700">
                <a:solidFill>
                  <a:schemeClr val="lt1"/>
                </a:solidFill>
              </a:rPr>
              <a:t>0.187</a:t>
            </a:r>
            <a:r>
              <a:rPr lang="en" sz="1700"/>
              <a:t>. (p^=x/n)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819150" y="439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11. Do you think one should consult with a counsellor to relieve stress?</a:t>
            </a:r>
            <a:endParaRPr sz="2200"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819150" y="1696675"/>
            <a:ext cx="75057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275" y="1527725"/>
            <a:ext cx="6670474" cy="31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2" type="body"/>
          </p:nvPr>
        </p:nvSpPr>
        <p:spPr>
          <a:xfrm>
            <a:off x="921000" y="687857"/>
            <a:ext cx="73020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HYPOTHESIS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85% of the population thinks one should consult a counsellor to relieve stress.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H0: p=0.85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H1: p&lt;0.85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Alpha = 0.05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Z cal &lt;- Z tab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-6.37 &lt;- 1.645 (True)	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As, statement is true we will reject H0.		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526800" y="205925"/>
            <a:ext cx="40452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475950" y="897750"/>
            <a:ext cx="81921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SENSE OF </a:t>
            </a: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STRESS AND ANXIETY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AROUND US.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INCREASING BURDEN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ON ONE’S SHOULDERS.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•FINANCIAL STRESSES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•HEALTH STRESSES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•FAMILY STRESSES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…..many more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FIND THE </a:t>
            </a:r>
            <a:r>
              <a:rPr lang="en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ROOT CAUSE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OF STRESS AND PUT AN EFFORT TO RESOLVE IT OUT.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idx="2" type="body"/>
          </p:nvPr>
        </p:nvSpPr>
        <p:spPr>
          <a:xfrm>
            <a:off x="918750" y="620725"/>
            <a:ext cx="73020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Inference about population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Our hopes for getting yes in this question were high. Sadly the survey and the </a:t>
            </a:r>
            <a:r>
              <a:rPr lang="en" sz="1700"/>
              <a:t>calculations</a:t>
            </a:r>
            <a:r>
              <a:rPr lang="en" sz="1700"/>
              <a:t> revealed that people who think one should consult with a counsellor are less than 85%.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Confidence Interval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0.641 &lt; p &lt; 0.759							</a:t>
            </a:r>
            <a:r>
              <a:rPr lang="en" sz="1700">
                <a:solidFill>
                  <a:schemeClr val="lt1"/>
                </a:solidFill>
              </a:rPr>
              <a:t>with 95% accuracy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		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819150" y="477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12. Are we becoming judgemental(critic)?</a:t>
            </a:r>
            <a:endParaRPr sz="2200"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575" y="1102925"/>
            <a:ext cx="6360499" cy="35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2" type="body"/>
          </p:nvPr>
        </p:nvSpPr>
        <p:spPr>
          <a:xfrm>
            <a:off x="921000" y="1200525"/>
            <a:ext cx="73020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point estimate of proportion of people who think society as a whole is becoming more and more judgemental is </a:t>
            </a:r>
            <a:r>
              <a:rPr lang="en" sz="1700">
                <a:solidFill>
                  <a:schemeClr val="lt1"/>
                </a:solidFill>
              </a:rPr>
              <a:t>0.696</a:t>
            </a:r>
            <a:r>
              <a:rPr lang="en" sz="1700"/>
              <a:t>, while the proportion of people who think opposite of this is </a:t>
            </a:r>
            <a:r>
              <a:rPr lang="en" sz="1700">
                <a:solidFill>
                  <a:schemeClr val="lt1"/>
                </a:solidFill>
              </a:rPr>
              <a:t>0.304</a:t>
            </a:r>
            <a:r>
              <a:rPr lang="en" sz="1700"/>
              <a:t>. (p^=x/n)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		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819150" y="421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13. How do </a:t>
            </a:r>
            <a:r>
              <a:rPr lang="en" sz="2200"/>
              <a:t>you</a:t>
            </a:r>
            <a:r>
              <a:rPr lang="en" sz="2200"/>
              <a:t> feel when you are stressed?</a:t>
            </a:r>
            <a:endParaRPr sz="2200"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25" y="1160325"/>
            <a:ext cx="6773801" cy="3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idx="2" type="body"/>
          </p:nvPr>
        </p:nvSpPr>
        <p:spPr>
          <a:xfrm>
            <a:off x="921000" y="350375"/>
            <a:ext cx="7302000" cy="4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Inference about population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/>
              <a:t>We have calculated confidence intervals for proportions.</a:t>
            </a:r>
            <a:endParaRPr sz="1916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lt1"/>
                </a:solidFill>
              </a:rPr>
              <a:t>Confidence Interval for mentally and physically sick</a:t>
            </a:r>
            <a:endParaRPr sz="1916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/>
              <a:t>0.181 &lt; p &lt; 0.289							</a:t>
            </a:r>
            <a:r>
              <a:rPr lang="en" sz="1916">
                <a:solidFill>
                  <a:schemeClr val="lt1"/>
                </a:solidFill>
              </a:rPr>
              <a:t>with 95% accuracy</a:t>
            </a:r>
            <a:endParaRPr sz="1916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lt1"/>
                </a:solidFill>
              </a:rPr>
              <a:t>Confidence Interval for irritable</a:t>
            </a:r>
            <a:endParaRPr sz="1916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/>
              <a:t>0.181 &lt; p &lt; 0.289							</a:t>
            </a:r>
            <a:r>
              <a:rPr lang="en" sz="1916">
                <a:solidFill>
                  <a:schemeClr val="lt1"/>
                </a:solidFill>
              </a:rPr>
              <a:t>with 95% accuracy</a:t>
            </a:r>
            <a:endParaRPr sz="1916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>
                <a:solidFill>
                  <a:schemeClr val="lt1"/>
                </a:solidFill>
              </a:rPr>
              <a:t>Confidence Interval for lonely</a:t>
            </a:r>
            <a:endParaRPr sz="1916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6"/>
              <a:t>0.164 &lt; p &lt; 0.27							</a:t>
            </a:r>
            <a:r>
              <a:rPr lang="en" sz="1916">
                <a:solidFill>
                  <a:schemeClr val="lt1"/>
                </a:solidFill>
              </a:rPr>
              <a:t>with 95% accuracy</a:t>
            </a:r>
            <a:endParaRPr sz="1916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Confidence Interval for unmotivated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0.157 &lt; p &lt; 0.261							</a:t>
            </a:r>
            <a:r>
              <a:rPr lang="en" sz="1900">
                <a:solidFill>
                  <a:schemeClr val="lt1"/>
                </a:solidFill>
              </a:rPr>
              <a:t>with 95% accuracy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		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819150" y="346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14. What do you do to relieve stress?</a:t>
            </a:r>
            <a:endParaRPr sz="2200"/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00" y="1125900"/>
            <a:ext cx="7669326" cy="35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724025" y="286875"/>
            <a:ext cx="75441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Random c</a:t>
            </a:r>
            <a:r>
              <a:rPr lang="en" sz="2300"/>
              <a:t>omments of participants….</a:t>
            </a:r>
            <a:endParaRPr sz="2300"/>
          </a:p>
        </p:txBody>
      </p:sp>
      <p:sp>
        <p:nvSpPr>
          <p:cNvPr id="351" name="Google Shape;351;p48"/>
          <p:cNvSpPr txBox="1"/>
          <p:nvPr>
            <p:ph idx="2" type="body"/>
          </p:nvPr>
        </p:nvSpPr>
        <p:spPr>
          <a:xfrm>
            <a:off x="724025" y="859275"/>
            <a:ext cx="7786200" cy="3835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Don't lose hope. Keep hanging on until you get back right on track</a:t>
            </a:r>
            <a:endParaRPr sz="1192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Be so close to Allah that you start taking difficulties and tensions as a temporary test and never get demotivated by his blessing</a:t>
            </a:r>
            <a:endParaRPr sz="1192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Stop comparing yourself with others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Economic is very big problem in our society so many people are jobless jobless is a crime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Everyone should talk to Allah, cry to Allah it gives you the comfort that no one can give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do what you want not what society demands</a:t>
            </a:r>
            <a:endParaRPr sz="1192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"you know how lonely and dark it gets when there is no hope ,be hope,spread hope, live hope."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Stay focused on the positive, and avoid negative energy. Rest your mind. Get help from psychologist.</a:t>
            </a:r>
            <a:endParaRPr sz="1192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92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Don’t go to superior university</a:t>
            </a:r>
            <a:endParaRPr sz="1192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910200" y="413050"/>
            <a:ext cx="7288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Conclusions</a:t>
            </a:r>
            <a:endParaRPr sz="2200"/>
          </a:p>
        </p:txBody>
      </p:sp>
      <p:sp>
        <p:nvSpPr>
          <p:cNvPr id="357" name="Google Shape;357;p49"/>
          <p:cNvSpPr txBox="1"/>
          <p:nvPr>
            <p:ph idx="2" type="body"/>
          </p:nvPr>
        </p:nvSpPr>
        <p:spPr>
          <a:xfrm>
            <a:off x="910200" y="1429525"/>
            <a:ext cx="73446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major reason of stress is the tension of having a successful</a:t>
            </a:r>
            <a:r>
              <a:rPr lang="en" sz="1600">
                <a:solidFill>
                  <a:schemeClr val="lt1"/>
                </a:solidFill>
              </a:rPr>
              <a:t> career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Half of the population consider </a:t>
            </a:r>
            <a:r>
              <a:rPr lang="en" sz="1600">
                <a:solidFill>
                  <a:schemeClr val="lt1"/>
                </a:solidFill>
              </a:rPr>
              <a:t>technology</a:t>
            </a:r>
            <a:r>
              <a:rPr lang="en" sz="1600"/>
              <a:t> as a factor for stress while the other half denies it.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More than 50% of population thinks they will not be able to attain their </a:t>
            </a:r>
            <a:r>
              <a:rPr lang="en" sz="1600">
                <a:solidFill>
                  <a:schemeClr val="lt1"/>
                </a:solidFill>
              </a:rPr>
              <a:t>goals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fear of being unsuccessful career or not being able to attain goals suggests that people are mostly </a:t>
            </a:r>
            <a:r>
              <a:rPr lang="en" sz="1600">
                <a:solidFill>
                  <a:schemeClr val="lt1"/>
                </a:solidFill>
              </a:rPr>
              <a:t>scared</a:t>
            </a:r>
            <a:r>
              <a:rPr lang="en" sz="1600"/>
              <a:t> about their </a:t>
            </a:r>
            <a:r>
              <a:rPr lang="en" sz="1600">
                <a:solidFill>
                  <a:schemeClr val="lt1"/>
                </a:solidFill>
              </a:rPr>
              <a:t>future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910200" y="413050"/>
            <a:ext cx="7288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Conclusions</a:t>
            </a:r>
            <a:endParaRPr sz="2200"/>
          </a:p>
        </p:txBody>
      </p:sp>
      <p:sp>
        <p:nvSpPr>
          <p:cNvPr id="363" name="Google Shape;363;p50"/>
          <p:cNvSpPr txBox="1"/>
          <p:nvPr>
            <p:ph idx="2" type="body"/>
          </p:nvPr>
        </p:nvSpPr>
        <p:spPr>
          <a:xfrm>
            <a:off x="910200" y="1429525"/>
            <a:ext cx="73446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More than </a:t>
            </a:r>
            <a:r>
              <a:rPr lang="en" sz="1600">
                <a:solidFill>
                  <a:schemeClr val="lt1"/>
                </a:solidFill>
              </a:rPr>
              <a:t>¼</a:t>
            </a:r>
            <a:r>
              <a:rPr lang="en" sz="1600"/>
              <a:t> of the population is against the idea of getting treatment from a counsellor(psychiatrist).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People going through stress mostly face mental and physical </a:t>
            </a:r>
            <a:r>
              <a:rPr lang="en" sz="1600">
                <a:solidFill>
                  <a:schemeClr val="lt1"/>
                </a:solidFill>
              </a:rPr>
              <a:t>sickness</a:t>
            </a:r>
            <a:r>
              <a:rPr lang="en" sz="1600"/>
              <a:t> and become </a:t>
            </a:r>
            <a:r>
              <a:rPr lang="en" sz="1600">
                <a:solidFill>
                  <a:schemeClr val="lt1"/>
                </a:solidFill>
              </a:rPr>
              <a:t>irritable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927750" y="572025"/>
            <a:ext cx="7288500" cy="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Recommendations</a:t>
            </a:r>
            <a:endParaRPr sz="2200"/>
          </a:p>
        </p:txBody>
      </p:sp>
      <p:sp>
        <p:nvSpPr>
          <p:cNvPr id="369" name="Google Shape;369;p51"/>
          <p:cNvSpPr txBox="1"/>
          <p:nvPr>
            <p:ph idx="2" type="body"/>
          </p:nvPr>
        </p:nvSpPr>
        <p:spPr>
          <a:xfrm>
            <a:off x="910200" y="1429525"/>
            <a:ext cx="73446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Take some break</a:t>
            </a:r>
            <a:r>
              <a:rPr lang="en" sz="1700"/>
              <a:t> in a day and spend that time with yourself and your friends and family.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Awareness</a:t>
            </a:r>
            <a:r>
              <a:rPr lang="en" sz="1700"/>
              <a:t> is needed in order to change people views about psychiatrists.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Future is unpredictable but we can </a:t>
            </a:r>
            <a:r>
              <a:rPr lang="en" sz="1700">
                <a:solidFill>
                  <a:schemeClr val="lt1"/>
                </a:solidFill>
              </a:rPr>
              <a:t>cherish the present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Career counselling</a:t>
            </a:r>
            <a:r>
              <a:rPr lang="en" sz="1700"/>
              <a:t> should be a must for students.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If a </a:t>
            </a:r>
            <a:r>
              <a:rPr lang="en" sz="1700">
                <a:solidFill>
                  <a:schemeClr val="lt1"/>
                </a:solidFill>
              </a:rPr>
              <a:t>survey</a:t>
            </a:r>
            <a:r>
              <a:rPr lang="en" sz="1700"/>
              <a:t> happens in future,  we will recommend a </a:t>
            </a:r>
            <a:r>
              <a:rPr lang="en" sz="1700"/>
              <a:t>survey</a:t>
            </a:r>
            <a:r>
              <a:rPr lang="en" sz="1700"/>
              <a:t> on </a:t>
            </a:r>
            <a:r>
              <a:rPr lang="en" sz="1700">
                <a:solidFill>
                  <a:schemeClr val="lt1"/>
                </a:solidFill>
              </a:rPr>
              <a:t>pressure faced by students</a:t>
            </a:r>
            <a:r>
              <a:rPr lang="en" sz="1700"/>
              <a:t> or a survey on </a:t>
            </a:r>
            <a:r>
              <a:rPr lang="en" sz="1700">
                <a:solidFill>
                  <a:schemeClr val="lt1"/>
                </a:solidFill>
              </a:rPr>
              <a:t>emerging and </a:t>
            </a:r>
            <a:r>
              <a:rPr lang="en" sz="1700">
                <a:solidFill>
                  <a:schemeClr val="lt1"/>
                </a:solidFill>
              </a:rPr>
              <a:t>extincting</a:t>
            </a:r>
            <a:r>
              <a:rPr lang="en" sz="1700">
                <a:solidFill>
                  <a:schemeClr val="lt1"/>
                </a:solidFill>
              </a:rPr>
              <a:t> fields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881750" y="769375"/>
            <a:ext cx="7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544600" y="600025"/>
            <a:ext cx="761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Gender: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6" title="Chart"/>
          <p:cNvPicPr preferRelativeResize="0"/>
          <p:nvPr/>
        </p:nvPicPr>
        <p:blipFill rotWithShape="1">
          <a:blip r:embed="rId3">
            <a:alphaModFix/>
          </a:blip>
          <a:srcRect b="-3034" l="0" r="0" t="13000"/>
          <a:stretch/>
        </p:blipFill>
        <p:spPr>
          <a:xfrm>
            <a:off x="1299700" y="1293250"/>
            <a:ext cx="6458150" cy="35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739059" y="148425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 !</a:t>
            </a:r>
            <a:endParaRPr sz="5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831500" y="1859500"/>
            <a:ext cx="7308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have used proportion to find out the number of  female and male respondents. 0.53 respondents identify as male whereas 0.47 identify as female.(p^=x/n)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494000" y="594625"/>
            <a:ext cx="731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Age Group:</a:t>
            </a:r>
            <a:b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50" y="999775"/>
            <a:ext cx="6051324" cy="37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1855825" y="4130275"/>
            <a:ext cx="80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(105)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057700" y="1733500"/>
            <a:ext cx="80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(59)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7216775" y="1835375"/>
            <a:ext cx="80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(66)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590600" y="1142050"/>
            <a:ext cx="9855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70125" y="1794850"/>
            <a:ext cx="7304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 calculate the mean age of the respondents who took this survey we have used mean formula and have </a:t>
            </a: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found that the mean age of the respondents is somewhere between 30-31 years.(Mean = ∑fx/f )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368075" y="455250"/>
            <a:ext cx="731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Occupation</a:t>
            </a: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b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12226" l="2964" r="6920" t="12624"/>
          <a:stretch/>
        </p:blipFill>
        <p:spPr>
          <a:xfrm>
            <a:off x="862100" y="1088126"/>
            <a:ext cx="7226099" cy="37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456575" y="2876088"/>
            <a:ext cx="1266300" cy="41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Unemployed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929825" y="1367275"/>
            <a:ext cx="823500" cy="41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00025" y="2099900"/>
            <a:ext cx="1053300" cy="41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Employed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79575" y="3652300"/>
            <a:ext cx="1443300" cy="41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None of Above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86050" y="1367275"/>
            <a:ext cx="101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45.2%</a:t>
            </a:r>
            <a:endParaRPr b="1">
              <a:solidFill>
                <a:srgbClr val="C27B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(104)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364600" y="2192525"/>
            <a:ext cx="5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37%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(85)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595575" y="2967325"/>
            <a:ext cx="82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6.1%</a:t>
            </a:r>
            <a:endParaRPr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(14)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220250" y="3768075"/>
            <a:ext cx="9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11.7%</a:t>
            </a:r>
            <a:endParaRPr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(27)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915300" y="627075"/>
            <a:ext cx="731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Confidence Interval</a:t>
            </a: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b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915300" y="1418150"/>
            <a:ext cx="7313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confidence intervals for the proportions are listed below: 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Confidence interval for employed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0.308 &lt; p &lt; 0.432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Confidence interval for unemployed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0.030 &lt; p &lt; 0.090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Confidence interval for student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0.386 &lt; p &lt; 0.514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039125" y="2334050"/>
            <a:ext cx="3181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confidence intervals are calculated with 95% confidence level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