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61" r:id="rId7"/>
    <p:sldId id="259" r:id="rId8"/>
    <p:sldId id="264" r:id="rId9"/>
    <p:sldId id="262" r:id="rId10"/>
    <p:sldId id="265" r:id="rId11"/>
    <p:sldId id="263" r:id="rId12"/>
    <p:sldId id="266" r:id="rId13"/>
    <p:sldId id="273" r:id="rId14"/>
    <p:sldId id="267" r:id="rId15"/>
    <p:sldId id="272" r:id="rId16"/>
    <p:sldId id="268" r:id="rId17"/>
    <p:sldId id="269" r:id="rId18"/>
    <p:sldId id="284" r:id="rId19"/>
    <p:sldId id="285" r:id="rId20"/>
    <p:sldId id="270" r:id="rId21"/>
    <p:sldId id="286" r:id="rId22"/>
    <p:sldId id="287" r:id="rId23"/>
    <p:sldId id="275" r:id="rId24"/>
    <p:sldId id="276" r:id="rId25"/>
    <p:sldId id="277" r:id="rId26"/>
    <p:sldId id="278" r:id="rId27"/>
    <p:sldId id="279" r:id="rId28"/>
    <p:sldId id="280" r:id="rId29"/>
    <p:sldId id="295" r:id="rId30"/>
    <p:sldId id="296" r:id="rId31"/>
    <p:sldId id="297" r:id="rId32"/>
    <p:sldId id="281" r:id="rId33"/>
    <p:sldId id="282" r:id="rId34"/>
    <p:sldId id="283" r:id="rId35"/>
    <p:sldId id="292" r:id="rId36"/>
    <p:sldId id="293" r:id="rId37"/>
    <p:sldId id="294" r:id="rId38"/>
    <p:sldId id="288" r:id="rId39"/>
    <p:sldId id="289" r:id="rId40"/>
    <p:sldId id="290" r:id="rId41"/>
    <p:sldId id="291" r:id="rId42"/>
    <p:sldId id="298" r:id="rId43"/>
    <p:sldId id="26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50" autoAdjust="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/>
    </p:cSldViewPr>
  </p:slideViewPr>
  <p:outlineViewPr>
    <p:cViewPr>
      <p:scale>
        <a:sx n="33" d="100"/>
        <a:sy n="33" d="100"/>
      </p:scale>
      <p:origin x="0" y="-92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Admin Panel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User Facility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Complain Box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 custLinFactNeighborX="-5915" custLinFactNeighborY="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 with solid fill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 with solid fill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Admin Panel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76248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User Facility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Complain Box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2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29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5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1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20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57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4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25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94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7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58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35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1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1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2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8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2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structure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world/lpetrocelli/retail-banking-demo-data?fbclid=IwAR1QIak4llnNxterfDOXJYHE1o-d9JakTN0ew1VH_podZl3WA2_fTnVGs78" TargetMode="External"/><Relationship Id="rId4" Type="http://schemas.openxmlformats.org/officeDocument/2006/relationships/hyperlink" Target="https://data.world/lpetrocelli/retail-banking-demo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.anwar.22736@khi.iba.edu.pk" TargetMode="External"/><Relationship Id="rId4" Type="http://schemas.openxmlformats.org/officeDocument/2006/relationships/hyperlink" Target="mailto:u.asif.21749@khi.iba.edu.p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587919"/>
            <a:ext cx="4486656" cy="230644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Bank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Zohaib Azam – 22732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Umme</a:t>
            </a:r>
            <a:r>
              <a:rPr lang="en-US" sz="1800" dirty="0">
                <a:solidFill>
                  <a:schemeClr val="tx1"/>
                </a:solidFill>
              </a:rPr>
              <a:t> Labib Asif – 21749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Shariq Anwar – 22736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6402BFA-2FE2-44E4-936C-176927EB4595}"/>
              </a:ext>
            </a:extLst>
          </p:cNvPr>
          <p:cNvSpPr txBox="1">
            <a:spLocks/>
          </p:cNvSpPr>
          <p:nvPr/>
        </p:nvSpPr>
        <p:spPr>
          <a:xfrm>
            <a:off x="804672" y="2726298"/>
            <a:ext cx="4486656" cy="7027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  <a:latin typeface="+mj-lt"/>
              </a:rPr>
              <a:t>BoH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– Bank of Happiness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chemeClr val="bg1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143302" y="1078173"/>
            <a:ext cx="3720838" cy="3153315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Sample data from the file used for accounting records</a:t>
            </a:r>
          </a:p>
        </p:txBody>
      </p:sp>
      <p:pic>
        <p:nvPicPr>
          <p:cNvPr id="5" name="Picture 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DD62E528-0C19-4BF6-9D5D-CDE68D77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42" y="0"/>
            <a:ext cx="8184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5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Coding Review:		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3000" dirty="0">
                <a:solidFill>
                  <a:schemeClr val="bg1"/>
                </a:solidFill>
                <a:latin typeface="+mj-lt"/>
              </a:rPr>
              <a:t>Data Structures: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3000" dirty="0">
                <a:solidFill>
                  <a:schemeClr val="bg1"/>
                </a:solidFill>
                <a:latin typeface="+mj-lt"/>
              </a:rPr>
              <a:t>BIG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Os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258A48-7347-49A8-B0B4-C38F3264362C}"/>
              </a:ext>
            </a:extLst>
          </p:cNvPr>
          <p:cNvSpPr/>
          <p:nvPr/>
        </p:nvSpPr>
        <p:spPr>
          <a:xfrm>
            <a:off x="4826138" y="2038661"/>
            <a:ext cx="2934269" cy="19115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– Storing Accounts’ records</a:t>
            </a:r>
          </a:p>
          <a:p>
            <a:pPr algn="ctr"/>
            <a:r>
              <a:rPr lang="en-US" sz="2800" b="1" u="sng" dirty="0"/>
              <a:t>Hashing</a:t>
            </a:r>
            <a:r>
              <a:rPr lang="en-US" dirty="0"/>
              <a:t> done on Accounting ID</a:t>
            </a:r>
          </a:p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0A6BA80-E141-4829-8B5F-9178C8461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64020" y="27148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11C03A-B472-4FEB-96B5-18A373CE81B4}"/>
              </a:ext>
            </a:extLst>
          </p:cNvPr>
          <p:cNvSpPr/>
          <p:nvPr/>
        </p:nvSpPr>
        <p:spPr>
          <a:xfrm>
            <a:off x="9100079" y="2093359"/>
            <a:ext cx="2934269" cy="1727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 – Containing references/indexes of the Transactional Records’ array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4CC290-F9FB-43E9-9F23-CEC7E306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95069"/>
              </p:ext>
            </p:extLst>
          </p:nvPr>
        </p:nvGraphicFramePr>
        <p:xfrm>
          <a:off x="6902245" y="3910730"/>
          <a:ext cx="5289754" cy="28346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82950">
                  <a:extLst>
                    <a:ext uri="{9D8B030D-6E8A-4147-A177-3AD203B41FA5}">
                      <a16:colId xmlns:a16="http://schemas.microsoft.com/office/drawing/2014/main" val="320876198"/>
                    </a:ext>
                  </a:extLst>
                </a:gridCol>
                <a:gridCol w="3606804">
                  <a:extLst>
                    <a:ext uri="{9D8B030D-6E8A-4147-A177-3AD203B41FA5}">
                      <a16:colId xmlns:a16="http://schemas.microsoft.com/office/drawing/2014/main" val="1842575327"/>
                    </a:ext>
                  </a:extLst>
                </a:gridCol>
              </a:tblGrid>
              <a:tr h="355848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13863"/>
                  </a:ext>
                </a:extLst>
              </a:tr>
              <a:tr h="590959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/ O(R) for collisions – R = no of times rehashed 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22735"/>
                  </a:ext>
                </a:extLst>
              </a:tr>
              <a:tr h="1097496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/ O(T) for Transactions where T is the no of Transactions for Account –  whose index is accessed through LinkedList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34052"/>
                  </a:ext>
                </a:extLst>
              </a:tr>
              <a:tr h="590959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/ O(R) for collisions – R = no of times rehashed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43858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353581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143302" y="1078173"/>
            <a:ext cx="3720838" cy="3153315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Representation of Data Structure Used in </a:t>
            </a:r>
          </a:p>
          <a:p>
            <a:r>
              <a:rPr lang="en-US" dirty="0">
                <a:solidFill>
                  <a:srgbClr val="FFFFFF"/>
                </a:solidFill>
              </a:rPr>
              <a:t>accounts</a:t>
            </a: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19203E-7FBE-49FD-94F8-5A7B38F0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42" y="0"/>
            <a:ext cx="8184558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881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accounts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E35B7-9A3F-4B43-9652-87A76663AA45}"/>
              </a:ext>
            </a:extLst>
          </p:cNvPr>
          <p:cNvSpPr txBox="1"/>
          <p:nvPr/>
        </p:nvSpPr>
        <p:spPr>
          <a:xfrm>
            <a:off x="4650908" y="791570"/>
            <a:ext cx="738641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Code Description: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Code to store the account details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Array is of Account Node data type -  </a:t>
            </a:r>
            <a:r>
              <a:rPr lang="en-US" sz="2000" b="1" dirty="0" err="1">
                <a:solidFill>
                  <a:schemeClr val="bg1"/>
                </a:solidFill>
              </a:rPr>
              <a:t>AccountNode</a:t>
            </a:r>
            <a:r>
              <a:rPr lang="en-US" sz="2000" b="1" dirty="0">
                <a:solidFill>
                  <a:schemeClr val="bg1"/>
                </a:solidFill>
              </a:rPr>
              <a:t> class contains an instance variable data which stores the record of the struct </a:t>
            </a:r>
            <a:r>
              <a:rPr lang="en-US" sz="2000" b="1" dirty="0" err="1">
                <a:solidFill>
                  <a:schemeClr val="bg1"/>
                </a:solidFill>
              </a:rPr>
              <a:t>AccountType</a:t>
            </a:r>
            <a:r>
              <a:rPr lang="en-US" sz="2000" b="1" dirty="0">
                <a:solidFill>
                  <a:schemeClr val="bg1"/>
                </a:solidFill>
              </a:rPr>
              <a:t> via parameter in the 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Methods: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Insert (to add new Account)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Deactivate (to remove an Account),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Search (to search for Account Details/Account related Transactions),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ToString</a:t>
            </a:r>
            <a:r>
              <a:rPr lang="en-US" sz="2000" b="1" dirty="0">
                <a:solidFill>
                  <a:schemeClr val="bg1"/>
                </a:solidFill>
              </a:rPr>
              <a:t> (to display the Details of the searched account)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 Hashing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1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698AFBC-B2D0-485B-BE99-28DFF574F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58" y="843246"/>
            <a:ext cx="5806304" cy="5577711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82EBC54-3190-435B-9FAC-7DEDA779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62" y="843245"/>
            <a:ext cx="6049219" cy="55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89BE750-9817-41AD-8695-769D836F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82" y="0"/>
            <a:ext cx="8346636" cy="71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AE40-E509-4F0A-A138-77CA4B1C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592F-2261-4366-A4A5-4DC943CD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C7E7F5F-DD2C-4871-8898-205BCB06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578248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1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A675B35-2DFA-4C06-92EF-CD500207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335279"/>
            <a:ext cx="9860280" cy="5928361"/>
          </a:xfrm>
        </p:spPr>
      </p:pic>
    </p:spTree>
    <p:extLst>
      <p:ext uri="{BB962C8B-B14F-4D97-AF65-F5344CB8AC3E}">
        <p14:creationId xmlns:p14="http://schemas.microsoft.com/office/powerpoint/2010/main" val="167632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4F46021-48B9-46F7-9186-C203AD90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76" y="0"/>
            <a:ext cx="9394723" cy="66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8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465035" y="1562764"/>
            <a:ext cx="3720838" cy="3153315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Hash function for accounts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CED4-55F1-4C91-8AB8-EC9873315764}"/>
              </a:ext>
            </a:extLst>
          </p:cNvPr>
          <p:cNvSpPr txBox="1"/>
          <p:nvPr/>
        </p:nvSpPr>
        <p:spPr>
          <a:xfrm>
            <a:off x="4797598" y="1540639"/>
            <a:ext cx="609845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compute hash value by taking mod on key value and return remainder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hash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key.substring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hash =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1571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(hash + 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5ED61A-AAB5-48D1-838D-3E7E69E92728}"/>
              </a:ext>
            </a:extLst>
          </p:cNvPr>
          <p:cNvSpPr/>
          <p:nvPr/>
        </p:nvSpPr>
        <p:spPr>
          <a:xfrm>
            <a:off x="5855108" y="4716079"/>
            <a:ext cx="3126659" cy="14929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&lt;20 % collision on data set of 5k+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2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FACILITIES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4941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chemeClr val="bg1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143302" y="1078173"/>
            <a:ext cx="3720838" cy="3153315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Sample data from the file used for transactional records</a:t>
            </a:r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145A4C8-6935-4F38-AA2C-4FCB63DE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0"/>
            <a:ext cx="7879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0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chemeClr val="bg1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143302" y="1078173"/>
            <a:ext cx="3720838" cy="3153315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Sample data from the file used for transactional records</a:t>
            </a:r>
          </a:p>
        </p:txBody>
      </p:sp>
      <p:pic>
        <p:nvPicPr>
          <p:cNvPr id="7" name="Picture 6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D1B15D4A-D115-4DC1-BC9F-6CB40502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61" y="0"/>
            <a:ext cx="754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5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Coding Review:		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3000" dirty="0">
                <a:solidFill>
                  <a:schemeClr val="bg1"/>
                </a:solidFill>
                <a:latin typeface="+mj-lt"/>
              </a:rPr>
              <a:t>Data Structures: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3000" dirty="0">
                <a:solidFill>
                  <a:schemeClr val="bg1"/>
                </a:solidFill>
                <a:latin typeface="+mj-lt"/>
              </a:rPr>
              <a:t>BIG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Os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258A48-7347-49A8-B0B4-C38F3264362C}"/>
              </a:ext>
            </a:extLst>
          </p:cNvPr>
          <p:cNvSpPr/>
          <p:nvPr/>
        </p:nvSpPr>
        <p:spPr>
          <a:xfrm>
            <a:off x="4826138" y="2038661"/>
            <a:ext cx="2934269" cy="19115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– Storing Transactions of the Accounts</a:t>
            </a:r>
          </a:p>
          <a:p>
            <a:pPr algn="ctr"/>
            <a:r>
              <a:rPr lang="en-US" sz="2800" b="1" u="sng" dirty="0"/>
              <a:t>Hashing</a:t>
            </a:r>
            <a:r>
              <a:rPr lang="en-US" dirty="0"/>
              <a:t> done on Transaction ID</a:t>
            </a:r>
          </a:p>
          <a:p>
            <a:pPr algn="ctr"/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4CC290-F9FB-43E9-9F23-CEC7E306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58103"/>
              </p:ext>
            </p:extLst>
          </p:nvPr>
        </p:nvGraphicFramePr>
        <p:xfrm>
          <a:off x="7253790" y="4029789"/>
          <a:ext cx="4654296" cy="2051012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480777">
                  <a:extLst>
                    <a:ext uri="{9D8B030D-6E8A-4147-A177-3AD203B41FA5}">
                      <a16:colId xmlns:a16="http://schemas.microsoft.com/office/drawing/2014/main" val="320876198"/>
                    </a:ext>
                  </a:extLst>
                </a:gridCol>
                <a:gridCol w="3173519">
                  <a:extLst>
                    <a:ext uri="{9D8B030D-6E8A-4147-A177-3AD203B41FA5}">
                      <a16:colId xmlns:a16="http://schemas.microsoft.com/office/drawing/2014/main" val="1842575327"/>
                    </a:ext>
                  </a:extLst>
                </a:gridCol>
              </a:tblGrid>
              <a:tr h="385426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13863"/>
                  </a:ext>
                </a:extLst>
              </a:tr>
              <a:tr h="385426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/ O(R) for collisions – R = no of times rehashed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22735"/>
                  </a:ext>
                </a:extLst>
              </a:tr>
              <a:tr h="385426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34052"/>
                  </a:ext>
                </a:extLst>
              </a:tr>
              <a:tr h="385426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/ O(R) for collisions – R = no of times rehashed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43858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578568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143302" y="1078173"/>
            <a:ext cx="3720838" cy="3153315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Representation of Data Structure Used in </a:t>
            </a:r>
          </a:p>
          <a:p>
            <a:r>
              <a:rPr lang="en-US" dirty="0">
                <a:solidFill>
                  <a:srgbClr val="FFFFFF"/>
                </a:solidFill>
              </a:rPr>
              <a:t>transactions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BADB2E3-C780-4D53-BAE6-6F29B6866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98" y="1726012"/>
            <a:ext cx="7251100" cy="41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83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TRANSACTIONS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E35B7-9A3F-4B43-9652-87A76663AA45}"/>
              </a:ext>
            </a:extLst>
          </p:cNvPr>
          <p:cNvSpPr txBox="1"/>
          <p:nvPr/>
        </p:nvSpPr>
        <p:spPr>
          <a:xfrm>
            <a:off x="4650908" y="791570"/>
            <a:ext cx="738641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Code Description: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Code to store the transactions of users’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Array is of  Transaction Type struct data type - Transaction Type Struct contains variables which stores data from the Transaction Record files (sample shown above)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Methods: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Insert (to add new Transaction)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Search (to search for Transactions)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ToString</a:t>
            </a:r>
            <a:r>
              <a:rPr lang="en-US" sz="2000" b="1" dirty="0">
                <a:solidFill>
                  <a:schemeClr val="bg1"/>
                </a:solidFill>
              </a:rPr>
              <a:t> (to display the Details of the searched transaction)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Hashing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91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D63A7B4-F467-4775-8D68-C41AA1DA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2768"/>
            <a:ext cx="5482371" cy="664523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9011B03-57C6-4494-8AA9-2BF2D04E6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65" y="619432"/>
            <a:ext cx="6838335" cy="60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47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61973C-D7BC-4397-B86E-9E0A93397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44" y="745236"/>
            <a:ext cx="10725912" cy="5367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67D05-2141-47A3-A4E0-42AF4AB0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8266" y="-2013796"/>
            <a:ext cx="5535469" cy="10885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B60A433-4AA5-4EB1-8F7D-AE27EF15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4" y="745237"/>
            <a:ext cx="10440785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0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24BD3FC-B775-4212-B7DE-EA3FF671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13" y="329599"/>
            <a:ext cx="8218826" cy="66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8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AFFC76-BC1B-456C-B8C0-D418A639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52" y="0"/>
            <a:ext cx="8027496" cy="71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6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6B2B73A-CFC9-4616-946B-D99CDF64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57" y="0"/>
            <a:ext cx="9263832" cy="722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1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1AC084-62B5-4CE1-BF40-8DC22BD2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7" y="717379"/>
            <a:ext cx="11610975" cy="48815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8E7BE4-45D0-4892-B2DD-741F28E6ED42}"/>
              </a:ext>
            </a:extLst>
          </p:cNvPr>
          <p:cNvSpPr/>
          <p:nvPr/>
        </p:nvSpPr>
        <p:spPr>
          <a:xfrm>
            <a:off x="0" y="-1533378"/>
            <a:ext cx="12192000" cy="8391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61F23B-6C03-4B8D-93A8-832E2250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8" y="717379"/>
            <a:ext cx="11610975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73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E35B7-9A3F-4B43-9652-87A76663AA45}"/>
              </a:ext>
            </a:extLst>
          </p:cNvPr>
          <p:cNvSpPr txBox="1"/>
          <p:nvPr/>
        </p:nvSpPr>
        <p:spPr>
          <a:xfrm>
            <a:off x="4650908" y="197346"/>
            <a:ext cx="73864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Code Description: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Code to link the GUI with Transaction and Account Class.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There is a </a:t>
            </a:r>
            <a:r>
              <a:rPr lang="en-US" sz="2000" b="1" dirty="0" err="1">
                <a:solidFill>
                  <a:schemeClr val="bg1"/>
                </a:solidFill>
              </a:rPr>
              <a:t>getBank</a:t>
            </a:r>
            <a:r>
              <a:rPr lang="en-US" sz="2000" b="1" dirty="0">
                <a:solidFill>
                  <a:schemeClr val="bg1"/>
                </a:solidFill>
              </a:rPr>
              <a:t> method which returns the instance of this class – called in GUIs to pass on the data entered by the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Methods: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Create Account (</a:t>
            </a:r>
            <a:r>
              <a:rPr lang="en-GB" sz="2000" b="1" dirty="0">
                <a:solidFill>
                  <a:schemeClr val="bg1"/>
                </a:solidFill>
              </a:rPr>
              <a:t>create Account based on information from parameter like name, </a:t>
            </a:r>
            <a:r>
              <a:rPr lang="en-GB" sz="2000" b="1" dirty="0" err="1">
                <a:solidFill>
                  <a:schemeClr val="bg1"/>
                </a:solidFill>
              </a:rPr>
              <a:t>cnic</a:t>
            </a:r>
            <a:r>
              <a:rPr lang="en-GB" sz="2000" b="1" dirty="0">
                <a:solidFill>
                  <a:schemeClr val="bg1"/>
                </a:solidFill>
              </a:rPr>
              <a:t> etc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Delete Account (deactivate account based on the account number provided by User in the GUI)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Search Account (search Account based on the Account number provided by User in the GUI)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Show All 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Deposit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WithDraw</a:t>
            </a:r>
            <a:r>
              <a:rPr lang="en-US" sz="2000" b="1" dirty="0">
                <a:solidFill>
                  <a:schemeClr val="bg1"/>
                </a:solidFill>
              </a:rPr>
              <a:t>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Display Transaction Log of User (to search for Transactions through Acc No provided by the 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34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1B38AE1-3D7D-4102-AE23-A5AF1967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5" y="267237"/>
            <a:ext cx="5051030" cy="632352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3D43C26-8FF5-4B1C-AFA0-F02A702C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87" y="267237"/>
            <a:ext cx="71151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12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03D1B9C-2BA5-4E79-91DF-66DACB60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837"/>
            <a:ext cx="7239000" cy="553402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5C63DFB-E68C-4F64-817C-C8D44179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454837"/>
            <a:ext cx="70294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6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1B89CC-A49C-4F8B-83E9-76D13EC4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175"/>
            <a:ext cx="6686550" cy="558165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01857-2419-4243-9407-621DC022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86" y="808703"/>
            <a:ext cx="6867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7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CEFC95-1DE9-44AC-94F7-4A86B6CDB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" y="521013"/>
            <a:ext cx="7334250" cy="52863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283C4D5-6776-461E-9D4A-A6B71BC82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50" y="521013"/>
            <a:ext cx="73247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6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Coding Review:		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3000" dirty="0">
                <a:solidFill>
                  <a:schemeClr val="bg1"/>
                </a:solidFill>
                <a:latin typeface="+mj-lt"/>
              </a:rPr>
              <a:t>Data Structures: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3000" dirty="0">
                <a:solidFill>
                  <a:schemeClr val="bg1"/>
                </a:solidFill>
                <a:latin typeface="+mj-lt"/>
              </a:rPr>
              <a:t>BIG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Os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258A48-7347-49A8-B0B4-C38F3264362C}"/>
              </a:ext>
            </a:extLst>
          </p:cNvPr>
          <p:cNvSpPr/>
          <p:nvPr/>
        </p:nvSpPr>
        <p:spPr>
          <a:xfrm>
            <a:off x="4826138" y="2038661"/>
            <a:ext cx="2934269" cy="19115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LinkedList – Storing complains of the customers</a:t>
            </a:r>
          </a:p>
          <a:p>
            <a:pPr algn="ctr"/>
            <a:r>
              <a:rPr lang="en-GB" dirty="0"/>
              <a:t>Queue – For the first complain to be resolved first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4CC290-F9FB-43E9-9F23-CEC7E306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289"/>
              </p:ext>
            </p:extLst>
          </p:nvPr>
        </p:nvGraphicFramePr>
        <p:xfrm>
          <a:off x="7253790" y="4029789"/>
          <a:ext cx="4654296" cy="15417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480777">
                  <a:extLst>
                    <a:ext uri="{9D8B030D-6E8A-4147-A177-3AD203B41FA5}">
                      <a16:colId xmlns:a16="http://schemas.microsoft.com/office/drawing/2014/main" val="320876198"/>
                    </a:ext>
                  </a:extLst>
                </a:gridCol>
                <a:gridCol w="3173519">
                  <a:extLst>
                    <a:ext uri="{9D8B030D-6E8A-4147-A177-3AD203B41FA5}">
                      <a16:colId xmlns:a16="http://schemas.microsoft.com/office/drawing/2014/main" val="1842575327"/>
                    </a:ext>
                  </a:extLst>
                </a:gridCol>
              </a:tblGrid>
              <a:tr h="385426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13863"/>
                  </a:ext>
                </a:extLst>
              </a:tr>
              <a:tr h="385426">
                <a:tc>
                  <a:txBody>
                    <a:bodyPr/>
                    <a:lstStyle/>
                    <a:p>
                      <a:r>
                        <a:rPr lang="en-US" dirty="0"/>
                        <a:t>Enqueue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22735"/>
                  </a:ext>
                </a:extLst>
              </a:tr>
              <a:tr h="385426">
                <a:tc>
                  <a:txBody>
                    <a:bodyPr/>
                    <a:lstStyle/>
                    <a:p>
                      <a:r>
                        <a:rPr lang="en-US" dirty="0"/>
                        <a:t>Dequeue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34052"/>
                  </a:ext>
                </a:extLst>
              </a:tr>
              <a:tr h="385426">
                <a:tc>
                  <a:txBody>
                    <a:bodyPr/>
                    <a:lstStyle/>
                    <a:p>
                      <a:r>
                        <a:rPr lang="en-US" dirty="0"/>
                        <a:t>isEmpty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43858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Complain Box</a:t>
            </a:r>
          </a:p>
        </p:txBody>
      </p:sp>
    </p:spTree>
    <p:extLst>
      <p:ext uri="{BB962C8B-B14F-4D97-AF65-F5344CB8AC3E}">
        <p14:creationId xmlns:p14="http://schemas.microsoft.com/office/powerpoint/2010/main" val="1386555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466729" y="1106308"/>
            <a:ext cx="3720838" cy="3153315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Representation of Data Structure Used in </a:t>
            </a:r>
          </a:p>
          <a:p>
            <a:r>
              <a:rPr lang="en-US">
                <a:solidFill>
                  <a:srgbClr val="FFFFFF"/>
                </a:solidFill>
              </a:rPr>
              <a:t>Complain box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4F0FA-D41F-4F49-A18B-C14CABEF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49" y="1638890"/>
            <a:ext cx="4654296" cy="29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16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Complain 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E35B7-9A3F-4B43-9652-87A76663AA45}"/>
              </a:ext>
            </a:extLst>
          </p:cNvPr>
          <p:cNvSpPr txBox="1"/>
          <p:nvPr/>
        </p:nvSpPr>
        <p:spPr>
          <a:xfrm>
            <a:off x="4650908" y="791570"/>
            <a:ext cx="7386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Code Description: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Code to store the complains of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LinkedList is of string type so that user can write their complains. Queue is implemented to sort the complain which was in the data first.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Methods: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Enqueue – To add new complains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Dequeue – To delete resolved complains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isEmpty – To check whether the linkedlist is empty</a:t>
            </a:r>
          </a:p>
        </p:txBody>
      </p:sp>
    </p:spTree>
    <p:extLst>
      <p:ext uri="{BB962C8B-B14F-4D97-AF65-F5344CB8AC3E}">
        <p14:creationId xmlns:p14="http://schemas.microsoft.com/office/powerpoint/2010/main" val="3345597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EA33D0-FE8D-4A0D-9135-BB9B48B0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81" y="1218891"/>
            <a:ext cx="5591955" cy="4420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D2FFD-C927-40DB-A903-6A42F3A7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66" y="1218891"/>
            <a:ext cx="5369154" cy="44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41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chemeClr val="bg1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159AC5A-8CE0-45A9-8654-BADC337E1412}"/>
              </a:ext>
            </a:extLst>
          </p:cNvPr>
          <p:cNvSpPr txBox="1">
            <a:spLocks/>
          </p:cNvSpPr>
          <p:nvPr/>
        </p:nvSpPr>
        <p:spPr bwMode="black">
          <a:xfrm>
            <a:off x="643467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E35B7-9A3F-4B43-9652-87A76663AA45}"/>
              </a:ext>
            </a:extLst>
          </p:cNvPr>
          <p:cNvSpPr txBox="1"/>
          <p:nvPr/>
        </p:nvSpPr>
        <p:spPr>
          <a:xfrm>
            <a:off x="4650908" y="2545681"/>
            <a:ext cx="7386418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Data Structures – </a:t>
            </a:r>
            <a:r>
              <a:rPr lang="en-GB" sz="2000" dirty="0" err="1">
                <a:hlinkClick r:id="rId3"/>
              </a:rPr>
              <a:t>GeeksforGeeks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u="sng" dirty="0">
                <a:solidFill>
                  <a:srgbClr val="1C1E21"/>
                </a:solidFill>
                <a:effectLst/>
                <a:latin typeface="inherit"/>
                <a:hlinkClick r:id="rId4"/>
              </a:rPr>
              <a:t>https://data.world/lpetrocelli/retail-banking-demo-data</a:t>
            </a:r>
            <a:r>
              <a:rPr lang="en-GB" sz="2000" b="0" i="0" u="sng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en-GB" sz="2000" b="0" i="0" u="sng" dirty="0">
                <a:solidFill>
                  <a:schemeClr val="bg1"/>
                </a:solidFill>
                <a:effectLst/>
                <a:latin typeface="inherit"/>
              </a:rPr>
              <a:t>(for dataset)</a:t>
            </a:r>
            <a:endParaRPr lang="en-GB" sz="2000" b="0" i="0" dirty="0">
              <a:solidFill>
                <a:schemeClr val="bg1"/>
              </a:solidFill>
              <a:effectLst/>
              <a:latin typeface="inherit"/>
            </a:endParaRPr>
          </a:p>
          <a:p>
            <a:br>
              <a:rPr lang="en-GB" sz="2000" b="0" i="0" u="none" strike="noStrike" dirty="0">
                <a:solidFill>
                  <a:srgbClr val="1C1E21"/>
                </a:solidFill>
                <a:effectLst/>
                <a:latin typeface="inherit"/>
                <a:hlinkClick r:id="rId5"/>
              </a:rPr>
            </a:b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Admin Panel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Features: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258A48-7347-49A8-B0B4-C38F3264362C}"/>
              </a:ext>
            </a:extLst>
          </p:cNvPr>
          <p:cNvSpPr/>
          <p:nvPr/>
        </p:nvSpPr>
        <p:spPr>
          <a:xfrm>
            <a:off x="6509979" y="1393779"/>
            <a:ext cx="2934269" cy="6277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D0814-CCA0-41C2-A1FF-D534BBD8A007}"/>
              </a:ext>
            </a:extLst>
          </p:cNvPr>
          <p:cNvSpPr/>
          <p:nvPr/>
        </p:nvSpPr>
        <p:spPr>
          <a:xfrm>
            <a:off x="6561156" y="2379351"/>
            <a:ext cx="2934269" cy="627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Account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4A8818-6F1B-4BF8-B2C1-50BD4C306E53}"/>
              </a:ext>
            </a:extLst>
          </p:cNvPr>
          <p:cNvSpPr/>
          <p:nvPr/>
        </p:nvSpPr>
        <p:spPr>
          <a:xfrm>
            <a:off x="6509979" y="3415354"/>
            <a:ext cx="2934269" cy="627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Details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04E6BA-1EC8-4327-9BAE-A12BD3B65F03}"/>
              </a:ext>
            </a:extLst>
          </p:cNvPr>
          <p:cNvSpPr/>
          <p:nvPr/>
        </p:nvSpPr>
        <p:spPr>
          <a:xfrm>
            <a:off x="6509979" y="4365577"/>
            <a:ext cx="2934269" cy="627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All Accounts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5719A-1023-4A32-9970-2A9AE5066D54}"/>
              </a:ext>
            </a:extLst>
          </p:cNvPr>
          <p:cNvSpPr/>
          <p:nvPr/>
        </p:nvSpPr>
        <p:spPr>
          <a:xfrm>
            <a:off x="6509979" y="5194200"/>
            <a:ext cx="2934269" cy="627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 of Account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Any questions? Feel free to reach out: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u.asif.21749@khi.iba.edu.pk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5"/>
              </a:rPr>
              <a:t>s.anwar.22736@khi.iba.edu.pk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z.azam.22732@khi.iba.edu.pk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A9CE-49BC-4D4F-B09C-29FF07E9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OF ADMIN PANEL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F119-029A-49FE-AF53-AB67998D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44557A-7F23-4764-B04A-BE55353FEA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479D8-3F3B-47DD-8D79-9DA6A2B4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759655"/>
            <a:ext cx="10915650" cy="5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2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User Facility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Features: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258A48-7347-49A8-B0B4-C38F3264362C}"/>
              </a:ext>
            </a:extLst>
          </p:cNvPr>
          <p:cNvSpPr/>
          <p:nvPr/>
        </p:nvSpPr>
        <p:spPr>
          <a:xfrm>
            <a:off x="6509979" y="2053306"/>
            <a:ext cx="2934269" cy="6277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 Deposit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D0814-CCA0-41C2-A1FF-D534BBD8A007}"/>
              </a:ext>
            </a:extLst>
          </p:cNvPr>
          <p:cNvSpPr/>
          <p:nvPr/>
        </p:nvSpPr>
        <p:spPr>
          <a:xfrm>
            <a:off x="6509979" y="3811990"/>
            <a:ext cx="2934269" cy="627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 Withdraw</a:t>
            </a:r>
            <a:endParaRPr lang="en-GB" dirty="0"/>
          </a:p>
        </p:txBody>
      </p:sp>
      <p:pic>
        <p:nvPicPr>
          <p:cNvPr id="6" name="Graphic 5" descr="Safe outline">
            <a:extLst>
              <a:ext uri="{FF2B5EF4-FFF2-40B4-BE49-F238E27FC236}">
                <a16:creationId xmlns:a16="http://schemas.microsoft.com/office/drawing/2014/main" id="{9794A0AE-CF35-4BFD-9FED-160592C45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5924" y="1910004"/>
            <a:ext cx="914400" cy="914400"/>
          </a:xfrm>
          <a:prstGeom prst="rect">
            <a:avLst/>
          </a:prstGeom>
        </p:spPr>
      </p:pic>
      <p:pic>
        <p:nvPicPr>
          <p:cNvPr id="8" name="Graphic 7" descr="Money outline">
            <a:extLst>
              <a:ext uri="{FF2B5EF4-FFF2-40B4-BE49-F238E27FC236}">
                <a16:creationId xmlns:a16="http://schemas.microsoft.com/office/drawing/2014/main" id="{FB5BE317-9D97-4EE2-B58A-001F1E85D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1375" y="3542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1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76A0-68A2-4A35-97FD-5D44A2BD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OF USER PANEL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B5BF-6EB3-4C69-B543-C8C0C3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8EAAB-719E-48E8-A4F2-F64223E10D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59FFA-59EB-4FB2-91F6-FED54CD4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5" y="492369"/>
            <a:ext cx="11043139" cy="59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6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Complains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28B-15A2-4097-B6D5-683BE536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0"/>
            <a:ext cx="7541092" cy="6858000"/>
          </a:xfrm>
          <a:solidFill>
            <a:srgbClr val="0033CC"/>
          </a:solidFill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Features: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258A48-7347-49A8-B0B4-C38F3264362C}"/>
              </a:ext>
            </a:extLst>
          </p:cNvPr>
          <p:cNvSpPr/>
          <p:nvPr/>
        </p:nvSpPr>
        <p:spPr>
          <a:xfrm>
            <a:off x="6954319" y="2824404"/>
            <a:ext cx="2934269" cy="6277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Complain Box</a:t>
            </a:r>
            <a:endParaRPr lang="en-GB" dirty="0"/>
          </a:p>
        </p:txBody>
      </p:sp>
      <p:pic>
        <p:nvPicPr>
          <p:cNvPr id="6" name="Graphic 5" descr="Packing Box Open with solid fill">
            <a:extLst>
              <a:ext uri="{FF2B5EF4-FFF2-40B4-BE49-F238E27FC236}">
                <a16:creationId xmlns:a16="http://schemas.microsoft.com/office/drawing/2014/main" id="{9794A0AE-CF35-4BFD-9FED-160592C45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638799" y="26811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1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DA58-F2AC-4752-823F-026C730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OF COMPLAIN BOX PART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3B2F-3E12-402C-8A72-3C46DA12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E3456F-208D-4597-A0B2-2910D657C477}"/>
              </a:ext>
            </a:extLst>
          </p:cNvPr>
          <p:cNvSpPr/>
          <p:nvPr/>
        </p:nvSpPr>
        <p:spPr>
          <a:xfrm>
            <a:off x="0" y="0"/>
            <a:ext cx="1233736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1EC52-1113-4850-AFD4-399E59D1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" y="464234"/>
            <a:ext cx="11268221" cy="57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437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927</TotalTime>
  <Words>857</Words>
  <Application>Microsoft Office PowerPoint</Application>
  <PresentationFormat>Widescreen</PresentationFormat>
  <Paragraphs>227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Gill Sans MT</vt:lpstr>
      <vt:lpstr>inherit</vt:lpstr>
      <vt:lpstr>JetBrains Mono</vt:lpstr>
      <vt:lpstr>Parcel</vt:lpstr>
      <vt:lpstr>PowerPoint Presentation</vt:lpstr>
      <vt:lpstr>FACILITIES</vt:lpstr>
      <vt:lpstr>PowerPoint Presentation</vt:lpstr>
      <vt:lpstr>Admin Panel</vt:lpstr>
      <vt:lpstr>PIC OF ADMIN PANEL</vt:lpstr>
      <vt:lpstr>User Facility</vt:lpstr>
      <vt:lpstr>PIC OF USER PANEL</vt:lpstr>
      <vt:lpstr>Complains</vt:lpstr>
      <vt:lpstr>PIC OF COMPLAIN BOX 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ZOHAIB AZAM - 22732</dc:creator>
  <cp:lastModifiedBy>ZOHAIB AZAM - 22732</cp:lastModifiedBy>
  <cp:revision>17</cp:revision>
  <dcterms:created xsi:type="dcterms:W3CDTF">2021-12-21T16:56:52Z</dcterms:created>
  <dcterms:modified xsi:type="dcterms:W3CDTF">2021-12-22T22:55:55Z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