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4"/>
  </p:sldMasterIdLst>
  <p:notesMasterIdLst>
    <p:notesMasterId r:id="rId30"/>
  </p:notesMasterIdLst>
  <p:handoutMasterIdLst>
    <p:handoutMasterId r:id="rId31"/>
  </p:handoutMasterIdLst>
  <p:sldIdLst>
    <p:sldId id="279" r:id="rId5"/>
    <p:sldId id="256" r:id="rId6"/>
    <p:sldId id="261" r:id="rId7"/>
    <p:sldId id="345" r:id="rId8"/>
    <p:sldId id="288" r:id="rId9"/>
    <p:sldId id="348" r:id="rId10"/>
    <p:sldId id="362" r:id="rId11"/>
    <p:sldId id="363" r:id="rId12"/>
    <p:sldId id="349" r:id="rId13"/>
    <p:sldId id="350" r:id="rId14"/>
    <p:sldId id="351" r:id="rId15"/>
    <p:sldId id="352" r:id="rId16"/>
    <p:sldId id="353" r:id="rId17"/>
    <p:sldId id="354" r:id="rId18"/>
    <p:sldId id="356" r:id="rId19"/>
    <p:sldId id="357" r:id="rId20"/>
    <p:sldId id="355" r:id="rId21"/>
    <p:sldId id="280" r:id="rId22"/>
    <p:sldId id="358" r:id="rId23"/>
    <p:sldId id="361" r:id="rId24"/>
    <p:sldId id="359" r:id="rId25"/>
    <p:sldId id="313" r:id="rId26"/>
    <p:sldId id="360" r:id="rId27"/>
    <p:sldId id="335" r:id="rId28"/>
    <p:sldId id="33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869B3-FA32-5119-F512-4328D2FF3B26}" v="161" dt="2020-07-07T23:23:54.022"/>
    <p1510:client id="{16EF8A24-9258-5C2F-3C34-4CA0BCD39388}" v="435" dt="2020-08-13T04:00:53.175"/>
    <p1510:client id="{181A4E67-110A-B56C-EEB7-A00567C0D716}" v="394" dt="2020-07-09T01:33:43.746"/>
    <p1510:client id="{216EDFD7-4E93-609F-2670-F0BC4CEDDF84}" v="293" dt="2020-07-10T01:01:33.967"/>
    <p1510:client id="{24DD50A1-0222-1A7F-0204-07BC6D0DB98E}" v="18" dt="2020-07-13T00:51:50.215"/>
    <p1510:client id="{282BB52E-197B-F5CC-1FD4-06F07F8CD9D3}" v="2" dt="2020-07-14T05:02:01.140"/>
    <p1510:client id="{291106C1-2E3E-CB95-15B0-354DD0A85D6A}" v="563" dt="2020-08-11T02:59:56.547"/>
    <p1510:client id="{3BB7F5BE-E692-503A-C9D7-4DCB495786EF}" v="83" dt="2020-07-08T21:38:13.323"/>
    <p1510:client id="{3CE4503E-07B6-4C93-ADB2-385241772A52}" v="2" dt="2023-01-12T16:06:32.266"/>
    <p1510:client id="{42245A6B-7384-0EAC-31F3-BD27AE914521}" v="1945" dt="2020-12-02T00:48:17.106"/>
    <p1510:client id="{46CC2A8E-4619-EE20-EA6B-C3D19EA7110E}" v="1950" dt="2020-11-30T03:52:56.976"/>
    <p1510:client id="{54643C33-E272-D785-691B-0AF5C106B343}" v="559" dt="2020-07-09T03:56:58.536"/>
    <p1510:client id="{7F3B0F67-C754-8418-0EB6-0314D5366FB5}" v="109" dt="2020-07-13T03:03:43.232"/>
    <p1510:client id="{84E8532F-0495-C925-AFDC-C1E3DBDDE084}" v="1056" dt="2020-07-08T01:16:00.315"/>
    <p1510:client id="{AD7A7C10-E8C8-2C77-A1AF-2BB277CB7D13}" v="408" dt="2020-07-16T03:59:11.626"/>
    <p1510:client id="{B533FF7C-F60F-EB75-0436-2493AEFC8637}" v="967" dt="2020-08-17T00:52:32.115"/>
    <p1510:client id="{C40BDA46-F6FD-128C-4022-F88C45EB5E6B}" v="295" dt="2020-07-14T03:01:55.860"/>
    <p1510:client id="{D0EADC4E-B9CD-FE97-B163-4C9E86D0A0C0}" v="52" dt="2020-12-04T06:32:28.737"/>
    <p1510:client id="{D1907AF3-5AFD-7684-1BAD-FD02D2C22F34}" v="477" dt="2020-08-12T21:33:51.760"/>
    <p1510:client id="{E02860FB-D592-6AB8-9C34-ECD25F3B2077}" v="564" dt="2020-07-08T03:04:20.644"/>
    <p1510:client id="{E3162E95-CEC9-6000-AA90-D83D0891B557}" v="30" dt="2020-08-12T04:57:25.739"/>
    <p1510:client id="{E654C372-DF3D-AD38-93C1-62F3D15618DA}" v="73" dt="2020-07-15T02:18:40.833"/>
    <p1510:client id="{F5300E1A-291A-A7F9-33AE-1D6073F6C57F}" v="429" dt="2020-08-10T00:28:20.071"/>
    <p1510:client id="{FE686E27-D93C-2F82-F09E-260A5D381578}" v="2" dt="2020-08-05T02:23:50.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SW122" userId="S::19sw122@students.muet.edu.pk::ca81712c-c341-4038-889e-1285f98d1768" providerId="AD" clId="Web-{3CE4503E-07B6-4C93-ADB2-385241772A52}"/>
    <pc:docChg chg="addSld">
      <pc:chgData name="19SW122" userId="S::19sw122@students.muet.edu.pk::ca81712c-c341-4038-889e-1285f98d1768" providerId="AD" clId="Web-{3CE4503E-07B6-4C93-ADB2-385241772A52}" dt="2023-01-12T16:06:32.266" v="1"/>
      <pc:docMkLst>
        <pc:docMk/>
      </pc:docMkLst>
      <pc:sldChg chg="new">
        <pc:chgData name="19SW122" userId="S::19sw122@students.muet.edu.pk::ca81712c-c341-4038-889e-1285f98d1768" providerId="AD" clId="Web-{3CE4503E-07B6-4C93-ADB2-385241772A52}" dt="2023-01-12T16:06:31.813" v="0"/>
        <pc:sldMkLst>
          <pc:docMk/>
          <pc:sldMk cId="1884660511" sldId="362"/>
        </pc:sldMkLst>
      </pc:sldChg>
      <pc:sldChg chg="new">
        <pc:chgData name="19SW122" userId="S::19sw122@students.muet.edu.pk::ca81712c-c341-4038-889e-1285f98d1768" providerId="AD" clId="Web-{3CE4503E-07B6-4C93-ADB2-385241772A52}" dt="2023-01-12T16:06:32.266" v="1"/>
        <pc:sldMkLst>
          <pc:docMk/>
          <pc:sldMk cId="3845086428" sldId="3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1/12/2023</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1/12/2023</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Enterprise Applications</a:t>
            </a:r>
            <a:r>
              <a:rPr lang="en-US" dirty="0"/>
              <a:t> (EA) are a software solution that provide </a:t>
            </a:r>
            <a:r>
              <a:rPr lang="en-US" b="1" dirty="0"/>
              <a:t>business</a:t>
            </a:r>
            <a:r>
              <a:rPr lang="en-US" dirty="0"/>
              <a:t> logic and tools to model entire </a:t>
            </a:r>
            <a:r>
              <a:rPr lang="en-US" b="1" dirty="0"/>
              <a:t>business</a:t>
            </a:r>
            <a:r>
              <a:rPr lang="en-US" dirty="0"/>
              <a:t> processes for </a:t>
            </a:r>
            <a:r>
              <a:rPr lang="en-US" dirty="0" err="1"/>
              <a:t>organisations</a:t>
            </a:r>
            <a:r>
              <a:rPr lang="en-US" dirty="0"/>
              <a:t> to improve productivity and efficiency. Examples include billing systems, customer relationship management systems and supplier relationship management systems.</a:t>
            </a:r>
          </a:p>
          <a:p>
            <a:br>
              <a:rPr lang="en-US" dirty="0">
                <a:cs typeface="+mn-lt"/>
              </a:rPr>
            </a:b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7F715A1-4ADC-44E0-9587-804FF39D6B22}" type="slidenum">
              <a:rPr lang="en-US" smtClean="0"/>
              <a:t>1</a:t>
            </a:fld>
            <a:endParaRPr lang="en-US"/>
          </a:p>
        </p:txBody>
      </p:sp>
    </p:spTree>
    <p:extLst>
      <p:ext uri="{BB962C8B-B14F-4D97-AF65-F5344CB8AC3E}">
        <p14:creationId xmlns:p14="http://schemas.microsoft.com/office/powerpoint/2010/main" val="297612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814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5346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90710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84454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1788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4418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2033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79018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5897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6027F-7875-4030-9381-8BD8C4F21935}"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6140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082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1265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8200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8179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052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076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3194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53043085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pPr algn="ctr"/>
            <a:r>
              <a:rPr lang="en-US">
                <a:solidFill>
                  <a:srgbClr val="EBEBEB"/>
                </a:solidFill>
              </a:rPr>
              <a:t>FAIR USE NOTICE</a:t>
            </a:r>
            <a:endParaRPr lang="en-US"/>
          </a:p>
        </p:txBody>
      </p:sp>
      <p:sp>
        <p:nvSpPr>
          <p:cNvPr id="21" name="Rectangle 14">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Shape 16">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5" name="Rectangle 14">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1103312" y="2779476"/>
            <a:ext cx="8946541" cy="3468923"/>
          </a:xfrm>
        </p:spPr>
        <p:txBody>
          <a:bodyPr vert="horz" lIns="91440" tIns="45720" rIns="91440" bIns="45720" rtlCol="0" anchor="t">
            <a:normAutofit/>
          </a:bodyPr>
          <a:lstStyle/>
          <a:p>
            <a:pPr marL="457200" indent="-228600">
              <a:spcBef>
                <a:spcPts val="0"/>
              </a:spcBef>
              <a:buNone/>
            </a:pPr>
            <a:r>
              <a:rPr lang="en-US" b="1">
                <a:latin typeface="Arial"/>
                <a:cs typeface="Arial"/>
              </a:rPr>
              <a:t>   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a:ea typeface="+mj-lt"/>
              <a:cs typeface="+mj-lt"/>
            </a:endParaRPr>
          </a:p>
          <a:p>
            <a:pPr marL="635" indent="0">
              <a:spcBef>
                <a:spcPts val="1001"/>
              </a:spcBef>
              <a:buNone/>
            </a:pPr>
            <a:endParaRPr lang="en-US">
              <a:ea typeface="+mj-lt"/>
              <a:cs typeface="+mj-lt"/>
            </a:endParaRPr>
          </a:p>
          <a:p>
            <a:pPr marL="0" indent="0">
              <a:buNone/>
            </a:pPr>
            <a:endParaRPr lang="en-US"/>
          </a:p>
        </p:txBody>
      </p:sp>
    </p:spTree>
    <p:extLst>
      <p:ext uri="{BB962C8B-B14F-4D97-AF65-F5344CB8AC3E}">
        <p14:creationId xmlns:p14="http://schemas.microsoft.com/office/powerpoint/2010/main" val="301517771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Propositional Logic</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2" y="2215113"/>
            <a:ext cx="10605032" cy="4376293"/>
          </a:xfrm>
        </p:spPr>
        <p:txBody>
          <a:bodyPr vert="horz" lIns="91440" tIns="45720" rIns="91440" bIns="45720" rtlCol="0" anchor="t">
            <a:normAutofit lnSpcReduction="10000"/>
          </a:bodyPr>
          <a:lstStyle/>
          <a:p>
            <a:pPr>
              <a:buClr>
                <a:srgbClr val="EF53A5"/>
              </a:buClr>
            </a:pPr>
            <a:r>
              <a:rPr lang="en-US" sz="1800">
                <a:solidFill>
                  <a:srgbClr val="000000"/>
                </a:solidFill>
                <a:ea typeface="+mj-lt"/>
                <a:cs typeface="+mj-lt"/>
              </a:rPr>
              <a:t>A simple language useful for showing key ideas and definitions </a:t>
            </a:r>
            <a:endParaRPr lang="en-US">
              <a:solidFill>
                <a:srgbClr val="000000"/>
              </a:solidFill>
              <a:ea typeface="+mj-lt"/>
              <a:cs typeface="+mj-lt"/>
            </a:endParaRPr>
          </a:p>
          <a:p>
            <a:pPr>
              <a:buClr>
                <a:srgbClr val="EF53A5"/>
              </a:buClr>
            </a:pPr>
            <a:r>
              <a:rPr lang="en-US" sz="1800">
                <a:solidFill>
                  <a:srgbClr val="000000"/>
                </a:solidFill>
                <a:ea typeface="+mj-lt"/>
                <a:cs typeface="+mj-lt"/>
              </a:rPr>
              <a:t>User defines a set of propositional symbols, like P and Q. </a:t>
            </a:r>
            <a:endParaRPr lang="en-US">
              <a:solidFill>
                <a:srgbClr val="000000"/>
              </a:solidFill>
              <a:ea typeface="+mj-lt"/>
              <a:cs typeface="+mj-lt"/>
            </a:endParaRPr>
          </a:p>
          <a:p>
            <a:pPr>
              <a:buClr>
                <a:srgbClr val="EF53A5"/>
              </a:buClr>
            </a:pPr>
            <a:r>
              <a:rPr lang="en-US" sz="1800">
                <a:solidFill>
                  <a:srgbClr val="000000"/>
                </a:solidFill>
                <a:ea typeface="+mj-lt"/>
                <a:cs typeface="+mj-lt"/>
              </a:rPr>
              <a:t>User defines the semantics of each propositional symbol:</a:t>
            </a:r>
            <a:endParaRPr lang="en-US">
              <a:solidFill>
                <a:srgbClr val="000000"/>
              </a:solidFill>
              <a:ea typeface="+mj-lt"/>
              <a:cs typeface="+mj-lt"/>
            </a:endParaRPr>
          </a:p>
          <a:p>
            <a:pPr lvl="1">
              <a:buClr>
                <a:srgbClr val="EF53A5"/>
              </a:buClr>
            </a:pPr>
            <a:r>
              <a:rPr lang="en-US" sz="1600">
                <a:solidFill>
                  <a:srgbClr val="000000"/>
                </a:solidFill>
                <a:ea typeface="+mj-lt"/>
                <a:cs typeface="+mj-lt"/>
              </a:rPr>
              <a:t>P means “It is hot”</a:t>
            </a:r>
          </a:p>
          <a:p>
            <a:pPr lvl="1">
              <a:buClr>
                <a:srgbClr val="EF53A5"/>
              </a:buClr>
            </a:pPr>
            <a:r>
              <a:rPr lang="en-US" sz="1600">
                <a:solidFill>
                  <a:srgbClr val="000000"/>
                </a:solidFill>
                <a:ea typeface="+mj-lt"/>
                <a:cs typeface="+mj-lt"/>
              </a:rPr>
              <a:t>Q means “It is humid”</a:t>
            </a:r>
          </a:p>
          <a:p>
            <a:pPr lvl="1">
              <a:buClr>
                <a:srgbClr val="EF53A5"/>
              </a:buClr>
            </a:pPr>
            <a:r>
              <a:rPr lang="en-US" sz="1600">
                <a:solidFill>
                  <a:srgbClr val="000000"/>
                </a:solidFill>
                <a:ea typeface="+mj-lt"/>
                <a:cs typeface="+mj-lt"/>
              </a:rPr>
              <a:t>R means “It is raining”</a:t>
            </a:r>
          </a:p>
          <a:p>
            <a:pPr>
              <a:buClr>
                <a:srgbClr val="EF53A5"/>
              </a:buClr>
            </a:pPr>
            <a:r>
              <a:rPr lang="en-US" sz="1800">
                <a:solidFill>
                  <a:srgbClr val="000000"/>
                </a:solidFill>
                <a:ea typeface="+mj-lt"/>
                <a:cs typeface="+mj-lt"/>
              </a:rPr>
              <a:t>A sentence (well-formed formula) is defined as follows: </a:t>
            </a:r>
            <a:endParaRPr lang="en-US">
              <a:solidFill>
                <a:srgbClr val="000000"/>
              </a:solidFill>
              <a:ea typeface="+mj-lt"/>
              <a:cs typeface="+mj-lt"/>
            </a:endParaRPr>
          </a:p>
          <a:p>
            <a:pPr lvl="1">
              <a:buClr>
                <a:srgbClr val="EF53A5"/>
              </a:buClr>
            </a:pPr>
            <a:r>
              <a:rPr lang="en-US" sz="1600">
                <a:solidFill>
                  <a:srgbClr val="000000"/>
                </a:solidFill>
                <a:ea typeface="+mj-lt"/>
                <a:cs typeface="+mj-lt"/>
              </a:rPr>
              <a:t>A symbol is a sentence</a:t>
            </a:r>
          </a:p>
          <a:p>
            <a:pPr lvl="1">
              <a:buClr>
                <a:srgbClr val="EF53A5"/>
              </a:buClr>
            </a:pPr>
            <a:r>
              <a:rPr lang="en-US" sz="1600">
                <a:solidFill>
                  <a:srgbClr val="000000"/>
                </a:solidFill>
                <a:ea typeface="+mj-lt"/>
                <a:cs typeface="+mj-lt"/>
              </a:rPr>
              <a:t>If S is a sentence, then </a:t>
            </a:r>
            <a:r>
              <a:rPr lang="en-US" sz="1600" b="1">
                <a:solidFill>
                  <a:schemeClr val="bg1"/>
                </a:solidFill>
                <a:ea typeface="+mj-lt"/>
                <a:cs typeface="+mj-lt"/>
              </a:rPr>
              <a:t>¬</a:t>
            </a:r>
            <a:r>
              <a:rPr lang="en-US" sz="1600">
                <a:solidFill>
                  <a:srgbClr val="000000"/>
                </a:solidFill>
                <a:ea typeface="+mj-lt"/>
                <a:cs typeface="+mj-lt"/>
              </a:rPr>
              <a:t>S is a sentence</a:t>
            </a:r>
          </a:p>
          <a:p>
            <a:pPr lvl="1">
              <a:buClr>
                <a:srgbClr val="EF53A5"/>
              </a:buClr>
            </a:pPr>
            <a:r>
              <a:rPr lang="en-US" sz="1600">
                <a:solidFill>
                  <a:srgbClr val="000000"/>
                </a:solidFill>
                <a:ea typeface="+mj-lt"/>
                <a:cs typeface="+mj-lt"/>
              </a:rPr>
              <a:t>If S is a sentence, then (S) is a sentence</a:t>
            </a:r>
          </a:p>
          <a:p>
            <a:pPr lvl="1">
              <a:buClr>
                <a:srgbClr val="EF53A5"/>
              </a:buClr>
            </a:pPr>
            <a:r>
              <a:rPr lang="en-US" sz="1600">
                <a:solidFill>
                  <a:srgbClr val="000000"/>
                </a:solidFill>
                <a:ea typeface="+mj-lt"/>
                <a:cs typeface="+mj-lt"/>
              </a:rPr>
              <a:t>If S and T are sentences, then (S ^ T), (S v T), (S</a:t>
            </a:r>
            <a:r>
              <a:rPr lang="en-US" sz="1600">
                <a:solidFill>
                  <a:schemeClr val="bg1"/>
                </a:solidFill>
                <a:ea typeface="+mj-lt"/>
                <a:cs typeface="+mj-lt"/>
              </a:rPr>
              <a:t> ⇒ </a:t>
            </a:r>
            <a:r>
              <a:rPr lang="en-US" sz="1600">
                <a:solidFill>
                  <a:srgbClr val="000000"/>
                </a:solidFill>
                <a:ea typeface="+mj-lt"/>
                <a:cs typeface="+mj-lt"/>
              </a:rPr>
              <a:t>T), and (S ↔ T) are sentences</a:t>
            </a:r>
          </a:p>
          <a:p>
            <a:pPr lvl="1">
              <a:buClr>
                <a:srgbClr val="EF53A5"/>
              </a:buClr>
            </a:pPr>
            <a:r>
              <a:rPr lang="en-US" sz="1600">
                <a:solidFill>
                  <a:srgbClr val="000000"/>
                </a:solidFill>
                <a:ea typeface="+mj-lt"/>
                <a:cs typeface="+mj-lt"/>
              </a:rPr>
              <a:t>A sentence results from a finite number of applications of the above rules</a:t>
            </a:r>
          </a:p>
        </p:txBody>
      </p:sp>
    </p:spTree>
    <p:extLst>
      <p:ext uri="{BB962C8B-B14F-4D97-AF65-F5344CB8AC3E}">
        <p14:creationId xmlns:p14="http://schemas.microsoft.com/office/powerpoint/2010/main" val="212462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Some Terms</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2" y="2215113"/>
            <a:ext cx="10605032" cy="4376293"/>
          </a:xfrm>
        </p:spPr>
        <p:txBody>
          <a:bodyPr vert="horz" lIns="91440" tIns="45720" rIns="91440" bIns="45720" rtlCol="0" anchor="t">
            <a:normAutofit/>
          </a:bodyPr>
          <a:lstStyle/>
          <a:p>
            <a:pPr>
              <a:buClr>
                <a:srgbClr val="EF53A5"/>
              </a:buClr>
            </a:pPr>
            <a:r>
              <a:rPr lang="en-US" sz="1800" dirty="0">
                <a:solidFill>
                  <a:srgbClr val="000000"/>
                </a:solidFill>
                <a:ea typeface="+mj-lt"/>
                <a:cs typeface="+mj-lt"/>
              </a:rPr>
              <a:t>The</a:t>
            </a:r>
            <a:r>
              <a:rPr lang="en-US" sz="1800" dirty="0">
                <a:solidFill>
                  <a:srgbClr val="00B0F0"/>
                </a:solidFill>
                <a:ea typeface="+mj-lt"/>
                <a:cs typeface="+mj-lt"/>
              </a:rPr>
              <a:t> </a:t>
            </a:r>
            <a:r>
              <a:rPr lang="en-US" sz="1800" dirty="0">
                <a:solidFill>
                  <a:srgbClr val="0070C0"/>
                </a:solidFill>
                <a:ea typeface="+mj-lt"/>
                <a:cs typeface="+mj-lt"/>
              </a:rPr>
              <a:t>meaning or semantics</a:t>
            </a:r>
            <a:r>
              <a:rPr lang="en-US" sz="1800" dirty="0">
                <a:solidFill>
                  <a:srgbClr val="00B0F0"/>
                </a:solidFill>
                <a:ea typeface="+mj-lt"/>
                <a:cs typeface="+mj-lt"/>
              </a:rPr>
              <a:t> </a:t>
            </a:r>
            <a:r>
              <a:rPr lang="en-US" sz="1800" dirty="0">
                <a:solidFill>
                  <a:srgbClr val="000000"/>
                </a:solidFill>
                <a:ea typeface="+mj-lt"/>
                <a:cs typeface="+mj-lt"/>
              </a:rPr>
              <a:t>of a sentence determines its</a:t>
            </a:r>
            <a:r>
              <a:rPr lang="en-US" sz="1800" dirty="0">
                <a:solidFill>
                  <a:srgbClr val="0070C0"/>
                </a:solidFill>
                <a:ea typeface="+mj-lt"/>
                <a:cs typeface="+mj-lt"/>
              </a:rPr>
              <a:t> interpretation. </a:t>
            </a:r>
            <a:endParaRPr lang="en-US" dirty="0">
              <a:solidFill>
                <a:srgbClr val="0070C0"/>
              </a:solidFill>
              <a:ea typeface="+mj-lt"/>
              <a:cs typeface="+mj-lt"/>
            </a:endParaRPr>
          </a:p>
          <a:p>
            <a:pPr>
              <a:buClr>
                <a:srgbClr val="EF53A5"/>
              </a:buClr>
            </a:pPr>
            <a:r>
              <a:rPr lang="en-US" sz="1800" dirty="0">
                <a:solidFill>
                  <a:srgbClr val="000000"/>
                </a:solidFill>
                <a:ea typeface="+mj-lt"/>
                <a:cs typeface="+mj-lt"/>
              </a:rPr>
              <a:t>Given the </a:t>
            </a:r>
            <a:r>
              <a:rPr lang="en-US" sz="1800" dirty="0">
                <a:solidFill>
                  <a:srgbClr val="0070C0"/>
                </a:solidFill>
                <a:ea typeface="+mj-lt"/>
                <a:cs typeface="+mj-lt"/>
              </a:rPr>
              <a:t>truth values of all symbols</a:t>
            </a:r>
            <a:r>
              <a:rPr lang="en-US" sz="1800" dirty="0">
                <a:solidFill>
                  <a:srgbClr val="000000"/>
                </a:solidFill>
                <a:ea typeface="+mj-lt"/>
                <a:cs typeface="+mj-lt"/>
              </a:rPr>
              <a:t> in a </a:t>
            </a:r>
            <a:r>
              <a:rPr lang="en-US" sz="1800" dirty="0">
                <a:solidFill>
                  <a:srgbClr val="0070C0"/>
                </a:solidFill>
                <a:ea typeface="+mj-lt"/>
                <a:cs typeface="+mj-lt"/>
              </a:rPr>
              <a:t>sentence</a:t>
            </a:r>
            <a:r>
              <a:rPr lang="en-US" sz="1800" dirty="0">
                <a:solidFill>
                  <a:srgbClr val="000000"/>
                </a:solidFill>
                <a:ea typeface="+mj-lt"/>
                <a:cs typeface="+mj-lt"/>
              </a:rPr>
              <a:t>, it can be “evaluated” to determine its </a:t>
            </a:r>
            <a:r>
              <a:rPr lang="en-US" sz="1800" dirty="0">
                <a:solidFill>
                  <a:srgbClr val="0070C0"/>
                </a:solidFill>
                <a:ea typeface="+mj-lt"/>
                <a:cs typeface="+mj-lt"/>
              </a:rPr>
              <a:t>truth value (True or False)</a:t>
            </a:r>
            <a:r>
              <a:rPr lang="en-US" sz="1800" dirty="0">
                <a:solidFill>
                  <a:srgbClr val="000000"/>
                </a:solidFill>
                <a:ea typeface="+mj-lt"/>
                <a:cs typeface="+mj-lt"/>
              </a:rPr>
              <a:t>. </a:t>
            </a:r>
            <a:endParaRPr lang="en-US" dirty="0">
              <a:solidFill>
                <a:srgbClr val="000000"/>
              </a:solidFill>
            </a:endParaRPr>
          </a:p>
          <a:p>
            <a:pPr>
              <a:buClr>
                <a:srgbClr val="EF53A5"/>
              </a:buClr>
            </a:pPr>
            <a:r>
              <a:rPr lang="en-US" sz="1800" dirty="0">
                <a:solidFill>
                  <a:srgbClr val="000000"/>
                </a:solidFill>
                <a:ea typeface="+mj-lt"/>
                <a:cs typeface="+mj-lt"/>
              </a:rPr>
              <a:t>A</a:t>
            </a:r>
            <a:r>
              <a:rPr lang="en-US" sz="1800" dirty="0">
                <a:solidFill>
                  <a:srgbClr val="0070C0"/>
                </a:solidFill>
                <a:ea typeface="+mj-lt"/>
                <a:cs typeface="+mj-lt"/>
              </a:rPr>
              <a:t> model for a KB</a:t>
            </a:r>
            <a:r>
              <a:rPr lang="en-US" sz="1800" dirty="0">
                <a:solidFill>
                  <a:srgbClr val="000000"/>
                </a:solidFill>
                <a:ea typeface="+mj-lt"/>
                <a:cs typeface="+mj-lt"/>
              </a:rPr>
              <a:t> is a </a:t>
            </a:r>
            <a:r>
              <a:rPr lang="en-US" sz="1800" dirty="0">
                <a:solidFill>
                  <a:srgbClr val="0070C0"/>
                </a:solidFill>
                <a:ea typeface="+mj-lt"/>
                <a:cs typeface="+mj-lt"/>
              </a:rPr>
              <a:t>“possible world” </a:t>
            </a:r>
            <a:r>
              <a:rPr lang="en-US" sz="1800" dirty="0">
                <a:solidFill>
                  <a:srgbClr val="000000"/>
                </a:solidFill>
                <a:ea typeface="+mj-lt"/>
                <a:cs typeface="+mj-lt"/>
              </a:rPr>
              <a:t>(assignment of truth values to propositional symbols) in which each sentence in the KB is</a:t>
            </a:r>
            <a:r>
              <a:rPr lang="en-US" sz="1800" dirty="0">
                <a:solidFill>
                  <a:srgbClr val="0070C0"/>
                </a:solidFill>
                <a:ea typeface="+mj-lt"/>
                <a:cs typeface="+mj-lt"/>
              </a:rPr>
              <a:t> True</a:t>
            </a:r>
            <a:r>
              <a:rPr lang="en-US" sz="1800" dirty="0">
                <a:solidFill>
                  <a:srgbClr val="000000"/>
                </a:solidFill>
                <a:ea typeface="+mj-lt"/>
                <a:cs typeface="+mj-lt"/>
              </a:rPr>
              <a:t>.</a:t>
            </a:r>
            <a:r>
              <a:rPr lang="en-US" sz="1800" dirty="0">
                <a:solidFill>
                  <a:schemeClr val="bg1"/>
                </a:solidFill>
                <a:ea typeface="+mj-lt"/>
                <a:cs typeface="+mj-lt"/>
              </a:rPr>
              <a:t> </a:t>
            </a:r>
          </a:p>
          <a:p>
            <a:pPr>
              <a:buClr>
                <a:srgbClr val="EF53A5"/>
              </a:buClr>
            </a:pPr>
            <a:r>
              <a:rPr lang="en-US" sz="1800" dirty="0">
                <a:solidFill>
                  <a:schemeClr val="bg1"/>
                </a:solidFill>
                <a:ea typeface="+mj-lt"/>
                <a:cs typeface="+mj-lt"/>
              </a:rPr>
              <a:t>A </a:t>
            </a:r>
            <a:r>
              <a:rPr lang="en-US" sz="1800" dirty="0">
                <a:solidFill>
                  <a:srgbClr val="0070C0"/>
                </a:solidFill>
                <a:ea typeface="+mj-lt"/>
                <a:cs typeface="+mj-lt"/>
              </a:rPr>
              <a:t>valid sentence or tautology</a:t>
            </a:r>
            <a:r>
              <a:rPr lang="en-US" sz="1800" dirty="0">
                <a:solidFill>
                  <a:schemeClr val="bg1"/>
                </a:solidFill>
                <a:ea typeface="+mj-lt"/>
                <a:cs typeface="+mj-lt"/>
              </a:rPr>
              <a:t> is a sentence that is True under all interpretations, no matter what the world is actually like or what the semantics is. Example: “It’s raining or it’s not raining.”</a:t>
            </a:r>
            <a:endParaRPr lang="en-US" sz="1800" dirty="0">
              <a:solidFill>
                <a:schemeClr val="bg1"/>
              </a:solidFill>
            </a:endParaRPr>
          </a:p>
          <a:p>
            <a:pPr>
              <a:buClr>
                <a:srgbClr val="EF53A5"/>
              </a:buClr>
            </a:pPr>
            <a:r>
              <a:rPr lang="en-US" sz="1800" dirty="0">
                <a:solidFill>
                  <a:schemeClr val="bg1"/>
                </a:solidFill>
                <a:ea typeface="+mj-lt"/>
                <a:cs typeface="+mj-lt"/>
              </a:rPr>
              <a:t>An </a:t>
            </a:r>
            <a:r>
              <a:rPr lang="en-US" sz="1800" dirty="0">
                <a:solidFill>
                  <a:srgbClr val="0070C0"/>
                </a:solidFill>
                <a:ea typeface="+mj-lt"/>
                <a:cs typeface="+mj-lt"/>
              </a:rPr>
              <a:t>inconsistent sentence or contradiction</a:t>
            </a:r>
            <a:r>
              <a:rPr lang="en-US" sz="1800" dirty="0">
                <a:solidFill>
                  <a:schemeClr val="bg1"/>
                </a:solidFill>
                <a:ea typeface="+mj-lt"/>
                <a:cs typeface="+mj-lt"/>
              </a:rPr>
              <a:t> is a sentence that is False under all interpretations. The world is never like what it describes, as in “It’s raining and it’s not raining.”</a:t>
            </a:r>
            <a:endParaRPr lang="en-US" dirty="0">
              <a:solidFill>
                <a:schemeClr val="bg1"/>
              </a:solidFill>
            </a:endParaRPr>
          </a:p>
          <a:p>
            <a:pPr>
              <a:buClr>
                <a:srgbClr val="EF53A5"/>
              </a:buClr>
            </a:pPr>
            <a:r>
              <a:rPr lang="en-US" sz="1800" dirty="0">
                <a:solidFill>
                  <a:srgbClr val="0070C0"/>
                </a:solidFill>
                <a:ea typeface="+mj-lt"/>
                <a:cs typeface="+mj-lt"/>
              </a:rPr>
              <a:t>P entails Q</a:t>
            </a:r>
            <a:r>
              <a:rPr lang="en-US" sz="1800" dirty="0">
                <a:solidFill>
                  <a:schemeClr val="bg1"/>
                </a:solidFill>
                <a:ea typeface="+mj-lt"/>
                <a:cs typeface="+mj-lt"/>
              </a:rPr>
              <a:t>, written </a:t>
            </a:r>
            <a:r>
              <a:rPr lang="en-US" sz="1800" dirty="0">
                <a:solidFill>
                  <a:srgbClr val="0070C0"/>
                </a:solidFill>
                <a:ea typeface="+mj-lt"/>
                <a:cs typeface="+mj-lt"/>
              </a:rPr>
              <a:t>P |= Q</a:t>
            </a:r>
            <a:r>
              <a:rPr lang="en-US" sz="1800" dirty="0">
                <a:solidFill>
                  <a:schemeClr val="bg1"/>
                </a:solidFill>
                <a:ea typeface="+mj-lt"/>
                <a:cs typeface="+mj-lt"/>
              </a:rPr>
              <a:t>, means that whenever P is True, so is Q. In other words, all models of P are also models of Q.</a:t>
            </a:r>
            <a:endParaRPr lang="en-US" dirty="0">
              <a:solidFill>
                <a:schemeClr val="bg1"/>
              </a:solidFill>
            </a:endParaRPr>
          </a:p>
        </p:txBody>
      </p:sp>
    </p:spTree>
    <p:extLst>
      <p:ext uri="{BB962C8B-B14F-4D97-AF65-F5344CB8AC3E}">
        <p14:creationId xmlns:p14="http://schemas.microsoft.com/office/powerpoint/2010/main" val="46036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7" name="Picture 46">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5" name="Rectangle 54">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a:t>Truth Tables</a:t>
            </a:r>
          </a:p>
        </p:txBody>
      </p:sp>
      <p:sp>
        <p:nvSpPr>
          <p:cNvPr id="57" name="Rectangle 56">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1"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 name="Picture 4" descr="A flat screen tv mounted to the side&#10;&#10;Description automatically generated">
            <a:extLst>
              <a:ext uri="{FF2B5EF4-FFF2-40B4-BE49-F238E27FC236}">
                <a16:creationId xmlns:a16="http://schemas.microsoft.com/office/drawing/2014/main" id="{C1AE594F-282F-4E36-A989-2B4C29DBD5A5}"/>
              </a:ext>
            </a:extLst>
          </p:cNvPr>
          <p:cNvPicPr>
            <a:picLocks noGrp="1" noChangeAspect="1"/>
          </p:cNvPicPr>
          <p:nvPr>
            <p:ph idx="1"/>
          </p:nvPr>
        </p:nvPicPr>
        <p:blipFill>
          <a:blip r:embed="rId7"/>
          <a:stretch>
            <a:fillRect/>
          </a:stretch>
        </p:blipFill>
        <p:spPr>
          <a:xfrm>
            <a:off x="380085" y="1323450"/>
            <a:ext cx="7022892" cy="4777249"/>
          </a:xfrm>
          <a:prstGeom prst="rect">
            <a:avLst/>
          </a:prstGeom>
          <a:effectLst/>
        </p:spPr>
      </p:pic>
    </p:spTree>
    <p:extLst>
      <p:ext uri="{BB962C8B-B14F-4D97-AF65-F5344CB8AC3E}">
        <p14:creationId xmlns:p14="http://schemas.microsoft.com/office/powerpoint/2010/main" val="25391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Some Other Definitions</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 name="Content Placeholder 5">
            <a:extLst>
              <a:ext uri="{FF2B5EF4-FFF2-40B4-BE49-F238E27FC236}">
                <a16:creationId xmlns:a16="http://schemas.microsoft.com/office/drawing/2014/main" id="{F9393F85-C3CA-431D-B1CB-C12C48B02CFB}"/>
              </a:ext>
            </a:extLst>
          </p:cNvPr>
          <p:cNvSpPr>
            <a:spLocks noGrp="1"/>
          </p:cNvSpPr>
          <p:nvPr>
            <p:ph idx="1"/>
          </p:nvPr>
        </p:nvSpPr>
        <p:spPr>
          <a:xfrm>
            <a:off x="1103312" y="2355764"/>
            <a:ext cx="8946541" cy="3892635"/>
          </a:xfrm>
        </p:spPr>
        <p:txBody>
          <a:bodyPr vert="horz" lIns="91440" tIns="45720" rIns="91440" bIns="45720" rtlCol="0" anchor="t">
            <a:normAutofit/>
          </a:bodyPr>
          <a:lstStyle/>
          <a:p>
            <a:r>
              <a:rPr lang="en-US">
                <a:solidFill>
                  <a:srgbClr val="000000"/>
                </a:solidFill>
                <a:ea typeface="+mj-lt"/>
                <a:cs typeface="+mj-lt"/>
              </a:rPr>
              <a:t>A</a:t>
            </a:r>
            <a:r>
              <a:rPr lang="en-US">
                <a:solidFill>
                  <a:srgbClr val="0070C0"/>
                </a:solidFill>
                <a:ea typeface="+mj-lt"/>
                <a:cs typeface="+mj-lt"/>
              </a:rPr>
              <a:t> literal </a:t>
            </a:r>
            <a:r>
              <a:rPr lang="en-US">
                <a:solidFill>
                  <a:srgbClr val="000000"/>
                </a:solidFill>
                <a:ea typeface="+mj-lt"/>
                <a:cs typeface="+mj-lt"/>
              </a:rPr>
              <a:t>is an atomic formula or the negation of an atomic formula.</a:t>
            </a:r>
          </a:p>
          <a:p>
            <a:pPr>
              <a:buClr>
                <a:srgbClr val="EF53A5"/>
              </a:buClr>
            </a:pPr>
            <a:r>
              <a:rPr lang="en-US">
                <a:solidFill>
                  <a:srgbClr val="000000"/>
                </a:solidFill>
                <a:ea typeface="+mj-lt"/>
                <a:cs typeface="+mj-lt"/>
              </a:rPr>
              <a:t>A </a:t>
            </a:r>
            <a:r>
              <a:rPr lang="en-US">
                <a:solidFill>
                  <a:srgbClr val="0070C0"/>
                </a:solidFill>
                <a:ea typeface="+mj-lt"/>
                <a:cs typeface="+mj-lt"/>
              </a:rPr>
              <a:t>clause </a:t>
            </a:r>
            <a:r>
              <a:rPr lang="en-US">
                <a:solidFill>
                  <a:srgbClr val="000000"/>
                </a:solidFill>
                <a:ea typeface="+mj-lt"/>
                <a:cs typeface="+mj-lt"/>
              </a:rPr>
              <a:t>is a wff express a fact (premises or conclusion). </a:t>
            </a:r>
          </a:p>
          <a:p>
            <a:pPr>
              <a:buClr>
                <a:srgbClr val="EF53A5"/>
              </a:buClr>
            </a:pPr>
            <a:r>
              <a:rPr lang="en-US">
                <a:solidFill>
                  <a:srgbClr val="000000"/>
                </a:solidFill>
                <a:ea typeface="+mj-lt"/>
                <a:cs typeface="+mj-lt"/>
              </a:rPr>
              <a:t>A </a:t>
            </a:r>
            <a:r>
              <a:rPr lang="en-US">
                <a:solidFill>
                  <a:srgbClr val="0070C0"/>
                </a:solidFill>
                <a:ea typeface="+mj-lt"/>
                <a:cs typeface="+mj-lt"/>
              </a:rPr>
              <a:t>clause set</a:t>
            </a:r>
            <a:r>
              <a:rPr lang="en-US">
                <a:solidFill>
                  <a:srgbClr val="000000"/>
                </a:solidFill>
                <a:ea typeface="+mj-lt"/>
                <a:cs typeface="+mj-lt"/>
              </a:rPr>
              <a:t> is a group of clauses express an argument. </a:t>
            </a:r>
          </a:p>
          <a:p>
            <a:pPr>
              <a:buClr>
                <a:srgbClr val="EF53A5"/>
              </a:buClr>
            </a:pPr>
            <a:r>
              <a:rPr lang="en-US">
                <a:solidFill>
                  <a:srgbClr val="000000"/>
                </a:solidFill>
                <a:ea typeface="+mj-lt"/>
                <a:cs typeface="+mj-lt"/>
              </a:rPr>
              <a:t>A formula is in conjunctive normal form (CNF) if it is a conjunction of disjunction of literals. </a:t>
            </a:r>
          </a:p>
          <a:p>
            <a:pPr>
              <a:buClr>
                <a:srgbClr val="EF53A5"/>
              </a:buClr>
            </a:pPr>
            <a:endParaRPr lang="en-US" dirty="0">
              <a:solidFill>
                <a:srgbClr val="000000"/>
              </a:solidFill>
              <a:ea typeface="+mj-lt"/>
              <a:cs typeface="+mj-lt"/>
            </a:endParaRPr>
          </a:p>
          <a:p>
            <a:pPr>
              <a:buClr>
                <a:srgbClr val="EF53A5"/>
              </a:buClr>
            </a:pPr>
            <a:endParaRPr lang="en-US" dirty="0">
              <a:solidFill>
                <a:srgbClr val="000000"/>
              </a:solidFill>
              <a:ea typeface="+mj-lt"/>
              <a:cs typeface="+mj-lt"/>
            </a:endParaRPr>
          </a:p>
          <a:p>
            <a:pPr>
              <a:buClr>
                <a:srgbClr val="EF53A5"/>
              </a:buClr>
            </a:pPr>
            <a:r>
              <a:rPr lang="en-US">
                <a:solidFill>
                  <a:srgbClr val="000000"/>
                </a:solidFill>
                <a:ea typeface="+mj-lt"/>
                <a:cs typeface="+mj-lt"/>
              </a:rPr>
              <a:t>A formula is in disjunctive normal form (DNF) if it is a disjunction of conjunction of literals. </a:t>
            </a:r>
            <a:endParaRPr lang="en-US">
              <a:solidFill>
                <a:srgbClr val="000000"/>
              </a:solidFill>
            </a:endParaRPr>
          </a:p>
        </p:txBody>
      </p:sp>
      <p:pic>
        <p:nvPicPr>
          <p:cNvPr id="7" name="Picture 7">
            <a:extLst>
              <a:ext uri="{FF2B5EF4-FFF2-40B4-BE49-F238E27FC236}">
                <a16:creationId xmlns:a16="http://schemas.microsoft.com/office/drawing/2014/main" id="{E11A5AE3-BE33-4B00-A36F-9027E6CFA4D9}"/>
              </a:ext>
            </a:extLst>
          </p:cNvPr>
          <p:cNvPicPr>
            <a:picLocks noChangeAspect="1"/>
          </p:cNvPicPr>
          <p:nvPr/>
        </p:nvPicPr>
        <p:blipFill>
          <a:blip r:embed="rId3"/>
          <a:stretch>
            <a:fillRect/>
          </a:stretch>
        </p:blipFill>
        <p:spPr>
          <a:xfrm>
            <a:off x="2379784" y="4523057"/>
            <a:ext cx="6299200" cy="449575"/>
          </a:xfrm>
          <a:prstGeom prst="rect">
            <a:avLst/>
          </a:prstGeom>
        </p:spPr>
      </p:pic>
    </p:spTree>
    <p:extLst>
      <p:ext uri="{BB962C8B-B14F-4D97-AF65-F5344CB8AC3E}">
        <p14:creationId xmlns:p14="http://schemas.microsoft.com/office/powerpoint/2010/main" val="165656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Propositional Logic - Arguments</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 name="Picture 3" descr="Graphical user interface, text, application, chat or text message&#10;&#10;Description automatically generated">
            <a:extLst>
              <a:ext uri="{FF2B5EF4-FFF2-40B4-BE49-F238E27FC236}">
                <a16:creationId xmlns:a16="http://schemas.microsoft.com/office/drawing/2014/main" id="{E6DCF5A5-2B93-45A8-9BDC-951BC2406EBA}"/>
              </a:ext>
            </a:extLst>
          </p:cNvPr>
          <p:cNvPicPr>
            <a:picLocks noGrp="1" noChangeAspect="1"/>
          </p:cNvPicPr>
          <p:nvPr>
            <p:ph idx="1"/>
          </p:nvPr>
        </p:nvPicPr>
        <p:blipFill>
          <a:blip r:embed="rId3"/>
          <a:stretch>
            <a:fillRect/>
          </a:stretch>
        </p:blipFill>
        <p:spPr>
          <a:xfrm>
            <a:off x="2238391" y="3039430"/>
            <a:ext cx="7258585" cy="3039010"/>
          </a:xfrm>
        </p:spPr>
      </p:pic>
    </p:spTree>
    <p:extLst>
      <p:ext uri="{BB962C8B-B14F-4D97-AF65-F5344CB8AC3E}">
        <p14:creationId xmlns:p14="http://schemas.microsoft.com/office/powerpoint/2010/main" val="4548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Propositional Logic - Arguments</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6" descr="Graphical user interface, text, application, chat or text message&#10;&#10;Description automatically generated">
            <a:extLst>
              <a:ext uri="{FF2B5EF4-FFF2-40B4-BE49-F238E27FC236}">
                <a16:creationId xmlns:a16="http://schemas.microsoft.com/office/drawing/2014/main" id="{97CDC248-8715-4CD4-A627-00EDC710840C}"/>
              </a:ext>
            </a:extLst>
          </p:cNvPr>
          <p:cNvPicPr>
            <a:picLocks noGrp="1" noChangeAspect="1"/>
          </p:cNvPicPr>
          <p:nvPr>
            <p:ph idx="1"/>
          </p:nvPr>
        </p:nvPicPr>
        <p:blipFill>
          <a:blip r:embed="rId3"/>
          <a:stretch>
            <a:fillRect/>
          </a:stretch>
        </p:blipFill>
        <p:spPr>
          <a:xfrm>
            <a:off x="2130085" y="2651220"/>
            <a:ext cx="8434998" cy="3441455"/>
          </a:xfrm>
        </p:spPr>
      </p:pic>
    </p:spTree>
    <p:extLst>
      <p:ext uri="{BB962C8B-B14F-4D97-AF65-F5344CB8AC3E}">
        <p14:creationId xmlns:p14="http://schemas.microsoft.com/office/powerpoint/2010/main" val="56778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Propositional Logic - Arguments</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6" descr="Diagram&#10;&#10;Description automatically generated">
            <a:extLst>
              <a:ext uri="{FF2B5EF4-FFF2-40B4-BE49-F238E27FC236}">
                <a16:creationId xmlns:a16="http://schemas.microsoft.com/office/drawing/2014/main" id="{28DACC43-B77B-47D3-916A-28A36AADBE42}"/>
              </a:ext>
            </a:extLst>
          </p:cNvPr>
          <p:cNvPicPr>
            <a:picLocks noGrp="1" noChangeAspect="1"/>
          </p:cNvPicPr>
          <p:nvPr>
            <p:ph idx="1"/>
          </p:nvPr>
        </p:nvPicPr>
        <p:blipFill>
          <a:blip r:embed="rId3"/>
          <a:stretch>
            <a:fillRect/>
          </a:stretch>
        </p:blipFill>
        <p:spPr>
          <a:xfrm>
            <a:off x="2194169" y="2473878"/>
            <a:ext cx="6875584" cy="3483090"/>
          </a:xfrm>
        </p:spPr>
      </p:pic>
    </p:spTree>
    <p:extLst>
      <p:ext uri="{BB962C8B-B14F-4D97-AF65-F5344CB8AC3E}">
        <p14:creationId xmlns:p14="http://schemas.microsoft.com/office/powerpoint/2010/main" val="2672276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CONTD.</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 name="Content Placeholder 5">
            <a:extLst>
              <a:ext uri="{FF2B5EF4-FFF2-40B4-BE49-F238E27FC236}">
                <a16:creationId xmlns:a16="http://schemas.microsoft.com/office/drawing/2014/main" id="{F9393F85-C3CA-431D-B1CB-C12C48B02CFB}"/>
              </a:ext>
            </a:extLst>
          </p:cNvPr>
          <p:cNvSpPr>
            <a:spLocks noGrp="1"/>
          </p:cNvSpPr>
          <p:nvPr>
            <p:ph idx="1"/>
          </p:nvPr>
        </p:nvSpPr>
        <p:spPr>
          <a:xfrm>
            <a:off x="1103312" y="2355764"/>
            <a:ext cx="9982079" cy="3892635"/>
          </a:xfrm>
        </p:spPr>
        <p:txBody>
          <a:bodyPr vert="horz" lIns="91440" tIns="45720" rIns="91440" bIns="45720" rtlCol="0" anchor="t">
            <a:normAutofit/>
          </a:bodyPr>
          <a:lstStyle/>
          <a:p>
            <a:pPr>
              <a:buClr>
                <a:srgbClr val="EF53A5"/>
              </a:buClr>
            </a:pPr>
            <a:r>
              <a:rPr lang="en-US">
                <a:solidFill>
                  <a:srgbClr val="000000"/>
                </a:solidFill>
                <a:ea typeface="+mj-lt"/>
                <a:cs typeface="+mj-lt"/>
              </a:rPr>
              <a:t>An argument is a sequence of statements in which the conjunction of the initial statements (called the premises/hypotheses) is said to imply the final statement (called the conclusion). </a:t>
            </a:r>
          </a:p>
          <a:p>
            <a:pPr>
              <a:buClr>
                <a:srgbClr val="EF53A5"/>
              </a:buClr>
            </a:pPr>
            <a:r>
              <a:rPr lang="en-US">
                <a:solidFill>
                  <a:srgbClr val="000000"/>
                </a:solidFill>
                <a:ea typeface="+mj-lt"/>
                <a:cs typeface="+mj-lt"/>
              </a:rPr>
              <a:t>An argument can be presented symbolically as (P1 Λ P2 Λ ... Λ Pn)-&gt; Q where P1, P2, ..., Pn represent the hypotheses and Q represents the conclusion. </a:t>
            </a:r>
          </a:p>
          <a:p>
            <a:pPr>
              <a:buClr>
                <a:srgbClr val="EF53A5"/>
              </a:buClr>
            </a:pPr>
            <a:r>
              <a:rPr lang="en-US">
                <a:solidFill>
                  <a:srgbClr val="000000"/>
                </a:solidFill>
                <a:ea typeface="+mj-lt"/>
                <a:cs typeface="+mj-lt"/>
              </a:rPr>
              <a:t>Deriving a logical conclusion by combining many propositions and using formal logic: hence, determining the truth of arguments. </a:t>
            </a:r>
          </a:p>
          <a:p>
            <a:pPr>
              <a:buClr>
                <a:srgbClr val="EF53A5"/>
              </a:buClr>
            </a:pPr>
            <a:r>
              <a:rPr lang="en-US">
                <a:solidFill>
                  <a:srgbClr val="000000"/>
                </a:solidFill>
                <a:ea typeface="+mj-lt"/>
                <a:cs typeface="+mj-lt"/>
              </a:rPr>
              <a:t>This formula representing the whole argument as hypothesis and conclusion is known as NATURAL DEDUCTION</a:t>
            </a:r>
            <a:endParaRPr lang="en-US">
              <a:solidFill>
                <a:srgbClr val="000000"/>
              </a:solidFill>
            </a:endParaRPr>
          </a:p>
        </p:txBody>
      </p:sp>
    </p:spTree>
    <p:extLst>
      <p:ext uri="{BB962C8B-B14F-4D97-AF65-F5344CB8AC3E}">
        <p14:creationId xmlns:p14="http://schemas.microsoft.com/office/powerpoint/2010/main" val="117615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7"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Inference Rules</a:t>
            </a:r>
          </a:p>
        </p:txBody>
      </p:sp>
      <p:sp>
        <p:nvSpPr>
          <p:cNvPr id="29" name="Rectangle 28">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1" y="2588126"/>
            <a:ext cx="10562750" cy="3511162"/>
          </a:xfrm>
        </p:spPr>
        <p:txBody>
          <a:bodyPr vert="horz" lIns="91440" tIns="45720" rIns="91440" bIns="45720" rtlCol="0" anchor="t">
            <a:noAutofit/>
          </a:bodyPr>
          <a:lstStyle/>
          <a:p>
            <a:pPr>
              <a:buFont typeface="Wingdings" charset="2"/>
              <a:buChar char="§"/>
            </a:pPr>
            <a:r>
              <a:rPr lang="en-US" sz="1700" dirty="0">
                <a:solidFill>
                  <a:srgbClr val="000000"/>
                </a:solidFill>
                <a:ea typeface="+mj-lt"/>
                <a:cs typeface="+mj-lt"/>
              </a:rPr>
              <a:t>Logical inference is used to create new sentences that logically follow from a given set of predicate calculus sentences (KB).</a:t>
            </a:r>
            <a:endParaRPr lang="en-US" dirty="0">
              <a:solidFill>
                <a:srgbClr val="000000"/>
              </a:solidFill>
              <a:ea typeface="+mj-lt"/>
              <a:cs typeface="+mj-lt"/>
            </a:endParaRPr>
          </a:p>
          <a:p>
            <a:pPr>
              <a:buClr>
                <a:srgbClr val="EF53A5"/>
              </a:buClr>
              <a:buFont typeface="Wingdings" charset="2"/>
              <a:buChar char="§"/>
            </a:pPr>
            <a:r>
              <a:rPr lang="en-US" sz="1700" dirty="0">
                <a:solidFill>
                  <a:srgbClr val="000000"/>
                </a:solidFill>
                <a:ea typeface="+mj-lt"/>
                <a:cs typeface="+mj-lt"/>
              </a:rPr>
              <a:t>An inference rule is </a:t>
            </a:r>
            <a:r>
              <a:rPr lang="en-US" sz="1700" dirty="0">
                <a:solidFill>
                  <a:srgbClr val="0070C0"/>
                </a:solidFill>
                <a:ea typeface="+mj-lt"/>
                <a:cs typeface="+mj-lt"/>
              </a:rPr>
              <a:t>sound </a:t>
            </a:r>
            <a:r>
              <a:rPr lang="en-US" sz="1700" dirty="0">
                <a:solidFill>
                  <a:srgbClr val="000000"/>
                </a:solidFill>
                <a:ea typeface="+mj-lt"/>
                <a:cs typeface="+mj-lt"/>
              </a:rPr>
              <a:t>if every sentence X produced by an inference rule operating on a KB logically follows from the KB. (That is, the inference rule does not create any contradictions or you cannot prove anything that's wrong.) </a:t>
            </a:r>
            <a:endParaRPr lang="en-US" dirty="0">
              <a:solidFill>
                <a:srgbClr val="000000"/>
              </a:solidFill>
            </a:endParaRPr>
          </a:p>
          <a:p>
            <a:pPr>
              <a:buClr>
                <a:srgbClr val="EF53A5"/>
              </a:buClr>
              <a:buFont typeface="Wingdings" charset="2"/>
              <a:buChar char="§"/>
            </a:pPr>
            <a:r>
              <a:rPr lang="en-US" sz="1700" dirty="0">
                <a:solidFill>
                  <a:srgbClr val="000000"/>
                </a:solidFill>
                <a:ea typeface="+mj-lt"/>
                <a:cs typeface="+mj-lt"/>
              </a:rPr>
              <a:t>An inference rule is </a:t>
            </a:r>
            <a:r>
              <a:rPr lang="en-US" sz="1700" dirty="0">
                <a:solidFill>
                  <a:srgbClr val="0070C0"/>
                </a:solidFill>
                <a:ea typeface="+mj-lt"/>
                <a:cs typeface="+mj-lt"/>
              </a:rPr>
              <a:t>complete </a:t>
            </a:r>
            <a:r>
              <a:rPr lang="en-US" sz="1700" dirty="0">
                <a:solidFill>
                  <a:srgbClr val="000000"/>
                </a:solidFill>
                <a:ea typeface="+mj-lt"/>
                <a:cs typeface="+mj-lt"/>
              </a:rPr>
              <a:t>if it is able to produce every expression that logically follows from (is entailed by) the KB. (means you can prove anything that's right)</a:t>
            </a:r>
            <a:endParaRPr lang="en-US" dirty="0">
              <a:solidFill>
                <a:srgbClr val="000000"/>
              </a:solidFill>
            </a:endParaRPr>
          </a:p>
        </p:txBody>
      </p:sp>
    </p:spTree>
    <p:extLst>
      <p:ext uri="{BB962C8B-B14F-4D97-AF65-F5344CB8AC3E}">
        <p14:creationId xmlns:p14="http://schemas.microsoft.com/office/powerpoint/2010/main" val="56522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7"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Inference Rules</a:t>
            </a:r>
          </a:p>
        </p:txBody>
      </p:sp>
      <p:sp>
        <p:nvSpPr>
          <p:cNvPr id="29" name="Rectangle 28">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1" y="2353665"/>
            <a:ext cx="10562750" cy="3745623"/>
          </a:xfrm>
        </p:spPr>
        <p:txBody>
          <a:bodyPr vert="horz" lIns="91440" tIns="45720" rIns="91440" bIns="45720" rtlCol="0" anchor="t">
            <a:noAutofit/>
          </a:bodyPr>
          <a:lstStyle/>
          <a:p>
            <a:pPr>
              <a:buClr>
                <a:srgbClr val="EF53A5"/>
              </a:buClr>
            </a:pPr>
            <a:r>
              <a:rPr lang="en-US" sz="1700">
                <a:solidFill>
                  <a:srgbClr val="000000"/>
                </a:solidFill>
                <a:ea typeface="+mj-lt"/>
                <a:cs typeface="+mj-lt"/>
              </a:rPr>
              <a:t>Here are some examples of sound rules of inference</a:t>
            </a:r>
            <a:endParaRPr lang="en-US">
              <a:solidFill>
                <a:srgbClr val="000000"/>
              </a:solidFill>
              <a:ea typeface="+mj-lt"/>
              <a:cs typeface="+mj-lt"/>
            </a:endParaRPr>
          </a:p>
          <a:p>
            <a:pPr lvl="1">
              <a:buClr>
                <a:srgbClr val="EF53A5"/>
              </a:buClr>
            </a:pPr>
            <a:r>
              <a:rPr lang="en-US" sz="1500">
                <a:solidFill>
                  <a:srgbClr val="000000"/>
                </a:solidFill>
                <a:ea typeface="+mj-lt"/>
                <a:cs typeface="+mj-lt"/>
              </a:rPr>
              <a:t>A rule is </a:t>
            </a:r>
            <a:r>
              <a:rPr lang="en-US" sz="1500">
                <a:solidFill>
                  <a:srgbClr val="0070C0"/>
                </a:solidFill>
                <a:ea typeface="+mj-lt"/>
                <a:cs typeface="+mj-lt"/>
              </a:rPr>
              <a:t>sound </a:t>
            </a:r>
            <a:r>
              <a:rPr lang="en-US" sz="1500">
                <a:solidFill>
                  <a:srgbClr val="000000"/>
                </a:solidFill>
                <a:ea typeface="+mj-lt"/>
                <a:cs typeface="+mj-lt"/>
              </a:rPr>
              <a:t>if its conclusion is true whenever the premise is true</a:t>
            </a:r>
            <a:endParaRPr lang="en-US" sz="1500">
              <a:solidFill>
                <a:srgbClr val="000000"/>
              </a:solidFill>
            </a:endParaRPr>
          </a:p>
          <a:p>
            <a:pPr>
              <a:buClr>
                <a:srgbClr val="EF53A5"/>
              </a:buClr>
            </a:pPr>
            <a:r>
              <a:rPr lang="en-US" sz="1700">
                <a:solidFill>
                  <a:srgbClr val="000000"/>
                </a:solidFill>
                <a:ea typeface="+mj-lt"/>
                <a:cs typeface="+mj-lt"/>
              </a:rPr>
              <a:t>Each can be shown to be sound using a truth table</a:t>
            </a:r>
            <a:endParaRPr lang="en-US">
              <a:solidFill>
                <a:srgbClr val="000000"/>
              </a:solidFill>
            </a:endParaRPr>
          </a:p>
        </p:txBody>
      </p:sp>
      <p:pic>
        <p:nvPicPr>
          <p:cNvPr id="3" name="Picture 4" descr="Text, letter&#10;&#10;Description automatically generated">
            <a:extLst>
              <a:ext uri="{FF2B5EF4-FFF2-40B4-BE49-F238E27FC236}">
                <a16:creationId xmlns:a16="http://schemas.microsoft.com/office/drawing/2014/main" id="{DB57CF5B-06B9-483A-8063-589741217103}"/>
              </a:ext>
            </a:extLst>
          </p:cNvPr>
          <p:cNvPicPr>
            <a:picLocks noChangeAspect="1"/>
          </p:cNvPicPr>
          <p:nvPr/>
        </p:nvPicPr>
        <p:blipFill>
          <a:blip r:embed="rId3"/>
          <a:stretch>
            <a:fillRect/>
          </a:stretch>
        </p:blipFill>
        <p:spPr>
          <a:xfrm>
            <a:off x="2555631" y="3509074"/>
            <a:ext cx="6338276" cy="2409159"/>
          </a:xfrm>
          <a:prstGeom prst="rect">
            <a:avLst/>
          </a:prstGeom>
        </p:spPr>
      </p:pic>
    </p:spTree>
    <p:extLst>
      <p:ext uri="{BB962C8B-B14F-4D97-AF65-F5344CB8AC3E}">
        <p14:creationId xmlns:p14="http://schemas.microsoft.com/office/powerpoint/2010/main" val="381472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Tree>
    <p:extLst>
      <p:ext uri="{BB962C8B-B14F-4D97-AF65-F5344CB8AC3E}">
        <p14:creationId xmlns:p14="http://schemas.microsoft.com/office/powerpoint/2010/main" val="4005440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Equivalence Rules</a:t>
            </a:r>
          </a:p>
        </p:txBody>
      </p:sp>
      <p:sp>
        <p:nvSpPr>
          <p:cNvPr id="49" name="Rectangle 48">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0" name="Content Placeholder 9">
            <a:extLst>
              <a:ext uri="{FF2B5EF4-FFF2-40B4-BE49-F238E27FC236}">
                <a16:creationId xmlns:a16="http://schemas.microsoft.com/office/drawing/2014/main" id="{447CFD9C-6980-461F-8F69-0F0397F257E2}"/>
              </a:ext>
            </a:extLst>
          </p:cNvPr>
          <p:cNvGraphicFramePr>
            <a:graphicFrameLocks noGrp="1"/>
          </p:cNvGraphicFramePr>
          <p:nvPr>
            <p:ph idx="1"/>
            <p:extLst>
              <p:ext uri="{D42A27DB-BD31-4B8C-83A1-F6EECF244321}">
                <p14:modId xmlns:p14="http://schemas.microsoft.com/office/powerpoint/2010/main" val="3312886818"/>
              </p:ext>
            </p:extLst>
          </p:nvPr>
        </p:nvGraphicFramePr>
        <p:xfrm>
          <a:off x="1298698" y="2746253"/>
          <a:ext cx="9602419" cy="329184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1829653926"/>
                    </a:ext>
                  </a:extLst>
                </a:gridCol>
                <a:gridCol w="3829538">
                  <a:extLst>
                    <a:ext uri="{9D8B030D-6E8A-4147-A177-3AD203B41FA5}">
                      <a16:colId xmlns:a16="http://schemas.microsoft.com/office/drawing/2014/main" val="167686352"/>
                    </a:ext>
                  </a:extLst>
                </a:gridCol>
                <a:gridCol w="3536094">
                  <a:extLst>
                    <a:ext uri="{9D8B030D-6E8A-4147-A177-3AD203B41FA5}">
                      <a16:colId xmlns:a16="http://schemas.microsoft.com/office/drawing/2014/main" val="597142952"/>
                    </a:ext>
                  </a:extLst>
                </a:gridCol>
              </a:tblGrid>
              <a:tr h="0">
                <a:tc>
                  <a:txBody>
                    <a:bodyPr/>
                    <a:lstStyle/>
                    <a:p>
                      <a:pPr lvl="0">
                        <a:buNone/>
                      </a:pPr>
                      <a:r>
                        <a:rPr lang="en-US" dirty="0"/>
                        <a:t>Name</a:t>
                      </a:r>
                    </a:p>
                  </a:txBody>
                  <a:tcPr anchor="ctr"/>
                </a:tc>
                <a:tc>
                  <a:txBody>
                    <a:bodyPr/>
                    <a:lstStyle/>
                    <a:p>
                      <a:pPr lvl="0">
                        <a:buNone/>
                      </a:pPr>
                      <a:r>
                        <a:rPr lang="en-US" dirty="0"/>
                        <a:t>Rule</a:t>
                      </a:r>
                    </a:p>
                  </a:txBody>
                  <a:tcPr anchor="ctr"/>
                </a:tc>
                <a:tc>
                  <a:txBody>
                    <a:bodyPr/>
                    <a:lstStyle/>
                    <a:p>
                      <a:pPr lvl="0">
                        <a:buNone/>
                      </a:pPr>
                      <a:r>
                        <a:rPr lang="en-US" dirty="0"/>
                        <a:t>Rule</a:t>
                      </a:r>
                    </a:p>
                  </a:txBody>
                  <a:tcPr anchor="ctr"/>
                </a:tc>
                <a:extLst>
                  <a:ext uri="{0D108BD9-81ED-4DB2-BD59-A6C34878D82A}">
                    <a16:rowId xmlns:a16="http://schemas.microsoft.com/office/drawing/2014/main" val="1173758169"/>
                  </a:ext>
                </a:extLst>
              </a:tr>
              <a:tr h="0">
                <a:tc>
                  <a:txBody>
                    <a:bodyPr/>
                    <a:lstStyle/>
                    <a:p>
                      <a:pPr lvl="0">
                        <a:buNone/>
                      </a:pPr>
                      <a:r>
                        <a:rPr lang="en-US" dirty="0"/>
                        <a:t>Associativity </a:t>
                      </a:r>
                    </a:p>
                  </a:txBody>
                  <a:tcPr anchor="ctr"/>
                </a:tc>
                <a:tc>
                  <a:txBody>
                    <a:bodyPr/>
                    <a:lstStyle/>
                    <a:p>
                      <a:pPr lvl="0">
                        <a:buNone/>
                      </a:pPr>
                      <a:r>
                        <a:rPr lang="en-US" dirty="0"/>
                        <a:t>(P∧Q)∧R ⇔ P∧(Q∧R )</a:t>
                      </a:r>
                    </a:p>
                  </a:txBody>
                  <a:tcPr anchor="ctr"/>
                </a:tc>
                <a:tc>
                  <a:txBody>
                    <a:bodyPr/>
                    <a:lstStyle/>
                    <a:p>
                      <a:pPr lvl="0">
                        <a:buNone/>
                      </a:pPr>
                      <a:r>
                        <a:rPr lang="en-US" dirty="0"/>
                        <a:t>(P∨Q)∨R ⇔ P∨(Q∨R) </a:t>
                      </a:r>
                    </a:p>
                  </a:txBody>
                  <a:tcPr anchor="ctr"/>
                </a:tc>
                <a:extLst>
                  <a:ext uri="{0D108BD9-81ED-4DB2-BD59-A6C34878D82A}">
                    <a16:rowId xmlns:a16="http://schemas.microsoft.com/office/drawing/2014/main" val="1575611286"/>
                  </a:ext>
                </a:extLst>
              </a:tr>
              <a:tr h="0">
                <a:tc>
                  <a:txBody>
                    <a:bodyPr/>
                    <a:lstStyle/>
                    <a:p>
                      <a:r>
                        <a:rPr lang="en-US" dirty="0"/>
                        <a:t>Symmetry </a:t>
                      </a:r>
                      <a:endParaRPr lang="en-US"/>
                    </a:p>
                  </a:txBody>
                  <a:tcPr anchor="ctr"/>
                </a:tc>
                <a:tc>
                  <a:txBody>
                    <a:bodyPr/>
                    <a:lstStyle/>
                    <a:p>
                      <a:r>
                        <a:rPr lang="en-US" dirty="0"/>
                        <a:t>(P∧Q) ⇔ (Q∧P) </a:t>
                      </a:r>
                    </a:p>
                  </a:txBody>
                  <a:tcPr anchor="ctr"/>
                </a:tc>
                <a:tc>
                  <a:txBody>
                    <a:bodyPr/>
                    <a:lstStyle/>
                    <a:p>
                      <a:r>
                        <a:rPr lang="en-US" dirty="0"/>
                        <a:t>(P∨Q) ⇔ (Q∨P) </a:t>
                      </a:r>
                    </a:p>
                  </a:txBody>
                  <a:tcPr anchor="ctr"/>
                </a:tc>
                <a:extLst>
                  <a:ext uri="{0D108BD9-81ED-4DB2-BD59-A6C34878D82A}">
                    <a16:rowId xmlns:a16="http://schemas.microsoft.com/office/drawing/2014/main" val="3894146070"/>
                  </a:ext>
                </a:extLst>
              </a:tr>
              <a:tr h="0">
                <a:tc>
                  <a:txBody>
                    <a:bodyPr/>
                    <a:lstStyle/>
                    <a:p>
                      <a:r>
                        <a:rPr lang="en-US" dirty="0"/>
                        <a:t>Distributivity </a:t>
                      </a:r>
                      <a:endParaRPr lang="en-US"/>
                    </a:p>
                  </a:txBody>
                  <a:tcPr anchor="ctr"/>
                </a:tc>
                <a:tc>
                  <a:txBody>
                    <a:bodyPr/>
                    <a:lstStyle/>
                    <a:p>
                      <a:r>
                        <a:rPr lang="en-US" dirty="0"/>
                        <a:t>P∧(Q∨R) ⇔ (P∧Q)∨(P∧R) </a:t>
                      </a:r>
                    </a:p>
                  </a:txBody>
                  <a:tcPr anchor="ctr"/>
                </a:tc>
                <a:tc>
                  <a:txBody>
                    <a:bodyPr/>
                    <a:lstStyle/>
                    <a:p>
                      <a:r>
                        <a:rPr lang="en-US" dirty="0"/>
                        <a:t>P∨(Q∧R) ⇔ (P∨Q)∧(P∨R) </a:t>
                      </a:r>
                      <a:endParaRPr lang="en-US"/>
                    </a:p>
                  </a:txBody>
                  <a:tcPr anchor="ctr"/>
                </a:tc>
                <a:extLst>
                  <a:ext uri="{0D108BD9-81ED-4DB2-BD59-A6C34878D82A}">
                    <a16:rowId xmlns:a16="http://schemas.microsoft.com/office/drawing/2014/main" val="3930351783"/>
                  </a:ext>
                </a:extLst>
              </a:tr>
              <a:tr h="0">
                <a:tc>
                  <a:txBody>
                    <a:bodyPr/>
                    <a:lstStyle/>
                    <a:p>
                      <a:r>
                        <a:rPr lang="en-US" dirty="0"/>
                        <a:t>Idempotency </a:t>
                      </a:r>
                      <a:endParaRPr lang="en-US"/>
                    </a:p>
                  </a:txBody>
                  <a:tcPr anchor="ctr"/>
                </a:tc>
                <a:tc>
                  <a:txBody>
                    <a:bodyPr/>
                    <a:lstStyle/>
                    <a:p>
                      <a:r>
                        <a:rPr lang="en-US" dirty="0"/>
                        <a:t>P∧P ⇔ P </a:t>
                      </a:r>
                    </a:p>
                  </a:txBody>
                  <a:tcPr anchor="ctr"/>
                </a:tc>
                <a:tc>
                  <a:txBody>
                    <a:bodyPr/>
                    <a:lstStyle/>
                    <a:p>
                      <a:r>
                        <a:rPr lang="en-US" dirty="0"/>
                        <a:t>P∨P ⇔ P </a:t>
                      </a:r>
                      <a:endParaRPr lang="en-US"/>
                    </a:p>
                  </a:txBody>
                  <a:tcPr anchor="ctr"/>
                </a:tc>
                <a:extLst>
                  <a:ext uri="{0D108BD9-81ED-4DB2-BD59-A6C34878D82A}">
                    <a16:rowId xmlns:a16="http://schemas.microsoft.com/office/drawing/2014/main" val="2790095283"/>
                  </a:ext>
                </a:extLst>
              </a:tr>
              <a:tr h="0">
                <a:tc>
                  <a:txBody>
                    <a:bodyPr/>
                    <a:lstStyle/>
                    <a:p>
                      <a:r>
                        <a:rPr lang="en-US" dirty="0" err="1"/>
                        <a:t>DeMorgan's</a:t>
                      </a:r>
                      <a:r>
                        <a:rPr lang="en-US" dirty="0"/>
                        <a:t> laws </a:t>
                      </a:r>
                      <a:endParaRPr lang="en-US"/>
                    </a:p>
                  </a:txBody>
                  <a:tcPr anchor="ctr"/>
                </a:tc>
                <a:tc>
                  <a:txBody>
                    <a:bodyPr/>
                    <a:lstStyle/>
                    <a:p>
                      <a:r>
                        <a:rPr lang="en-US" dirty="0"/>
                        <a:t>¬(P∧Q) ⇔ ¬P∨¬Q </a:t>
                      </a:r>
                      <a:endParaRPr lang="en-US"/>
                    </a:p>
                  </a:txBody>
                  <a:tcPr anchor="ctr"/>
                </a:tc>
                <a:tc>
                  <a:txBody>
                    <a:bodyPr/>
                    <a:lstStyle/>
                    <a:p>
                      <a:r>
                        <a:rPr lang="en-US" dirty="0"/>
                        <a:t>¬(P∨Q) ⇔ ¬P∧¬Q </a:t>
                      </a:r>
                      <a:endParaRPr lang="en-US"/>
                    </a:p>
                  </a:txBody>
                  <a:tcPr anchor="ctr"/>
                </a:tc>
                <a:extLst>
                  <a:ext uri="{0D108BD9-81ED-4DB2-BD59-A6C34878D82A}">
                    <a16:rowId xmlns:a16="http://schemas.microsoft.com/office/drawing/2014/main" val="1392754803"/>
                  </a:ext>
                </a:extLst>
              </a:tr>
              <a:tr h="0">
                <a:tc>
                  <a:txBody>
                    <a:bodyPr/>
                    <a:lstStyle/>
                    <a:p>
                      <a:r>
                        <a:rPr lang="en-US" dirty="0"/>
                        <a:t>Negation </a:t>
                      </a:r>
                      <a:endParaRPr lang="en-US"/>
                    </a:p>
                  </a:txBody>
                  <a:tcPr anchor="ctr"/>
                </a:tc>
                <a:tc>
                  <a:txBody>
                    <a:bodyPr/>
                    <a:lstStyle/>
                    <a:p>
                      <a:r>
                        <a:rPr lang="en-US" dirty="0"/>
                        <a:t>P ⇔ ¬¬P </a:t>
                      </a:r>
                      <a:endParaRPr lang="en-US"/>
                    </a:p>
                  </a:txBody>
                  <a:tcPr anchor="ctr"/>
                </a:tc>
                <a:tc>
                  <a:txBody>
                    <a:bodyPr/>
                    <a:lstStyle/>
                    <a:p>
                      <a:r>
                        <a:rPr lang="en-US" dirty="0"/>
                        <a:t>P⇒⊥ ⇔ ¬P </a:t>
                      </a:r>
                      <a:endParaRPr lang="en-US"/>
                    </a:p>
                  </a:txBody>
                  <a:tcPr anchor="ctr"/>
                </a:tc>
                <a:extLst>
                  <a:ext uri="{0D108BD9-81ED-4DB2-BD59-A6C34878D82A}">
                    <a16:rowId xmlns:a16="http://schemas.microsoft.com/office/drawing/2014/main" val="3420763351"/>
                  </a:ext>
                </a:extLst>
              </a:tr>
              <a:tr h="0">
                <a:tc>
                  <a:txBody>
                    <a:bodyPr/>
                    <a:lstStyle/>
                    <a:p>
                      <a:pPr lvl="0">
                        <a:buNone/>
                      </a:pPr>
                      <a:r>
                        <a:rPr lang="en-US" dirty="0"/>
                        <a:t>Horn Clause</a:t>
                      </a:r>
                    </a:p>
                  </a:txBody>
                  <a:tcPr anchor="ctr"/>
                </a:tc>
                <a:tc>
                  <a:txBody>
                    <a:bodyPr/>
                    <a:lstStyle/>
                    <a:p>
                      <a:pPr lvl="0">
                        <a:buNone/>
                      </a:pPr>
                      <a:r>
                        <a:rPr lang="en-US" sz="1800" b="0" i="0" u="none" strike="noStrike" noProof="0" dirty="0">
                          <a:latin typeface="Century Gothic"/>
                        </a:rPr>
                        <a:t>P⇒Q ⇔ ¬P∨Q </a:t>
                      </a:r>
                      <a:endParaRPr lang="en-US" dirty="0"/>
                    </a:p>
                  </a:txBody>
                  <a:tcPr anchor="ctr"/>
                </a:tc>
                <a:tc>
                  <a:txBody>
                    <a:bodyPr/>
                    <a:lstStyle/>
                    <a:p>
                      <a:pPr lvl="0">
                        <a:buNone/>
                      </a:pPr>
                      <a:endParaRPr lang="en-US" dirty="0"/>
                    </a:p>
                  </a:txBody>
                  <a:tcPr anchor="ctr"/>
                </a:tc>
                <a:extLst>
                  <a:ext uri="{0D108BD9-81ED-4DB2-BD59-A6C34878D82A}">
                    <a16:rowId xmlns:a16="http://schemas.microsoft.com/office/drawing/2014/main" val="4168190597"/>
                  </a:ext>
                </a:extLst>
              </a:tr>
              <a:tr h="0">
                <a:tc>
                  <a:txBody>
                    <a:bodyPr/>
                    <a:lstStyle/>
                    <a:p>
                      <a:pPr lvl="0">
                        <a:buNone/>
                      </a:pPr>
                      <a:r>
                        <a:rPr lang="en-US" dirty="0"/>
                        <a:t>Contraposition</a:t>
                      </a:r>
                    </a:p>
                  </a:txBody>
                  <a:tcPr anchor="ctr"/>
                </a:tc>
                <a:tc>
                  <a:txBody>
                    <a:bodyPr/>
                    <a:lstStyle/>
                    <a:p>
                      <a:pPr lvl="0">
                        <a:buNone/>
                      </a:pPr>
                      <a:r>
                        <a:rPr lang="en-US" sz="1800" b="0" i="0" u="none" strike="noStrike" noProof="0" dirty="0"/>
                        <a:t>P⇒Q ⇔ ¬Q</a:t>
                      </a:r>
                      <a:r>
                        <a:rPr lang="en-US" sz="1800" b="0" i="0" u="none" strike="noStrike" noProof="0" dirty="0">
                          <a:latin typeface="Century Gothic"/>
                        </a:rPr>
                        <a:t>⇒</a:t>
                      </a:r>
                      <a:r>
                        <a:rPr lang="en-US" sz="1800" b="0" i="0" u="none" strike="noStrike" noProof="0" dirty="0"/>
                        <a:t>¬P </a:t>
                      </a:r>
                      <a:endParaRPr lang="en-US" dirty="0"/>
                    </a:p>
                  </a:txBody>
                  <a:tcPr anchor="ctr"/>
                </a:tc>
                <a:tc>
                  <a:txBody>
                    <a:bodyPr/>
                    <a:lstStyle/>
                    <a:p>
                      <a:pPr lvl="0">
                        <a:buNone/>
                      </a:pPr>
                      <a:endParaRPr lang="en-US" dirty="0"/>
                    </a:p>
                  </a:txBody>
                  <a:tcPr anchor="ctr"/>
                </a:tc>
                <a:extLst>
                  <a:ext uri="{0D108BD9-81ED-4DB2-BD59-A6C34878D82A}">
                    <a16:rowId xmlns:a16="http://schemas.microsoft.com/office/drawing/2014/main" val="593876241"/>
                  </a:ext>
                </a:extLst>
              </a:tr>
            </a:tbl>
          </a:graphicData>
        </a:graphic>
      </p:graphicFrame>
    </p:spTree>
    <p:extLst>
      <p:ext uri="{BB962C8B-B14F-4D97-AF65-F5344CB8AC3E}">
        <p14:creationId xmlns:p14="http://schemas.microsoft.com/office/powerpoint/2010/main" val="302770269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7"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Soundness if Modes Ponens</a:t>
            </a:r>
          </a:p>
        </p:txBody>
      </p:sp>
      <p:sp>
        <p:nvSpPr>
          <p:cNvPr id="29" name="Rectangle 28">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Picture 7" descr="A picture containing text&#10;&#10;Description automatically generated">
            <a:extLst>
              <a:ext uri="{FF2B5EF4-FFF2-40B4-BE49-F238E27FC236}">
                <a16:creationId xmlns:a16="http://schemas.microsoft.com/office/drawing/2014/main" id="{F5C8A8BF-1111-4638-8899-0921AC9F4046}"/>
              </a:ext>
            </a:extLst>
          </p:cNvPr>
          <p:cNvPicPr>
            <a:picLocks noGrp="1" noChangeAspect="1"/>
          </p:cNvPicPr>
          <p:nvPr>
            <p:ph idx="1"/>
          </p:nvPr>
        </p:nvPicPr>
        <p:blipFill>
          <a:blip r:embed="rId3"/>
          <a:stretch>
            <a:fillRect/>
          </a:stretch>
        </p:blipFill>
        <p:spPr>
          <a:xfrm>
            <a:off x="1705647" y="2411370"/>
            <a:ext cx="7820025" cy="4162425"/>
          </a:xfrm>
        </p:spPr>
      </p:pic>
    </p:spTree>
    <p:extLst>
      <p:ext uri="{BB962C8B-B14F-4D97-AF65-F5344CB8AC3E}">
        <p14:creationId xmlns:p14="http://schemas.microsoft.com/office/powerpoint/2010/main" val="119860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fontScale="90000"/>
          </a:bodyPr>
          <a:lstStyle/>
          <a:p>
            <a:r>
              <a:rPr lang="en-US">
                <a:solidFill>
                  <a:srgbClr val="EBEBEB"/>
                </a:solidFill>
              </a:rPr>
              <a:t>Soundness of Resolution Inference Rule</a:t>
            </a:r>
            <a:endParaRPr lang="en-US"/>
          </a:p>
        </p:txBody>
      </p:sp>
      <p:sp>
        <p:nvSpPr>
          <p:cNvPr id="21" name="Rectangle 14">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Shape 16">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5" name="Rectangle 14">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pic>
        <p:nvPicPr>
          <p:cNvPr id="5" name="Picture 6" descr="Table&#10;&#10;Description automatically generated">
            <a:extLst>
              <a:ext uri="{FF2B5EF4-FFF2-40B4-BE49-F238E27FC236}">
                <a16:creationId xmlns:a16="http://schemas.microsoft.com/office/drawing/2014/main" id="{E1F72CC8-C577-4A00-A9B6-79FB8F77827C}"/>
              </a:ext>
            </a:extLst>
          </p:cNvPr>
          <p:cNvPicPr>
            <a:picLocks noGrp="1" noChangeAspect="1"/>
          </p:cNvPicPr>
          <p:nvPr>
            <p:ph idx="1"/>
          </p:nvPr>
        </p:nvPicPr>
        <p:blipFill>
          <a:blip r:embed="rId2"/>
          <a:stretch>
            <a:fillRect/>
          </a:stretch>
        </p:blipFill>
        <p:spPr>
          <a:xfrm>
            <a:off x="1500554" y="2288709"/>
            <a:ext cx="8946661" cy="2817890"/>
          </a:xfrm>
        </p:spPr>
      </p:pic>
      <p:sp>
        <p:nvSpPr>
          <p:cNvPr id="7" name="TextBox 6">
            <a:extLst>
              <a:ext uri="{FF2B5EF4-FFF2-40B4-BE49-F238E27FC236}">
                <a16:creationId xmlns:a16="http://schemas.microsoft.com/office/drawing/2014/main" id="{5E85ACA0-BD84-4971-9844-F2371D232ADF}"/>
              </a:ext>
            </a:extLst>
          </p:cNvPr>
          <p:cNvSpPr txBox="1"/>
          <p:nvPr/>
        </p:nvSpPr>
        <p:spPr>
          <a:xfrm>
            <a:off x="1500554" y="5115169"/>
            <a:ext cx="89466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From the rightmost three columns of this truth table, we can </a:t>
            </a:r>
            <a:r>
              <a:rPr lang="en-US" sz="2400"/>
              <a:t>see that </a:t>
            </a:r>
            <a:r>
              <a:rPr lang="en-US" sz="2400">
                <a:solidFill>
                  <a:srgbClr val="0070C0"/>
                </a:solidFill>
              </a:rPr>
              <a:t>(α v β )ʌ ( ┐β v γ ) → α v γ</a:t>
            </a:r>
            <a:r>
              <a:rPr lang="en-US" sz="2400"/>
              <a:t> is valid regardless of the truth values assigned to α,β or γ</a:t>
            </a:r>
          </a:p>
        </p:txBody>
      </p:sp>
    </p:spTree>
    <p:extLst>
      <p:ext uri="{BB962C8B-B14F-4D97-AF65-F5344CB8AC3E}">
        <p14:creationId xmlns:p14="http://schemas.microsoft.com/office/powerpoint/2010/main" val="99915932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7"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Proving Things</a:t>
            </a:r>
          </a:p>
        </p:txBody>
      </p:sp>
      <p:sp>
        <p:nvSpPr>
          <p:cNvPr id="29" name="Rectangle 28">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1" y="2334126"/>
            <a:ext cx="10562750" cy="3765162"/>
          </a:xfrm>
        </p:spPr>
        <p:txBody>
          <a:bodyPr vert="horz" lIns="91440" tIns="45720" rIns="91440" bIns="45720" rtlCol="0" anchor="t">
            <a:noAutofit/>
          </a:bodyPr>
          <a:lstStyle/>
          <a:p>
            <a:r>
              <a:rPr lang="en-US" sz="1700">
                <a:solidFill>
                  <a:srgbClr val="000000"/>
                </a:solidFill>
                <a:ea typeface="+mj-lt"/>
                <a:cs typeface="+mj-lt"/>
              </a:rPr>
              <a:t>A proof is a sequence of sentences, where each sentence is either a premise or a sentence derived from earlier sentences in the proof by one of the rules of inference. </a:t>
            </a:r>
            <a:endParaRPr lang="en-US" sz="1700">
              <a:solidFill>
                <a:srgbClr val="000000"/>
              </a:solidFill>
            </a:endParaRPr>
          </a:p>
          <a:p>
            <a:pPr>
              <a:buClr>
                <a:srgbClr val="EF53A5"/>
              </a:buClr>
            </a:pPr>
            <a:r>
              <a:rPr lang="en-US" sz="1700">
                <a:solidFill>
                  <a:srgbClr val="000000"/>
                </a:solidFill>
                <a:ea typeface="+mj-lt"/>
                <a:cs typeface="+mj-lt"/>
              </a:rPr>
              <a:t>The last sentence is the theorem (also called goal or query) that we want to prove.</a:t>
            </a:r>
            <a:endParaRPr lang="en-US">
              <a:solidFill>
                <a:srgbClr val="000000"/>
              </a:solidFill>
            </a:endParaRPr>
          </a:p>
          <a:p>
            <a:pPr>
              <a:buClr>
                <a:srgbClr val="EF53A5"/>
              </a:buClr>
            </a:pPr>
            <a:r>
              <a:rPr lang="en-US" sz="1700">
                <a:solidFill>
                  <a:srgbClr val="000000"/>
                </a:solidFill>
                <a:ea typeface="+mj-lt"/>
                <a:cs typeface="+mj-lt"/>
              </a:rPr>
              <a:t>Example for the “weather problem” given above.</a:t>
            </a:r>
          </a:p>
          <a:p>
            <a:pPr>
              <a:buClr>
                <a:srgbClr val="EF53A5"/>
              </a:buClr>
            </a:pPr>
            <a:endParaRPr lang="en-US" sz="1700" dirty="0">
              <a:solidFill>
                <a:srgbClr val="000000"/>
              </a:solidFill>
            </a:endParaRPr>
          </a:p>
        </p:txBody>
      </p:sp>
      <p:pic>
        <p:nvPicPr>
          <p:cNvPr id="3" name="Picture 4" descr="Graphical user interface, text, application&#10;&#10;Description automatically generated">
            <a:extLst>
              <a:ext uri="{FF2B5EF4-FFF2-40B4-BE49-F238E27FC236}">
                <a16:creationId xmlns:a16="http://schemas.microsoft.com/office/drawing/2014/main" id="{C471CB28-DA47-4B55-BFAF-252C971E42D3}"/>
              </a:ext>
            </a:extLst>
          </p:cNvPr>
          <p:cNvPicPr>
            <a:picLocks noChangeAspect="1"/>
          </p:cNvPicPr>
          <p:nvPr/>
        </p:nvPicPr>
        <p:blipFill>
          <a:blip r:embed="rId3"/>
          <a:stretch>
            <a:fillRect/>
          </a:stretch>
        </p:blipFill>
        <p:spPr>
          <a:xfrm>
            <a:off x="1070708" y="3864851"/>
            <a:ext cx="6992814" cy="2273990"/>
          </a:xfrm>
          <a:prstGeom prst="rect">
            <a:avLst/>
          </a:prstGeom>
        </p:spPr>
      </p:pic>
    </p:spTree>
    <p:extLst>
      <p:ext uri="{BB962C8B-B14F-4D97-AF65-F5344CB8AC3E}">
        <p14:creationId xmlns:p14="http://schemas.microsoft.com/office/powerpoint/2010/main" val="411077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Task</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2" y="2361651"/>
            <a:ext cx="10605032" cy="4073447"/>
          </a:xfrm>
        </p:spPr>
        <p:txBody>
          <a:bodyPr vert="horz" lIns="91440" tIns="45720" rIns="91440" bIns="45720" rtlCol="0" anchor="t">
            <a:normAutofit/>
          </a:bodyPr>
          <a:lstStyle/>
          <a:p>
            <a:pPr>
              <a:buClr>
                <a:srgbClr val="EF53A5"/>
              </a:buClr>
            </a:pPr>
            <a:r>
              <a:rPr lang="en-US" sz="1800" b="1">
                <a:solidFill>
                  <a:srgbClr val="000000"/>
                </a:solidFill>
                <a:ea typeface="+mj-lt"/>
                <a:cs typeface="+mj-lt"/>
              </a:rPr>
              <a:t>Translate the following verbal argument to propositional logic argument and prove it to be valid.</a:t>
            </a:r>
            <a:r>
              <a:rPr lang="en-US" sz="1800" dirty="0">
                <a:solidFill>
                  <a:srgbClr val="000000"/>
                </a:solidFill>
                <a:ea typeface="+mj-lt"/>
                <a:cs typeface="+mj-lt"/>
              </a:rPr>
              <a:t> </a:t>
            </a:r>
            <a:endParaRPr lang="en-US" sz="1800" dirty="0">
              <a:ea typeface="+mj-lt"/>
              <a:cs typeface="+mj-lt"/>
            </a:endParaRPr>
          </a:p>
          <a:p>
            <a:pPr>
              <a:buClr>
                <a:srgbClr val="EF53A5"/>
              </a:buClr>
            </a:pPr>
            <a:r>
              <a:rPr lang="en-US" sz="1800">
                <a:solidFill>
                  <a:srgbClr val="000000"/>
                </a:solidFill>
                <a:ea typeface="+mj-lt"/>
                <a:cs typeface="+mj-lt"/>
              </a:rPr>
              <a:t>Real Madrid is a superior power team, and either FC Barcelona is not strong or Juardiola makes an error. Juardiola does not make an error, but if FC Barcelona wins the game, then FC Barcelona is strong. Hence FC Barcelona loses the game and Real Madrid is a superior power team. </a:t>
            </a:r>
            <a:endParaRPr lang="en-US" b="1"/>
          </a:p>
          <a:p>
            <a:pPr>
              <a:buClr>
                <a:srgbClr val="EF53A5"/>
              </a:buClr>
            </a:pPr>
            <a:endParaRPr lang="en-US" sz="1800" dirty="0">
              <a:solidFill>
                <a:srgbClr val="000000"/>
              </a:solidFill>
              <a:latin typeface="Century Gothic"/>
              <a:ea typeface="+mj-lt"/>
              <a:cs typeface="Arial"/>
            </a:endParaRPr>
          </a:p>
          <a:p>
            <a:pPr>
              <a:buClr>
                <a:srgbClr val="EF53A5"/>
              </a:buClr>
            </a:pPr>
            <a:endParaRPr lang="en-US" sz="1800" dirty="0">
              <a:solidFill>
                <a:srgbClr val="000000"/>
              </a:solidFill>
              <a:latin typeface="Century Gothic"/>
              <a:ea typeface="+mj-lt"/>
              <a:cs typeface="Arial"/>
            </a:endParaRPr>
          </a:p>
        </p:txBody>
      </p:sp>
    </p:spTree>
    <p:extLst>
      <p:ext uri="{BB962C8B-B14F-4D97-AF65-F5344CB8AC3E}">
        <p14:creationId xmlns:p14="http://schemas.microsoft.com/office/powerpoint/2010/main" val="3950300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Solution</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2" y="2361651"/>
            <a:ext cx="10605032" cy="4073447"/>
          </a:xfrm>
        </p:spPr>
        <p:txBody>
          <a:bodyPr vert="horz" lIns="91440" tIns="45720" rIns="91440" bIns="45720" rtlCol="0" anchor="t">
            <a:normAutofit/>
          </a:bodyPr>
          <a:lstStyle/>
          <a:p>
            <a:pPr>
              <a:buClr>
                <a:srgbClr val="EF53A5"/>
              </a:buClr>
            </a:pPr>
            <a:r>
              <a:rPr lang="en-US" sz="1800" dirty="0">
                <a:solidFill>
                  <a:schemeClr val="bg1"/>
                </a:solidFill>
                <a:ea typeface="+mj-lt"/>
                <a:cs typeface="+mj-lt"/>
              </a:rPr>
              <a:t>(W Λ (┐X V Y)) Λ ┐Y Λ (┐Z → X) → (Z Λ W)</a:t>
            </a:r>
          </a:p>
          <a:p>
            <a:pPr>
              <a:buClr>
                <a:srgbClr val="EF53A5"/>
              </a:buClr>
            </a:pPr>
            <a:endParaRPr lang="en-US" sz="1800" dirty="0">
              <a:solidFill>
                <a:srgbClr val="000000"/>
              </a:solidFill>
              <a:ea typeface="+mj-lt"/>
              <a:cs typeface="+mj-lt"/>
            </a:endParaRPr>
          </a:p>
          <a:p>
            <a:pPr>
              <a:buClr>
                <a:srgbClr val="EF53A5"/>
              </a:buClr>
            </a:pPr>
            <a:endParaRPr lang="en-US" sz="1800" dirty="0">
              <a:solidFill>
                <a:srgbClr val="000000"/>
              </a:solidFill>
              <a:latin typeface="Century Gothic"/>
              <a:ea typeface="+mj-lt"/>
              <a:cs typeface="Arial"/>
            </a:endParaRPr>
          </a:p>
        </p:txBody>
      </p:sp>
      <p:pic>
        <p:nvPicPr>
          <p:cNvPr id="3" name="Picture 4" descr="Table&#10;&#10;Description automatically generated">
            <a:extLst>
              <a:ext uri="{FF2B5EF4-FFF2-40B4-BE49-F238E27FC236}">
                <a16:creationId xmlns:a16="http://schemas.microsoft.com/office/drawing/2014/main" id="{485A9DC7-9E19-48FC-9344-7B7D44623FBE}"/>
              </a:ext>
            </a:extLst>
          </p:cNvPr>
          <p:cNvPicPr>
            <a:picLocks noChangeAspect="1"/>
          </p:cNvPicPr>
          <p:nvPr/>
        </p:nvPicPr>
        <p:blipFill>
          <a:blip r:embed="rId3"/>
          <a:stretch>
            <a:fillRect/>
          </a:stretch>
        </p:blipFill>
        <p:spPr>
          <a:xfrm>
            <a:off x="2770554" y="2796512"/>
            <a:ext cx="6367584" cy="3677976"/>
          </a:xfrm>
          <a:prstGeom prst="rect">
            <a:avLst/>
          </a:prstGeom>
        </p:spPr>
      </p:pic>
    </p:spTree>
    <p:extLst>
      <p:ext uri="{BB962C8B-B14F-4D97-AF65-F5344CB8AC3E}">
        <p14:creationId xmlns:p14="http://schemas.microsoft.com/office/powerpoint/2010/main" val="115499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Contents</a:t>
            </a:r>
          </a:p>
        </p:txBody>
      </p:sp>
      <p:sp>
        <p:nvSpPr>
          <p:cNvPr id="21" name="Rectangle 14">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Shape 16">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5" name="Rectangle 14">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1103312" y="2575685"/>
            <a:ext cx="8946541" cy="3672714"/>
          </a:xfrm>
        </p:spPr>
        <p:txBody>
          <a:bodyPr vert="horz" lIns="91440" tIns="45720" rIns="91440" bIns="45720" rtlCol="0" anchor="t">
            <a:normAutofit/>
          </a:bodyPr>
          <a:lstStyle/>
          <a:p>
            <a:pPr indent="-342265">
              <a:spcBef>
                <a:spcPts val="1001"/>
              </a:spcBef>
              <a:buClr>
                <a:srgbClr val="EF53A5"/>
              </a:buClr>
              <a:buFont typeface="'Wingdings 3',Sans-Serif" charset="2"/>
            </a:pPr>
            <a:r>
              <a:rPr lang="en-US" dirty="0">
                <a:solidFill>
                  <a:srgbClr val="404040"/>
                </a:solidFill>
                <a:ea typeface="+mj-lt"/>
                <a:cs typeface="+mj-lt"/>
              </a:rPr>
              <a:t>Example</a:t>
            </a:r>
            <a:endParaRPr lang="en-US" dirty="0"/>
          </a:p>
          <a:p>
            <a:pPr indent="-342265">
              <a:spcBef>
                <a:spcPts val="1001"/>
              </a:spcBef>
              <a:buClr>
                <a:srgbClr val="EF53A5"/>
              </a:buClr>
              <a:buFont typeface="'Wingdings 3',Sans-Serif" charset="2"/>
            </a:pPr>
            <a:r>
              <a:rPr lang="en-US" dirty="0">
                <a:solidFill>
                  <a:srgbClr val="404040"/>
                </a:solidFill>
                <a:ea typeface="+mj-lt"/>
                <a:cs typeface="+mj-lt"/>
              </a:rPr>
              <a:t>Propositional Logic</a:t>
            </a:r>
          </a:p>
          <a:p>
            <a:pPr indent="-342265">
              <a:spcBef>
                <a:spcPts val="1001"/>
              </a:spcBef>
              <a:buClr>
                <a:srgbClr val="EF53A5"/>
              </a:buClr>
              <a:buFont typeface="'Wingdings 3',Sans-Serif" charset="2"/>
            </a:pPr>
            <a:r>
              <a:rPr lang="en-US">
                <a:solidFill>
                  <a:srgbClr val="404040"/>
                </a:solidFill>
                <a:ea typeface="+mj-lt"/>
                <a:cs typeface="+mj-lt"/>
              </a:rPr>
              <a:t>Some Terms</a:t>
            </a:r>
            <a:endParaRPr lang="en-US" dirty="0">
              <a:solidFill>
                <a:srgbClr val="404040"/>
              </a:solidFill>
              <a:ea typeface="+mj-lt"/>
              <a:cs typeface="+mj-lt"/>
            </a:endParaRPr>
          </a:p>
          <a:p>
            <a:pPr indent="-342265">
              <a:spcBef>
                <a:spcPts val="1001"/>
              </a:spcBef>
              <a:buClr>
                <a:srgbClr val="EF53A5"/>
              </a:buClr>
              <a:buFont typeface="'Wingdings 3',Sans-Serif" charset="2"/>
            </a:pPr>
            <a:r>
              <a:rPr lang="en-US">
                <a:solidFill>
                  <a:srgbClr val="404040"/>
                </a:solidFill>
                <a:ea typeface="+mj-lt"/>
                <a:cs typeface="+mj-lt"/>
              </a:rPr>
              <a:t>Arguments</a:t>
            </a:r>
            <a:endParaRPr lang="en-US"/>
          </a:p>
          <a:p>
            <a:pPr indent="-342265">
              <a:spcBef>
                <a:spcPts val="1001"/>
              </a:spcBef>
              <a:buClr>
                <a:srgbClr val="EF53A5"/>
              </a:buClr>
              <a:buFont typeface="'Wingdings 3',Sans-Serif" charset="2"/>
            </a:pPr>
            <a:r>
              <a:rPr lang="en-US">
                <a:solidFill>
                  <a:srgbClr val="404040"/>
                </a:solidFill>
                <a:ea typeface="+mj-lt"/>
                <a:cs typeface="+mj-lt"/>
              </a:rPr>
              <a:t>Inference Rules</a:t>
            </a:r>
            <a:endParaRPr lang="en-US" dirty="0">
              <a:solidFill>
                <a:srgbClr val="404040"/>
              </a:solidFill>
              <a:ea typeface="+mj-lt"/>
              <a:cs typeface="+mj-lt"/>
            </a:endParaRPr>
          </a:p>
          <a:p>
            <a:pPr indent="-342265">
              <a:spcBef>
                <a:spcPts val="1001"/>
              </a:spcBef>
              <a:buClr>
                <a:srgbClr val="EF53A5"/>
              </a:buClr>
              <a:buFont typeface="'Wingdings 3',Sans-Serif" charset="2"/>
            </a:pPr>
            <a:r>
              <a:rPr lang="en-US">
                <a:solidFill>
                  <a:srgbClr val="404040"/>
                </a:solidFill>
                <a:ea typeface="+mj-lt"/>
                <a:cs typeface="+mj-lt"/>
              </a:rPr>
              <a:t>Proofs</a:t>
            </a:r>
            <a:endParaRPr lang="en-US" dirty="0">
              <a:solidFill>
                <a:srgbClr val="404040"/>
              </a:solidFill>
              <a:ea typeface="+mj-lt"/>
              <a:cs typeface="+mj-lt"/>
            </a:endParaRPr>
          </a:p>
          <a:p>
            <a:pPr indent="-342265">
              <a:spcBef>
                <a:spcPts val="1001"/>
              </a:spcBef>
              <a:buClr>
                <a:srgbClr val="EF53A5"/>
              </a:buClr>
              <a:buFont typeface="'Wingdings 3',Sans-Serif" charset="2"/>
            </a:pPr>
            <a:r>
              <a:rPr lang="en-US">
                <a:solidFill>
                  <a:srgbClr val="404040"/>
                </a:solidFill>
                <a:ea typeface="+mj-lt"/>
                <a:cs typeface="+mj-lt"/>
              </a:rPr>
              <a:t>Entailment and Derivation</a:t>
            </a:r>
            <a:endParaRPr lang="en-US"/>
          </a:p>
        </p:txBody>
      </p:sp>
    </p:spTree>
    <p:extLst>
      <p:ext uri="{BB962C8B-B14F-4D97-AF65-F5344CB8AC3E}">
        <p14:creationId xmlns:p14="http://schemas.microsoft.com/office/powerpoint/2010/main" val="37111575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dirty="0">
                <a:solidFill>
                  <a:srgbClr val="EBEBEB"/>
                </a:solidFill>
              </a:rPr>
              <a:t>A simple software system example</a:t>
            </a:r>
            <a:endParaRPr lang="en-US" dirty="0"/>
          </a:p>
        </p:txBody>
      </p:sp>
      <p:sp>
        <p:nvSpPr>
          <p:cNvPr id="21" name="Rectangle 14">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Shape 16">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5" name="Rectangle 14">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7" name="Content Placeholder 3">
            <a:extLst>
              <a:ext uri="{FF2B5EF4-FFF2-40B4-BE49-F238E27FC236}">
                <a16:creationId xmlns:a16="http://schemas.microsoft.com/office/drawing/2014/main" id="{171671D9-3FE5-445B-9FD3-8BA1DACECFFA}"/>
              </a:ext>
            </a:extLst>
          </p:cNvPr>
          <p:cNvSpPr txBox="1">
            <a:spLocks/>
          </p:cNvSpPr>
          <p:nvPr/>
        </p:nvSpPr>
        <p:spPr>
          <a:xfrm>
            <a:off x="955017" y="2293476"/>
            <a:ext cx="9874617" cy="3752075"/>
          </a:xfrm>
          <a:prstGeom prst="rect">
            <a:avLst/>
          </a:prstGeom>
        </p:spPr>
        <p:txBody>
          <a:bodyPr vert="horz" lIns="91440" tIns="45720" rIns="91440" bIns="45720" rtlCol="0" anchor="t">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a:buClr>
                <a:srgbClr val="EF53A5"/>
              </a:buClr>
            </a:pPr>
            <a:r>
              <a:rPr lang="en-US" dirty="0">
                <a:ea typeface="+mj-lt"/>
                <a:cs typeface="+mj-lt"/>
              </a:rPr>
              <a:t>Suppose, you want to develop a library information system which users can consult in order to find out about what books the library possesses, and also about their own use of the library - </a:t>
            </a:r>
          </a:p>
          <a:p>
            <a:pPr lvl="1">
              <a:buClr>
                <a:srgbClr val="EF53A5"/>
              </a:buClr>
            </a:pPr>
            <a:r>
              <a:rPr lang="en-US" dirty="0">
                <a:ea typeface="+mj-lt"/>
                <a:cs typeface="+mj-lt"/>
              </a:rPr>
              <a:t>who has a given book on loan, when it is due back, and so on. </a:t>
            </a:r>
          </a:p>
          <a:p>
            <a:pPr>
              <a:buClr>
                <a:srgbClr val="EF53A5"/>
              </a:buClr>
            </a:pPr>
            <a:r>
              <a:rPr lang="en-US" dirty="0">
                <a:ea typeface="+mj-lt"/>
                <a:cs typeface="+mj-lt"/>
              </a:rPr>
              <a:t>The domain of the program consists of a number of different types of object: library items such as books, catalogue numbers assigned to these, locations where items are physically stored in the library, and individual borrowers, who may have various different statuses (e.g. in a university library, undergraduate, postgraduate, staff), their addresses, and so on. </a:t>
            </a:r>
          </a:p>
          <a:p>
            <a:pPr>
              <a:buClr>
                <a:srgbClr val="EF53A5"/>
              </a:buClr>
            </a:pPr>
            <a:r>
              <a:rPr lang="en-US" dirty="0">
                <a:ea typeface="+mj-lt"/>
                <a:cs typeface="+mj-lt"/>
              </a:rPr>
              <a:t>There are innumerable constraints that must be satisfied, for example</a:t>
            </a:r>
            <a:endParaRPr lang="en-US" dirty="0"/>
          </a:p>
          <a:p>
            <a:pPr lvl="1">
              <a:buClr>
                <a:srgbClr val="EF53A5"/>
              </a:buClr>
            </a:pPr>
            <a:r>
              <a:rPr lang="en-US" dirty="0">
                <a:ea typeface="+mj-lt"/>
                <a:cs typeface="+mj-lt"/>
              </a:rPr>
              <a:t>A book cannot be on loan to more than one user at a time</a:t>
            </a:r>
          </a:p>
          <a:p>
            <a:pPr lvl="1">
              <a:buClr>
                <a:srgbClr val="EF53A5"/>
              </a:buClr>
            </a:pPr>
            <a:r>
              <a:rPr lang="en-US" dirty="0">
                <a:ea typeface="+mj-lt"/>
                <a:cs typeface="+mj-lt"/>
              </a:rPr>
              <a:t>Each copy of every book has a catalogue number that identifies it uniquely</a:t>
            </a:r>
          </a:p>
          <a:p>
            <a:pPr lvl="1">
              <a:buClr>
                <a:srgbClr val="EF53A5"/>
              </a:buClr>
            </a:pPr>
            <a:r>
              <a:rPr lang="en-US" dirty="0">
                <a:ea typeface="+mj-lt"/>
                <a:cs typeface="+mj-lt"/>
              </a:rPr>
              <a:t>Each borrower has a unique status which determines the normal period of loan for items borrowed,</a:t>
            </a:r>
            <a:endParaRPr lang="en-US" dirty="0"/>
          </a:p>
          <a:p>
            <a:pPr>
              <a:buClr>
                <a:srgbClr val="EF53A5"/>
              </a:buClr>
            </a:pPr>
            <a:r>
              <a:rPr lang="en-US" dirty="0">
                <a:ea typeface="+mj-lt"/>
                <a:cs typeface="+mj-lt"/>
              </a:rPr>
              <a:t>Somehow the finished information system must behave in such a way that these constraints are all satisfied. How can the programmer make ensure that this is achieved? Of course the answer is by being systematic, and a very good way of being systematic is to express all the relevant constraints in logical form.</a:t>
            </a:r>
            <a:endParaRPr lang="en-US" dirty="0"/>
          </a:p>
          <a:p>
            <a:pPr>
              <a:buClr>
                <a:srgbClr val="EF53A5"/>
              </a:buClr>
            </a:pPr>
            <a:r>
              <a:rPr lang="en-US" dirty="0">
                <a:ea typeface="+mj-lt"/>
                <a:cs typeface="+mj-lt"/>
              </a:rPr>
              <a:t>Thus, for example, the first constraint mentioned above might come out looking something like this:</a:t>
            </a:r>
            <a:endParaRPr lang="en-US" dirty="0"/>
          </a:p>
        </p:txBody>
      </p:sp>
      <p:pic>
        <p:nvPicPr>
          <p:cNvPr id="6" name="Picture 7">
            <a:extLst>
              <a:ext uri="{FF2B5EF4-FFF2-40B4-BE49-F238E27FC236}">
                <a16:creationId xmlns:a16="http://schemas.microsoft.com/office/drawing/2014/main" id="{69884C56-29FE-424C-9912-6D232AB01FA9}"/>
              </a:ext>
            </a:extLst>
          </p:cNvPr>
          <p:cNvPicPr>
            <a:picLocks noChangeAspect="1"/>
          </p:cNvPicPr>
          <p:nvPr/>
        </p:nvPicPr>
        <p:blipFill>
          <a:blip r:embed="rId2"/>
          <a:stretch>
            <a:fillRect/>
          </a:stretch>
        </p:blipFill>
        <p:spPr>
          <a:xfrm>
            <a:off x="3072302" y="5921870"/>
            <a:ext cx="6054969" cy="512796"/>
          </a:xfrm>
          <a:prstGeom prst="rect">
            <a:avLst/>
          </a:prstGeom>
        </p:spPr>
      </p:pic>
    </p:spTree>
    <p:extLst>
      <p:ext uri="{BB962C8B-B14F-4D97-AF65-F5344CB8AC3E}">
        <p14:creationId xmlns:p14="http://schemas.microsoft.com/office/powerpoint/2010/main" val="122965059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CONTD.</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2" y="2361651"/>
            <a:ext cx="10605032" cy="4073447"/>
          </a:xfrm>
        </p:spPr>
        <p:txBody>
          <a:bodyPr vert="horz" lIns="91440" tIns="45720" rIns="91440" bIns="45720" rtlCol="0" anchor="t">
            <a:normAutofit/>
          </a:bodyPr>
          <a:lstStyle/>
          <a:p>
            <a:pPr>
              <a:buClr>
                <a:srgbClr val="EF53A5"/>
              </a:buClr>
            </a:pPr>
            <a:r>
              <a:rPr lang="en-US" sz="1800">
                <a:solidFill>
                  <a:srgbClr val="000000"/>
                </a:solidFill>
                <a:ea typeface="+mj-lt"/>
                <a:cs typeface="+mj-lt"/>
              </a:rPr>
              <a:t>The complete set of such constraints will constitute a formal specification of the information system, laying down criteria for what is to count as a correct implementation of the system. </a:t>
            </a:r>
            <a:endParaRPr lang="en-US">
              <a:solidFill>
                <a:srgbClr val="000000"/>
              </a:solidFill>
              <a:ea typeface="+mj-lt"/>
              <a:cs typeface="+mj-lt"/>
            </a:endParaRPr>
          </a:p>
          <a:p>
            <a:pPr>
              <a:buClr>
                <a:srgbClr val="EF53A5"/>
              </a:buClr>
            </a:pPr>
            <a:r>
              <a:rPr lang="en-US" sz="1800">
                <a:solidFill>
                  <a:srgbClr val="000000"/>
                </a:solidFill>
                <a:ea typeface="+mj-lt"/>
                <a:cs typeface="+mj-lt"/>
              </a:rPr>
              <a:t>There are several things that can be done with such a specification. Ideally, we would like to be able to do the following:</a:t>
            </a:r>
            <a:endParaRPr lang="en-US">
              <a:solidFill>
                <a:srgbClr val="000000"/>
              </a:solidFill>
              <a:ea typeface="+mj-lt"/>
              <a:cs typeface="+mj-lt"/>
            </a:endParaRPr>
          </a:p>
          <a:p>
            <a:pPr lvl="1">
              <a:buClr>
                <a:srgbClr val="EF53A5"/>
              </a:buClr>
            </a:pPr>
            <a:r>
              <a:rPr lang="en-US" sz="1600">
                <a:solidFill>
                  <a:srgbClr val="000000"/>
                </a:solidFill>
                <a:ea typeface="+mj-lt"/>
                <a:cs typeface="+mj-lt"/>
              </a:rPr>
              <a:t>Use the specification to prove that the implementation is correct - i.e. that it does not violate any of the constraints.</a:t>
            </a:r>
          </a:p>
          <a:p>
            <a:pPr lvl="1">
              <a:buClr>
                <a:srgbClr val="EF53A5"/>
              </a:buClr>
            </a:pPr>
            <a:r>
              <a:rPr lang="en-US" sz="1600">
                <a:solidFill>
                  <a:srgbClr val="000000"/>
                </a:solidFill>
                <a:ea typeface="+mj-lt"/>
                <a:cs typeface="+mj-lt"/>
              </a:rPr>
              <a:t>Even better, by systematically transforming the specification, to produce a working program from it automatically, in such a way that the correct behaviour of the program is guaranteed.</a:t>
            </a:r>
          </a:p>
          <a:p>
            <a:pPr lvl="1">
              <a:buClr>
                <a:srgbClr val="EF53A5"/>
              </a:buClr>
            </a:pPr>
            <a:r>
              <a:rPr lang="en-US" sz="1600">
                <a:solidFill>
                  <a:srgbClr val="000000"/>
                </a:solidFill>
                <a:ea typeface="+mj-lt"/>
                <a:cs typeface="+mj-lt"/>
              </a:rPr>
              <a:t>By logical inference from the specification to determine what further properties any correct implementation of the specification must possess.</a:t>
            </a:r>
            <a:endParaRPr lang="en-US" sz="1600">
              <a:solidFill>
                <a:srgbClr val="000000"/>
              </a:solidFill>
            </a:endParaRPr>
          </a:p>
          <a:p>
            <a:pPr>
              <a:buClr>
                <a:srgbClr val="EF53A5"/>
              </a:buClr>
            </a:pPr>
            <a:endParaRPr lang="en-US" sz="1800" dirty="0">
              <a:solidFill>
                <a:srgbClr val="000000"/>
              </a:solidFill>
              <a:latin typeface="Century Gothic"/>
              <a:ea typeface="+mj-lt"/>
              <a:cs typeface="Arial"/>
            </a:endParaRPr>
          </a:p>
        </p:txBody>
      </p:sp>
    </p:spTree>
    <p:extLst>
      <p:ext uri="{BB962C8B-B14F-4D97-AF65-F5344CB8AC3E}">
        <p14:creationId xmlns:p14="http://schemas.microsoft.com/office/powerpoint/2010/main" val="286589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Propositional Logic</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2" y="2293267"/>
            <a:ext cx="10605032" cy="4141831"/>
          </a:xfrm>
        </p:spPr>
        <p:txBody>
          <a:bodyPr vert="horz" lIns="91440" tIns="45720" rIns="91440" bIns="45720" rtlCol="0" anchor="t">
            <a:normAutofit fontScale="85000" lnSpcReduction="20000"/>
          </a:bodyPr>
          <a:lstStyle/>
          <a:p>
            <a:pPr>
              <a:buClr>
                <a:srgbClr val="EF53A5"/>
              </a:buClr>
            </a:pPr>
            <a:r>
              <a:rPr lang="en-US" sz="1800">
                <a:solidFill>
                  <a:schemeClr val="bg1"/>
                </a:solidFill>
                <a:ea typeface="+mj-lt"/>
                <a:cs typeface="+mj-lt"/>
              </a:rPr>
              <a:t>Prepositional logic is a formal system of representing knowledge </a:t>
            </a:r>
            <a:endParaRPr lang="en-US">
              <a:solidFill>
                <a:schemeClr val="bg1"/>
              </a:solidFill>
            </a:endParaRPr>
          </a:p>
          <a:p>
            <a:pPr>
              <a:buClr>
                <a:srgbClr val="EF53A5"/>
              </a:buClr>
            </a:pPr>
            <a:r>
              <a:rPr lang="en-US" sz="1800">
                <a:solidFill>
                  <a:schemeClr val="bg1"/>
                </a:solidFill>
                <a:ea typeface="+mj-lt"/>
                <a:cs typeface="+mj-lt"/>
              </a:rPr>
              <a:t>Prepositional logic has: </a:t>
            </a:r>
            <a:endParaRPr lang="en-US">
              <a:solidFill>
                <a:schemeClr val="bg1"/>
              </a:solidFill>
              <a:ea typeface="+mj-lt"/>
              <a:cs typeface="+mj-lt"/>
            </a:endParaRPr>
          </a:p>
          <a:p>
            <a:pPr lvl="1">
              <a:buClr>
                <a:srgbClr val="EF53A5"/>
              </a:buClr>
            </a:pPr>
            <a:r>
              <a:rPr lang="en-US" sz="1600">
                <a:solidFill>
                  <a:schemeClr val="bg1"/>
                </a:solidFill>
                <a:ea typeface="+mj-lt"/>
                <a:cs typeface="+mj-lt"/>
              </a:rPr>
              <a:t>Syntax – what the allowable expressions are. Structure of the sentence. </a:t>
            </a:r>
            <a:endParaRPr lang="en-US">
              <a:solidFill>
                <a:schemeClr val="bg1"/>
              </a:solidFill>
              <a:ea typeface="+mj-lt"/>
              <a:cs typeface="+mj-lt"/>
            </a:endParaRPr>
          </a:p>
          <a:p>
            <a:pPr lvl="1">
              <a:buClr>
                <a:srgbClr val="EF53A5"/>
              </a:buClr>
            </a:pPr>
            <a:r>
              <a:rPr lang="en-US" sz="1600">
                <a:solidFill>
                  <a:schemeClr val="bg1"/>
                </a:solidFill>
                <a:ea typeface="+mj-lt"/>
                <a:cs typeface="+mj-lt"/>
              </a:rPr>
              <a:t>Semantics – what the expressions mean. Meaning </a:t>
            </a:r>
            <a:endParaRPr lang="en-US">
              <a:solidFill>
                <a:schemeClr val="bg1"/>
              </a:solidFill>
              <a:ea typeface="+mj-lt"/>
              <a:cs typeface="+mj-lt"/>
            </a:endParaRPr>
          </a:p>
          <a:p>
            <a:pPr lvl="1">
              <a:buClr>
                <a:srgbClr val="EF53A5"/>
              </a:buClr>
            </a:pPr>
            <a:r>
              <a:rPr lang="en-US" sz="1600">
                <a:solidFill>
                  <a:schemeClr val="bg1"/>
                </a:solidFill>
                <a:ea typeface="+mj-lt"/>
                <a:cs typeface="+mj-lt"/>
              </a:rPr>
              <a:t>Proof theory – how conclusions are drawn from a set of statements. Reasoning.</a:t>
            </a:r>
            <a:endParaRPr lang="en-US">
              <a:solidFill>
                <a:schemeClr val="bg1"/>
              </a:solidFill>
            </a:endParaRPr>
          </a:p>
          <a:p>
            <a:pPr>
              <a:buClr>
                <a:srgbClr val="EF53A5"/>
              </a:buClr>
            </a:pPr>
            <a:r>
              <a:rPr lang="en-US" sz="1800">
                <a:solidFill>
                  <a:srgbClr val="000000"/>
                </a:solidFill>
                <a:ea typeface="+mj-lt"/>
                <a:cs typeface="+mj-lt"/>
              </a:rPr>
              <a:t>A proposition (p, q, r, …) is simply a statement (i.e., a declarative sentence) with a definite meaning, having a truth value that’s either true (T) or false (F) (never both, neither, or somewhere in between).</a:t>
            </a:r>
            <a:endParaRPr lang="en-US" sz="1800">
              <a:ea typeface="+mj-lt"/>
              <a:cs typeface="+mj-lt"/>
            </a:endParaRPr>
          </a:p>
          <a:p>
            <a:pPr>
              <a:buClr>
                <a:srgbClr val="EF53A5"/>
              </a:buClr>
            </a:pPr>
            <a:r>
              <a:rPr lang="en-US" sz="1800">
                <a:solidFill>
                  <a:srgbClr val="000000"/>
                </a:solidFill>
              </a:rPr>
              <a:t>Examples</a:t>
            </a:r>
          </a:p>
          <a:p>
            <a:pPr lvl="1">
              <a:buClr>
                <a:srgbClr val="EF53A5"/>
              </a:buClr>
            </a:pPr>
            <a:r>
              <a:rPr lang="en-US" sz="1400">
                <a:solidFill>
                  <a:schemeClr val="bg1"/>
                </a:solidFill>
              </a:rPr>
              <a:t>the</a:t>
            </a:r>
            <a:r>
              <a:rPr lang="en-US" sz="1400">
                <a:solidFill>
                  <a:schemeClr val="bg1"/>
                </a:solidFill>
                <a:ea typeface="+mj-lt"/>
                <a:cs typeface="+mj-lt"/>
              </a:rPr>
              <a:t> reactor is on;</a:t>
            </a:r>
            <a:endParaRPr lang="en-US" sz="1400">
              <a:solidFill>
                <a:schemeClr val="bg1"/>
              </a:solidFill>
              <a:latin typeface="Century Gothic"/>
              <a:ea typeface="+mj-lt"/>
              <a:cs typeface="Arial"/>
            </a:endParaRPr>
          </a:p>
          <a:p>
            <a:pPr lvl="1">
              <a:buClr>
                <a:srgbClr val="EF53A5"/>
              </a:buClr>
            </a:pPr>
            <a:r>
              <a:rPr lang="en-US" sz="1600">
                <a:solidFill>
                  <a:schemeClr val="bg1"/>
                </a:solidFill>
                <a:ea typeface="+mj-lt"/>
                <a:cs typeface="+mj-lt"/>
              </a:rPr>
              <a:t>the wing-flaps are up;</a:t>
            </a:r>
            <a:endParaRPr lang="en-US">
              <a:solidFill>
                <a:schemeClr val="bg1"/>
              </a:solidFill>
            </a:endParaRPr>
          </a:p>
          <a:p>
            <a:pPr lvl="1">
              <a:buClr>
                <a:srgbClr val="EF53A5"/>
              </a:buClr>
            </a:pPr>
            <a:r>
              <a:rPr lang="en-US" sz="1600">
                <a:solidFill>
                  <a:schemeClr val="bg1"/>
                </a:solidFill>
                <a:ea typeface="+mj-lt"/>
                <a:cs typeface="+mj-lt"/>
              </a:rPr>
              <a:t>John Major is prime minister.</a:t>
            </a:r>
            <a:endParaRPr lang="en-US">
              <a:solidFill>
                <a:schemeClr val="bg1"/>
              </a:solidFill>
              <a:ea typeface="+mj-lt"/>
              <a:cs typeface="+mj-lt"/>
            </a:endParaRPr>
          </a:p>
          <a:p>
            <a:pPr>
              <a:buClr>
                <a:srgbClr val="EF53A5"/>
              </a:buClr>
              <a:buFont typeface="Wingdings 3"/>
              <a:buChar char=""/>
            </a:pPr>
            <a:r>
              <a:rPr lang="en-US" sz="1600">
                <a:solidFill>
                  <a:schemeClr val="bg1"/>
                </a:solidFill>
                <a:ea typeface="+mj-lt"/>
                <a:cs typeface="+mj-lt"/>
              </a:rPr>
              <a:t>whereas the following are not:</a:t>
            </a:r>
            <a:endParaRPr lang="en-US" sz="1400">
              <a:solidFill>
                <a:schemeClr val="bg1"/>
              </a:solidFill>
              <a:ea typeface="+mj-lt"/>
              <a:cs typeface="+mj-lt"/>
            </a:endParaRPr>
          </a:p>
          <a:p>
            <a:pPr lvl="1">
              <a:buClr>
                <a:srgbClr val="EF53A5"/>
              </a:buClr>
              <a:buFont typeface="Wingdings 3"/>
              <a:buChar char=""/>
            </a:pPr>
            <a:r>
              <a:rPr lang="en-US" sz="1000">
                <a:solidFill>
                  <a:schemeClr val="bg1"/>
                </a:solidFill>
                <a:ea typeface="+mj-lt"/>
                <a:cs typeface="+mj-lt"/>
              </a:rPr>
              <a:t>are you going out somewhere?</a:t>
            </a:r>
          </a:p>
          <a:p>
            <a:pPr lvl="1">
              <a:buClr>
                <a:srgbClr val="EF53A5"/>
              </a:buClr>
              <a:buFont typeface="Wingdings 3"/>
              <a:buChar char=""/>
            </a:pPr>
            <a:r>
              <a:rPr lang="en-US" sz="1400">
                <a:solidFill>
                  <a:schemeClr val="bg1"/>
                </a:solidFill>
                <a:ea typeface="+mj-lt"/>
                <a:cs typeface="+mj-lt"/>
              </a:rPr>
              <a:t>2+3</a:t>
            </a:r>
            <a:endParaRPr lang="en-US" sz="1400">
              <a:solidFill>
                <a:schemeClr val="bg1"/>
              </a:solidFill>
            </a:endParaRPr>
          </a:p>
          <a:p>
            <a:pPr>
              <a:buClr>
                <a:srgbClr val="EF53A5"/>
              </a:buClr>
            </a:pPr>
            <a:endParaRPr lang="en-US" sz="1800" dirty="0">
              <a:solidFill>
                <a:schemeClr val="bg1"/>
              </a:solidFill>
              <a:latin typeface="Century Gothic"/>
              <a:ea typeface="+mj-lt"/>
              <a:cs typeface="Arial"/>
            </a:endParaRPr>
          </a:p>
        </p:txBody>
      </p:sp>
    </p:spTree>
    <p:extLst>
      <p:ext uri="{BB962C8B-B14F-4D97-AF65-F5344CB8AC3E}">
        <p14:creationId xmlns:p14="http://schemas.microsoft.com/office/powerpoint/2010/main" val="77532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F789-7AFB-116B-4095-FA27E96126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B7366D-D6BE-CB1B-9B5E-992BF2005C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466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D7F5-BC16-D191-3016-B05319EBAC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434AE4-977E-0AA5-A4B0-998960F685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508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6" name="Freeform 7">
            <a:extLst>
              <a:ext uri="{FF2B5EF4-FFF2-40B4-BE49-F238E27FC236}">
                <a16:creationId xmlns:a16="http://schemas.microsoft.com/office/drawing/2014/main" id="{B6C2B692-B8DF-4B9C-9C24-37BC2C74A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Propositional Logic</a:t>
            </a:r>
          </a:p>
        </p:txBody>
      </p:sp>
      <p:sp>
        <p:nvSpPr>
          <p:cNvPr id="38" name="Rectangle 37">
            <a:extLst>
              <a:ext uri="{FF2B5EF4-FFF2-40B4-BE49-F238E27FC236}">
                <a16:creationId xmlns:a16="http://schemas.microsoft.com/office/drawing/2014/main" id="{006EB36C-3364-407B-869F-3092395C3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4FCD7CF-9730-42FD-9C42-E33FE14DC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Content Placeholder 3">
            <a:extLst>
              <a:ext uri="{FF2B5EF4-FFF2-40B4-BE49-F238E27FC236}">
                <a16:creationId xmlns:a16="http://schemas.microsoft.com/office/drawing/2014/main" id="{5D5E5A60-662B-4F2E-A5AC-AAD5D62D0DE6}"/>
              </a:ext>
            </a:extLst>
          </p:cNvPr>
          <p:cNvSpPr>
            <a:spLocks noGrp="1"/>
          </p:cNvSpPr>
          <p:nvPr>
            <p:ph idx="1"/>
          </p:nvPr>
        </p:nvSpPr>
        <p:spPr>
          <a:xfrm>
            <a:off x="648932" y="2215113"/>
            <a:ext cx="10605032" cy="4376293"/>
          </a:xfrm>
        </p:spPr>
        <p:txBody>
          <a:bodyPr vert="horz" lIns="91440" tIns="45720" rIns="91440" bIns="45720" rtlCol="0" anchor="t">
            <a:normAutofit/>
          </a:bodyPr>
          <a:lstStyle/>
          <a:p>
            <a:pPr>
              <a:buClr>
                <a:srgbClr val="EF53A5"/>
              </a:buClr>
            </a:pPr>
            <a:r>
              <a:rPr lang="en-US" sz="1800" b="1">
                <a:solidFill>
                  <a:srgbClr val="000000"/>
                </a:solidFill>
                <a:ea typeface="+mj-lt"/>
                <a:cs typeface="+mj-lt"/>
              </a:rPr>
              <a:t>Logical constants: </a:t>
            </a:r>
            <a:r>
              <a:rPr lang="en-US" sz="1800">
                <a:solidFill>
                  <a:srgbClr val="000000"/>
                </a:solidFill>
                <a:ea typeface="+mj-lt"/>
                <a:cs typeface="+mj-lt"/>
              </a:rPr>
              <a:t>true, false </a:t>
            </a:r>
          </a:p>
          <a:p>
            <a:pPr>
              <a:buClr>
                <a:srgbClr val="EF53A5"/>
              </a:buClr>
            </a:pPr>
            <a:r>
              <a:rPr lang="en-US" sz="1800" b="1">
                <a:solidFill>
                  <a:srgbClr val="000000"/>
                </a:solidFill>
                <a:ea typeface="+mj-lt"/>
                <a:cs typeface="+mj-lt"/>
              </a:rPr>
              <a:t>Propositional symbols: </a:t>
            </a:r>
            <a:r>
              <a:rPr lang="en-US" sz="1800">
                <a:solidFill>
                  <a:srgbClr val="000000"/>
                </a:solidFill>
                <a:ea typeface="+mj-lt"/>
                <a:cs typeface="+mj-lt"/>
              </a:rPr>
              <a:t>P, Q, S, ...  (atomic sentences)</a:t>
            </a:r>
            <a:endParaRPr lang="en-US">
              <a:solidFill>
                <a:srgbClr val="000000"/>
              </a:solidFill>
              <a:ea typeface="+mj-lt"/>
              <a:cs typeface="+mj-lt"/>
            </a:endParaRPr>
          </a:p>
          <a:p>
            <a:pPr>
              <a:buClr>
                <a:srgbClr val="EF53A5"/>
              </a:buClr>
            </a:pPr>
            <a:r>
              <a:rPr lang="en-US" sz="1800" b="1">
                <a:solidFill>
                  <a:srgbClr val="000000"/>
                </a:solidFill>
                <a:ea typeface="+mj-lt"/>
                <a:cs typeface="+mj-lt"/>
              </a:rPr>
              <a:t>Wrapping parentheses: </a:t>
            </a:r>
            <a:r>
              <a:rPr lang="en-US" sz="1800">
                <a:solidFill>
                  <a:srgbClr val="000000"/>
                </a:solidFill>
                <a:ea typeface="+mj-lt"/>
                <a:cs typeface="+mj-lt"/>
              </a:rPr>
              <a:t>( … )</a:t>
            </a:r>
            <a:endParaRPr lang="en-US">
              <a:solidFill>
                <a:srgbClr val="000000"/>
              </a:solidFill>
              <a:ea typeface="+mj-lt"/>
              <a:cs typeface="+mj-lt"/>
            </a:endParaRPr>
          </a:p>
          <a:p>
            <a:pPr>
              <a:buClr>
                <a:srgbClr val="EF53A5"/>
              </a:buClr>
            </a:pPr>
            <a:r>
              <a:rPr lang="en-US" sz="1800">
                <a:solidFill>
                  <a:srgbClr val="000000"/>
                </a:solidFill>
                <a:ea typeface="+mj-lt"/>
                <a:cs typeface="+mj-lt"/>
              </a:rPr>
              <a:t>Sentences are combined by </a:t>
            </a:r>
            <a:r>
              <a:rPr lang="en-US" sz="1800" b="1">
                <a:solidFill>
                  <a:srgbClr val="000000"/>
                </a:solidFill>
                <a:ea typeface="+mj-lt"/>
                <a:cs typeface="+mj-lt"/>
              </a:rPr>
              <a:t>connectives:</a:t>
            </a:r>
            <a:r>
              <a:rPr lang="en-US" sz="1800">
                <a:solidFill>
                  <a:srgbClr val="000000"/>
                </a:solidFill>
                <a:ea typeface="+mj-lt"/>
                <a:cs typeface="+mj-lt"/>
              </a:rPr>
              <a:t> </a:t>
            </a:r>
            <a:endParaRPr lang="en-US">
              <a:solidFill>
                <a:srgbClr val="000000"/>
              </a:solidFill>
            </a:endParaRPr>
          </a:p>
          <a:p>
            <a:pPr>
              <a:buClr>
                <a:srgbClr val="EF53A5"/>
              </a:buClr>
            </a:pPr>
            <a:endParaRPr lang="en-US" sz="1800" b="1" dirty="0">
              <a:solidFill>
                <a:srgbClr val="000000"/>
              </a:solidFill>
              <a:ea typeface="+mj-lt"/>
              <a:cs typeface="+mj-lt"/>
            </a:endParaRPr>
          </a:p>
          <a:p>
            <a:pPr>
              <a:buClr>
                <a:srgbClr val="EF53A5"/>
              </a:buClr>
            </a:pPr>
            <a:endParaRPr lang="en-US" sz="1800" b="1" dirty="0">
              <a:solidFill>
                <a:srgbClr val="000000"/>
              </a:solidFill>
              <a:ea typeface="+mj-lt"/>
              <a:cs typeface="+mj-lt"/>
            </a:endParaRPr>
          </a:p>
          <a:p>
            <a:pPr>
              <a:buClr>
                <a:srgbClr val="EF53A5"/>
              </a:buClr>
            </a:pPr>
            <a:endParaRPr lang="en-US" sz="1800" b="1" dirty="0">
              <a:solidFill>
                <a:srgbClr val="000000"/>
              </a:solidFill>
              <a:ea typeface="+mj-lt"/>
              <a:cs typeface="+mj-lt"/>
            </a:endParaRPr>
          </a:p>
          <a:p>
            <a:pPr>
              <a:buClr>
                <a:srgbClr val="EF53A5"/>
              </a:buClr>
            </a:pPr>
            <a:endParaRPr lang="en-US" sz="1800" b="1" dirty="0">
              <a:solidFill>
                <a:srgbClr val="000000"/>
              </a:solidFill>
              <a:ea typeface="+mj-lt"/>
              <a:cs typeface="+mj-lt"/>
            </a:endParaRPr>
          </a:p>
          <a:p>
            <a:pPr>
              <a:buClr>
                <a:srgbClr val="EF53A5"/>
              </a:buClr>
            </a:pPr>
            <a:endParaRPr lang="en-US" sz="1800" b="1" dirty="0">
              <a:solidFill>
                <a:srgbClr val="000000"/>
              </a:solidFill>
              <a:ea typeface="+mj-lt"/>
              <a:cs typeface="+mj-lt"/>
            </a:endParaRPr>
          </a:p>
          <a:p>
            <a:pPr>
              <a:buClr>
                <a:srgbClr val="EF53A5"/>
              </a:buClr>
            </a:pPr>
            <a:r>
              <a:rPr lang="en-US" sz="1800" b="1">
                <a:solidFill>
                  <a:srgbClr val="000000"/>
                </a:solidFill>
                <a:ea typeface="+mj-lt"/>
                <a:cs typeface="+mj-lt"/>
              </a:rPr>
              <a:t>Literal:</a:t>
            </a:r>
            <a:r>
              <a:rPr lang="en-US" sz="1800">
                <a:solidFill>
                  <a:srgbClr val="000000"/>
                </a:solidFill>
                <a:ea typeface="+mj-lt"/>
                <a:cs typeface="+mj-lt"/>
              </a:rPr>
              <a:t> atomic sentence or negated atomic sentence</a:t>
            </a:r>
            <a:endParaRPr lang="en-US">
              <a:solidFill>
                <a:srgbClr val="000000"/>
              </a:solidFill>
            </a:endParaRPr>
          </a:p>
        </p:txBody>
      </p:sp>
      <p:pic>
        <p:nvPicPr>
          <p:cNvPr id="3" name="Picture 4" descr="Graphical user interface, text, application&#10;&#10;Description automatically generated">
            <a:extLst>
              <a:ext uri="{FF2B5EF4-FFF2-40B4-BE49-F238E27FC236}">
                <a16:creationId xmlns:a16="http://schemas.microsoft.com/office/drawing/2014/main" id="{2184FF02-53F5-4DDE-9108-6562FDCA0FF6}"/>
              </a:ext>
            </a:extLst>
          </p:cNvPr>
          <p:cNvPicPr>
            <a:picLocks noChangeAspect="1"/>
          </p:cNvPicPr>
          <p:nvPr/>
        </p:nvPicPr>
        <p:blipFill>
          <a:blip r:embed="rId3"/>
          <a:stretch>
            <a:fillRect/>
          </a:stretch>
        </p:blipFill>
        <p:spPr>
          <a:xfrm>
            <a:off x="1580902" y="3877366"/>
            <a:ext cx="4257430" cy="1837335"/>
          </a:xfrm>
          <a:prstGeom prst="rect">
            <a:avLst/>
          </a:prstGeom>
        </p:spPr>
      </p:pic>
    </p:spTree>
    <p:extLst>
      <p:ext uri="{BB962C8B-B14F-4D97-AF65-F5344CB8AC3E}">
        <p14:creationId xmlns:p14="http://schemas.microsoft.com/office/powerpoint/2010/main" val="3525306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84C809AD19F7E4D9CE8D686D62A7F25" ma:contentTypeVersion="2" ma:contentTypeDescription="Create a new document." ma:contentTypeScope="" ma:versionID="892bf44ddc1b14daecb87b8e9b6f2f21">
  <xsd:schema xmlns:xsd="http://www.w3.org/2001/XMLSchema" xmlns:xs="http://www.w3.org/2001/XMLSchema" xmlns:p="http://schemas.microsoft.com/office/2006/metadata/properties" xmlns:ns2="8dae1f0d-6849-4bb1-b2e3-71de3eaa5682" targetNamespace="http://schemas.microsoft.com/office/2006/metadata/properties" ma:root="true" ma:fieldsID="13e074c1d8f3a4c682c6070ca9a6aa30" ns2:_="">
    <xsd:import namespace="8dae1f0d-6849-4bb1-b2e3-71de3eaa56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ae1f0d-6849-4bb1-b2e3-71de3eaa5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7F0F3B-1D69-4071-934C-7373F1C638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B4D1AF8-A57F-4D70-87A8-FE8BE0F667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ae1f0d-6849-4bb1-b2e3-71de3eaa5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3F18AE-EF60-42A5-B9E1-3F709899B7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727</Words>
  <Application>Microsoft Office PowerPoint</Application>
  <PresentationFormat>Widescreen</PresentationFormat>
  <Paragraphs>138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Ion</vt:lpstr>
      <vt:lpstr>FAIR USE NOTICE</vt:lpstr>
      <vt:lpstr>Propositional Logic</vt:lpstr>
      <vt:lpstr>Contents</vt:lpstr>
      <vt:lpstr>A simple software system example</vt:lpstr>
      <vt:lpstr>CONTD.</vt:lpstr>
      <vt:lpstr>Propositional Logic</vt:lpstr>
      <vt:lpstr>PowerPoint Presentation</vt:lpstr>
      <vt:lpstr>PowerPoint Presentation</vt:lpstr>
      <vt:lpstr>Propositional Logic</vt:lpstr>
      <vt:lpstr>Propositional Logic</vt:lpstr>
      <vt:lpstr>Some Terms</vt:lpstr>
      <vt:lpstr>Truth Tables</vt:lpstr>
      <vt:lpstr>Some Other Definitions</vt:lpstr>
      <vt:lpstr>Propositional Logic - Arguments</vt:lpstr>
      <vt:lpstr>Propositional Logic - Arguments</vt:lpstr>
      <vt:lpstr>Propositional Logic - Arguments</vt:lpstr>
      <vt:lpstr>CONTD.</vt:lpstr>
      <vt:lpstr>Inference Rules</vt:lpstr>
      <vt:lpstr>Inference Rules</vt:lpstr>
      <vt:lpstr>Equivalence Rules</vt:lpstr>
      <vt:lpstr>Soundness if Modes Ponens</vt:lpstr>
      <vt:lpstr>Soundness of Resolution Inference Rule</vt:lpstr>
      <vt:lpstr>Proving Things</vt:lpstr>
      <vt:lpstr>Task</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
  <cp:lastModifiedBy>HP</cp:lastModifiedBy>
  <cp:revision>1808</cp:revision>
  <dcterms:created xsi:type="dcterms:W3CDTF">2020-07-07T22:53:31Z</dcterms:created>
  <dcterms:modified xsi:type="dcterms:W3CDTF">2023-01-12T16:06:42Z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0x010100384C809AD19F7E4D9CE8D686D62A7F25</vt:lpwstr>
  </property>
</Properties>
</file>