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8"/>
  </p:notes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2A376-982C-41A8-9910-792426681316}" v="1" dt="2023-01-12T14:57:01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SW38" userId="f5eb5fa9-b44c-4cb0-9c65-daf834c44384" providerId="ADAL" clId="{6EF0D85F-0D64-DE44-A4C7-68AB8EBEA77D}"/>
    <pc:docChg chg="modSld">
      <pc:chgData name="19SW38" userId="f5eb5fa9-b44c-4cb0-9c65-daf834c44384" providerId="ADAL" clId="{6EF0D85F-0D64-DE44-A4C7-68AB8EBEA77D}" dt="2023-01-11T17:30:55.092" v="1" actId="1076"/>
      <pc:docMkLst>
        <pc:docMk/>
      </pc:docMkLst>
      <pc:sldChg chg="modSp">
        <pc:chgData name="19SW38" userId="f5eb5fa9-b44c-4cb0-9c65-daf834c44384" providerId="ADAL" clId="{6EF0D85F-0D64-DE44-A4C7-68AB8EBEA77D}" dt="2023-01-11T17:30:55.092" v="1" actId="1076"/>
        <pc:sldMkLst>
          <pc:docMk/>
          <pc:sldMk cId="3682627931" sldId="279"/>
        </pc:sldMkLst>
        <pc:picChg chg="mod">
          <ac:chgData name="19SW38" userId="f5eb5fa9-b44c-4cb0-9c65-daf834c44384" providerId="ADAL" clId="{6EF0D85F-0D64-DE44-A4C7-68AB8EBEA77D}" dt="2023-01-11T17:30:55.092" v="1" actId="1076"/>
          <ac:picMkLst>
            <pc:docMk/>
            <pc:sldMk cId="3682627931" sldId="279"/>
            <ac:picMk id="4" creationId="{00000000-0000-0000-0000-000000000000}"/>
          </ac:picMkLst>
        </pc:picChg>
      </pc:sldChg>
    </pc:docChg>
  </pc:docChgLst>
  <pc:docChgLst>
    <pc:chgData name="19SW113" userId="S::19sw113@students.muet.edu.pk::1b8241d2-9be8-4349-882b-816e8bfa5070" providerId="AD" clId="Web-{5752A376-982C-41A8-9910-792426681316}"/>
    <pc:docChg chg="modSld">
      <pc:chgData name="19SW113" userId="S::19sw113@students.muet.edu.pk::1b8241d2-9be8-4349-882b-816e8bfa5070" providerId="AD" clId="Web-{5752A376-982C-41A8-9910-792426681316}" dt="2023-01-12T14:57:01.821" v="0" actId="1076"/>
      <pc:docMkLst>
        <pc:docMk/>
      </pc:docMkLst>
      <pc:sldChg chg="modSp">
        <pc:chgData name="19SW113" userId="S::19sw113@students.muet.edu.pk::1b8241d2-9be8-4349-882b-816e8bfa5070" providerId="AD" clId="Web-{5752A376-982C-41A8-9910-792426681316}" dt="2023-01-12T14:57:01.821" v="0" actId="1076"/>
        <pc:sldMkLst>
          <pc:docMk/>
          <pc:sldMk cId="3682627931" sldId="279"/>
        </pc:sldMkLst>
        <pc:picChg chg="mod">
          <ac:chgData name="19SW113" userId="S::19sw113@students.muet.edu.pk::1b8241d2-9be8-4349-882b-816e8bfa5070" providerId="AD" clId="Web-{5752A376-982C-41A8-9910-792426681316}" dt="2023-01-12T14:57:01.821" v="0" actId="1076"/>
          <ac:picMkLst>
            <pc:docMk/>
            <pc:sldMk cId="3682627931" sldId="27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345F-A66F-410A-82F3-164A5EEEAC0F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D26D9-823C-4822-AA9B-16E5C715A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7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1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73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77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2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887DAD-406F-4CB3-96D2-2F4339E33EAA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DBC8ED-F08C-4B8B-9D5C-7F281F3022C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bia.iftikhar@faculty.muet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cap="none" dirty="0" err="1"/>
              <a:t>Ms.</a:t>
            </a:r>
            <a:r>
              <a:rPr lang="en-GB" b="1" cap="none" dirty="0"/>
              <a:t> Rabia Iftikhar</a:t>
            </a:r>
          </a:p>
          <a:p>
            <a:r>
              <a:rPr lang="en-GB" b="1" cap="none" dirty="0">
                <a:hlinkClick r:id="rId2"/>
              </a:rPr>
              <a:t>rabia.iftikhar@faculty.muet.edu.pk</a:t>
            </a:r>
            <a:endParaRPr lang="en-GB" b="1" cap="none" dirty="0"/>
          </a:p>
          <a:p>
            <a:endParaRPr lang="en-GB" b="1" cap="none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36053" y="3266843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+mn-lt"/>
              </a:rPr>
              <a:t>Formal Methods in software engineering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800" b="1" dirty="0">
                <a:latin typeface="+mn-lt"/>
              </a:rPr>
              <a:t>Lecture 05 &amp; 06</a:t>
            </a:r>
          </a:p>
          <a:p>
            <a:endParaRPr lang="en-GB" sz="2800" b="1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34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By quantification</a:t>
            </a:r>
          </a:p>
          <a:p>
            <a:r>
              <a:rPr lang="en-US" b="1" dirty="0"/>
              <a:t>–The unique existential quantifier </a:t>
            </a:r>
            <a:r>
              <a:rPr lang="en-US" dirty="0"/>
              <a:t>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quantifier modifies a predicate to make a statement about whether or not </a:t>
            </a:r>
            <a:r>
              <a:rPr lang="en-US" i="1" dirty="0"/>
              <a:t>precisely one </a:t>
            </a:r>
            <a:r>
              <a:rPr lang="en-US" dirty="0"/>
              <a:t>element of a set meets a particular criterion.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example, if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the predicate </a:t>
            </a:r>
            <a:r>
              <a:rPr lang="en-US" i="1" dirty="0"/>
              <a:t>x is green</a:t>
            </a:r>
            <a:r>
              <a:rPr lang="en-US" dirty="0"/>
              <a:t>, we could write</a:t>
            </a:r>
          </a:p>
          <a:p>
            <a:pPr marL="0" indent="0">
              <a:buNone/>
            </a:pPr>
            <a:r>
              <a:rPr lang="en-US" dirty="0"/>
              <a:t>				∃!</a:t>
            </a:r>
            <a:r>
              <a:rPr lang="en-US" i="1" dirty="0"/>
              <a:t>x </a:t>
            </a:r>
            <a:r>
              <a:rPr lang="en-US" dirty="0"/>
              <a:t> </a:t>
            </a:r>
            <a:r>
              <a:rPr lang="en-US" i="1" dirty="0"/>
              <a:t>Cats </a:t>
            </a:r>
            <a:r>
              <a:rPr lang="en-US" dirty="0"/>
              <a:t>●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would mean </a:t>
            </a:r>
            <a:r>
              <a:rPr lang="en-US" i="1" dirty="0"/>
              <a:t>There is one and only one cat that is green</a:t>
            </a:r>
            <a:r>
              <a:rPr lang="en-US" dirty="0"/>
              <a:t>. If the set over which the predicate is defined is clearly stated in advance, it can be omitted from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38127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0DCD-813B-4975-91FF-1AF3159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82" t="23234" r="38778" b="40444"/>
          <a:stretch/>
        </p:blipFill>
        <p:spPr>
          <a:xfrm>
            <a:off x="1432874" y="1913785"/>
            <a:ext cx="8917756" cy="42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0DCD-813B-4975-91FF-1AF3159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77" t="26046" r="36801" b="39740"/>
          <a:stretch/>
        </p:blipFill>
        <p:spPr>
          <a:xfrm>
            <a:off x="1436645" y="1932493"/>
            <a:ext cx="8738648" cy="40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4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0DCD-813B-4975-91FF-1AF3159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09" t="14330" r="34824" b="28023"/>
          <a:stretch/>
        </p:blipFill>
        <p:spPr>
          <a:xfrm>
            <a:off x="1229183" y="1871092"/>
            <a:ext cx="8597246" cy="43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2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94C6-4AD4-46EB-A139-8D204AF8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73E3-8ABE-4173-B0B7-6FF52AD0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Predicate Logic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Binding </a:t>
            </a:r>
            <a:r>
              <a:rPr lang="en-US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8240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One of the limitations with the propositional logic is that, while it allows us to argue about individual values, it does not give us the ability to argue about </a:t>
            </a:r>
            <a:r>
              <a:rPr lang="en-US" i="1" dirty="0"/>
              <a:t>sets of values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For example we could refer to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the set containing all the people who work in a particular office;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the set of whole numbers from 1 to 10;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the set of the days of the week;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the set of all the breeds of cat in the world.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the purpose of reasoning about sets of values, a more powerful tool than the propositional logic has been devised, namely the </a:t>
            </a:r>
            <a:r>
              <a:rPr lang="en-US" b="1" dirty="0"/>
              <a:t>predicate logic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b="1" dirty="0"/>
              <a:t>predicate </a:t>
            </a:r>
            <a:r>
              <a:rPr lang="en-US" dirty="0"/>
              <a:t>is a truth-valued expression containing </a:t>
            </a:r>
            <a:r>
              <a:rPr lang="en-US" i="1" dirty="0"/>
              <a:t>free variables</a:t>
            </a:r>
            <a:r>
              <a:rPr lang="en-US" dirty="0"/>
              <a:t>. These allow the expression to be evaluated by giving different values to the variables. Once the variables are evaluated they are said to be </a:t>
            </a:r>
            <a:r>
              <a:rPr lang="en-US" b="1" dirty="0"/>
              <a:t>bound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66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 Logic-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Predicates can be named with either a single letter, or with a word that expresses the meaning of the predicate; the variables are placed in brackets after the name. This is made clear in the following examples:</a:t>
            </a:r>
          </a:p>
          <a:p>
            <a:pPr marL="1608560" lvl="8" indent="0">
              <a:buNone/>
            </a:pP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): </a:t>
            </a:r>
            <a:r>
              <a:rPr lang="en-US" sz="2000" i="1" dirty="0"/>
              <a:t>x is a cat</a:t>
            </a:r>
          </a:p>
          <a:p>
            <a:pPr marL="1608560" lvl="8" indent="0">
              <a:buNone/>
            </a:pPr>
            <a:r>
              <a:rPr lang="en-US" sz="2000" i="1" dirty="0"/>
              <a:t>Studies</a:t>
            </a:r>
            <a:r>
              <a:rPr lang="en-US" sz="2000" dirty="0"/>
              <a:t>(</a:t>
            </a:r>
            <a:r>
              <a:rPr lang="en-US" sz="2000" i="1" dirty="0" err="1"/>
              <a:t>x,y</a:t>
            </a:r>
            <a:r>
              <a:rPr lang="en-US" sz="2000" dirty="0"/>
              <a:t>): </a:t>
            </a:r>
            <a:r>
              <a:rPr lang="en-US" sz="2000" i="1" dirty="0"/>
              <a:t>x studies y</a:t>
            </a:r>
          </a:p>
          <a:p>
            <a:pPr marL="1608560" lvl="8" indent="0">
              <a:buNone/>
            </a:pPr>
            <a:r>
              <a:rPr lang="en-US" sz="2000" i="1" dirty="0"/>
              <a:t>Prime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): </a:t>
            </a:r>
            <a:r>
              <a:rPr lang="en-US" sz="2000" i="1" dirty="0"/>
              <a:t>n is a prime number</a:t>
            </a:r>
          </a:p>
          <a:p>
            <a:pPr marL="1608560" lvl="8" indent="0">
              <a:buNone/>
            </a:pPr>
            <a:r>
              <a:rPr lang="en-US" sz="2000" dirty="0"/>
              <a:t>A statement such as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can be read </a:t>
            </a:r>
            <a:r>
              <a:rPr lang="en-US" sz="2000" i="1" dirty="0"/>
              <a:t>C of x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5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Predicates such as those above do not yet have a value – they only have a value when the variables themselves are given a value.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two ways in which this can be done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By substitution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By quantification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3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By substitution (giving a value to the variable)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example, using the above three predicates:</a:t>
            </a:r>
          </a:p>
          <a:p>
            <a:pPr marL="1008560" lvl="5" indent="0">
              <a:buNone/>
            </a:pP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Simba</a:t>
            </a:r>
            <a:r>
              <a:rPr lang="en-US" sz="2000" dirty="0"/>
              <a:t>): </a:t>
            </a:r>
            <a:r>
              <a:rPr lang="en-US" sz="2000" i="1" dirty="0"/>
              <a:t>Simba is a cat</a:t>
            </a:r>
          </a:p>
          <a:p>
            <a:pPr marL="1008560" lvl="5" indent="0">
              <a:buNone/>
            </a:pPr>
            <a:r>
              <a:rPr lang="en-US" sz="2000" i="1" dirty="0"/>
              <a:t>Studies</a:t>
            </a:r>
            <a:r>
              <a:rPr lang="en-US" sz="2000" dirty="0"/>
              <a:t>(</a:t>
            </a:r>
            <a:r>
              <a:rPr lang="en-US" sz="2000" i="1" dirty="0" err="1"/>
              <a:t>Olawale</a:t>
            </a:r>
            <a:r>
              <a:rPr lang="en-US" sz="2000" i="1" dirty="0"/>
              <a:t>, physics</a:t>
            </a:r>
            <a:r>
              <a:rPr lang="en-US" sz="2000" dirty="0"/>
              <a:t>): </a:t>
            </a:r>
            <a:r>
              <a:rPr lang="en-US" sz="2000" i="1" dirty="0" err="1"/>
              <a:t>Olawale</a:t>
            </a:r>
            <a:r>
              <a:rPr lang="en-US" sz="2000" i="1" dirty="0"/>
              <a:t> studies physics</a:t>
            </a:r>
          </a:p>
          <a:p>
            <a:pPr marL="1008560" lvl="5" indent="0">
              <a:buNone/>
            </a:pPr>
            <a:r>
              <a:rPr lang="en-US" sz="2000" i="1" dirty="0"/>
              <a:t>Prime</a:t>
            </a:r>
            <a:r>
              <a:rPr lang="en-US" sz="2000" dirty="0"/>
              <a:t>(3): </a:t>
            </a:r>
            <a:r>
              <a:rPr lang="en-US" sz="2000" i="1" dirty="0"/>
              <a:t>3 is a prime 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above expressions now have a value of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0149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By quantification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b="1" dirty="0"/>
              <a:t>quantifier </a:t>
            </a:r>
            <a:r>
              <a:rPr lang="en-US" dirty="0"/>
              <a:t>is a mechanism for specifying an expression about a </a:t>
            </a:r>
            <a:r>
              <a:rPr lang="en-US" i="1" dirty="0"/>
              <a:t>set </a:t>
            </a:r>
            <a:r>
              <a:rPr lang="en-US" dirty="0"/>
              <a:t>of values. There are three quantifiers that we can use, each with its own symbol: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universal quantifier 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existential quantifier ∃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unique existential quantifier !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5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By quantification</a:t>
            </a:r>
          </a:p>
          <a:p>
            <a:pPr marL="0" indent="0">
              <a:buNone/>
            </a:pPr>
            <a:r>
              <a:rPr lang="en-US" dirty="0"/>
              <a:t>–</a:t>
            </a:r>
            <a:r>
              <a:rPr lang="en-US" b="1" dirty="0"/>
              <a:t>The universal quantifier </a:t>
            </a:r>
            <a:r>
              <a:rPr lang="en-US" dirty="0"/>
              <a:t>∀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quantifier enables a predicate to make a statement about all the elements in a particular set. For example, if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the predicate </a:t>
            </a:r>
            <a:r>
              <a:rPr lang="en-US" i="1" dirty="0"/>
              <a:t>x chases mice</a:t>
            </a:r>
            <a:r>
              <a:rPr lang="en-US" dirty="0"/>
              <a:t>, we could write:</a:t>
            </a:r>
          </a:p>
          <a:p>
            <a:pPr marL="0" indent="0">
              <a:buNone/>
            </a:pPr>
            <a:r>
              <a:rPr lang="en-US" dirty="0"/>
              <a:t>				∀</a:t>
            </a:r>
            <a:r>
              <a:rPr lang="en-US" i="1" dirty="0"/>
              <a:t>x </a:t>
            </a:r>
            <a:r>
              <a:rPr lang="en-US" dirty="0"/>
              <a:t> </a:t>
            </a:r>
            <a:r>
              <a:rPr lang="en-US" i="1" dirty="0"/>
              <a:t>Cats </a:t>
            </a:r>
            <a:r>
              <a:rPr lang="en-US" dirty="0"/>
              <a:t>●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reads </a:t>
            </a:r>
            <a:r>
              <a:rPr lang="en-US" i="1" dirty="0"/>
              <a:t>For all the x which are members of the set Cats, x chases mice</a:t>
            </a:r>
            <a:r>
              <a:rPr lang="en-US" dirty="0"/>
              <a:t>, or, more simply, </a:t>
            </a:r>
            <a:r>
              <a:rPr lang="en-US" i="1" dirty="0"/>
              <a:t>All cats chase mice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8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By quantification</a:t>
            </a:r>
          </a:p>
          <a:p>
            <a:r>
              <a:rPr lang="en-US" dirty="0"/>
              <a:t>– </a:t>
            </a:r>
            <a:r>
              <a:rPr lang="en-US" b="1" dirty="0"/>
              <a:t>The existential quantifier </a:t>
            </a:r>
            <a:r>
              <a:rPr lang="en-US" dirty="0"/>
              <a:t>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this case, a statement is made about whether or not </a:t>
            </a:r>
            <a:r>
              <a:rPr lang="en-US" i="1" dirty="0"/>
              <a:t>at least one </a:t>
            </a:r>
            <a:r>
              <a:rPr lang="en-US" dirty="0"/>
              <a:t>element of a set meets a particular criterion.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example, if, as above,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the predicate </a:t>
            </a:r>
            <a:r>
              <a:rPr lang="en-US" i="1" dirty="0"/>
              <a:t>n is a prime number</a:t>
            </a:r>
            <a:r>
              <a:rPr lang="en-US" dirty="0"/>
              <a:t>, then we could write:</a:t>
            </a:r>
          </a:p>
          <a:p>
            <a:pPr marL="0" indent="0">
              <a:buNone/>
            </a:pPr>
            <a:r>
              <a:rPr lang="en-US" dirty="0"/>
              <a:t>				∃</a:t>
            </a:r>
            <a:r>
              <a:rPr lang="en-US" i="1" dirty="0"/>
              <a:t>n </a:t>
            </a:r>
            <a:r>
              <a:rPr lang="en-US" dirty="0"/>
              <a:t>  ●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reads </a:t>
            </a:r>
            <a:r>
              <a:rPr lang="en-US" i="1" dirty="0"/>
              <a:t>There exists an n in the set of natural numbers such that n is a prime number</a:t>
            </a:r>
            <a:r>
              <a:rPr lang="en-US" dirty="0"/>
              <a:t>, or, put another way, </a:t>
            </a:r>
            <a:r>
              <a:rPr lang="en-US" i="1" dirty="0"/>
              <a:t>There exists at least one prime number in the set of natural numbers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650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B35668-9B9B-4288-9E71-71E5B9C61B21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EE0B4A-4E20-48F7-9F24-9881C4341AB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dae1f0d-6849-4bb1-b2e3-71de3eaa568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A930E7-E508-4F1F-A407-F4EFF10927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551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PowerPoint Presentation</vt:lpstr>
      <vt:lpstr>Outline</vt:lpstr>
      <vt:lpstr>Predicate Logic</vt:lpstr>
      <vt:lpstr>Predicate Logic- Example</vt:lpstr>
      <vt:lpstr>Binding Variables</vt:lpstr>
      <vt:lpstr>Binding Variables</vt:lpstr>
      <vt:lpstr>Binding Variables</vt:lpstr>
      <vt:lpstr>Binding Variables</vt:lpstr>
      <vt:lpstr>Binding Variables</vt:lpstr>
      <vt:lpstr>Binding Variables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MEHRAN UNIVERSITY OF ENGINEERING &amp; TECHNOLOGY, JAMSHORO, SINDH, PAKISTAN</dc:title>
  <dc:creator>Rabia Iftikhar</dc:creator>
  <cp:lastModifiedBy>923048063504</cp:lastModifiedBy>
  <cp:revision>66</cp:revision>
  <dcterms:created xsi:type="dcterms:W3CDTF">2020-05-27T07:31:06Z</dcterms:created>
  <dcterms:modified xsi:type="dcterms:W3CDTF">2023-01-12T14:57:01Z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