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42"/>
  </p:notesMasterIdLst>
  <p:sldIdLst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CD83A-9BA8-4904-B522-A9574CDFF098}" v="1" dt="2023-01-14T16:21:12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SW122" userId="S::19sw122@students.muet.edu.pk::ca81712c-c341-4038-889e-1285f98d1768" providerId="AD" clId="Web-{CEDCD83A-9BA8-4904-B522-A9574CDFF098}"/>
    <pc:docChg chg="modSld">
      <pc:chgData name="19SW122" userId="S::19sw122@students.muet.edu.pk::ca81712c-c341-4038-889e-1285f98d1768" providerId="AD" clId="Web-{CEDCD83A-9BA8-4904-B522-A9574CDFF098}" dt="2023-01-14T16:21:12.943" v="0" actId="1076"/>
      <pc:docMkLst>
        <pc:docMk/>
      </pc:docMkLst>
      <pc:sldChg chg="modSp">
        <pc:chgData name="19SW122" userId="S::19sw122@students.muet.edu.pk::ca81712c-c341-4038-889e-1285f98d1768" providerId="AD" clId="Web-{CEDCD83A-9BA8-4904-B522-A9574CDFF098}" dt="2023-01-14T16:21:12.943" v="0" actId="1076"/>
        <pc:sldMkLst>
          <pc:docMk/>
          <pc:sldMk cId="0" sldId="262"/>
        </pc:sldMkLst>
        <pc:spChg chg="mod">
          <ac:chgData name="19SW122" userId="S::19sw122@students.muet.edu.pk::ca81712c-c341-4038-889e-1285f98d1768" providerId="AD" clId="Web-{CEDCD83A-9BA8-4904-B522-A9574CDFF098}" dt="2023-01-14T16:21:12.943" v="0" actId="1076"/>
          <ac:spMkLst>
            <pc:docMk/>
            <pc:sldMk cId="0" sldId="262"/>
            <ac:spMk id="1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EE713C5-4F38-4B67-8FCD-638F4DC104C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859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A7AD17-5E01-416A-BF46-CDB4C407544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79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7D7E9F6-33C3-4746-B22D-1B23AC4F0B85}" type="slidenum">
              <a:rPr lang="en-US" sz="1400" b="0" strike="noStrike" spc="-1">
                <a:latin typeface="Times New Roman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96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48F96B0-F5BE-4D12-8463-84C83B72E914}" type="slidenum">
              <a:rPr lang="en-US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107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5DFF450-E113-450F-B127-E2EA84BD6E05}" type="slidenum">
              <a:rPr lang="en-US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2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64956DA-F8EB-489D-84EC-2FAF7ABADFE1}" type="slidenum">
              <a:rPr lang="en-US" sz="1400" b="0" strike="noStrike" spc="-1">
                <a:latin typeface="Times New Roman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95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D640428-0303-4C39-B114-5BCDCCFB8337}" type="slidenum">
              <a:rPr lang="en-US" sz="1400" b="0" strike="noStrike" spc="-1">
                <a:latin typeface="Times New Roman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427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A92F067-456D-4013-8CED-A9D75343B2A8}" type="slidenum">
              <a:rPr lang="en-US" sz="1400" b="0" strike="noStrike" spc="-1">
                <a:latin typeface="Times New Roman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5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170D142-7E4F-4D9F-A785-1C622531D16B}" type="slidenum">
              <a:rPr lang="en-US" sz="1400" b="0" strike="noStrike" spc="-1">
                <a:latin typeface="Times New Roman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260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E1D17E2-9CC4-407D-9944-A0229EEFCC13}" type="slidenum">
              <a:rPr lang="en-US" sz="1400" b="0" strike="noStrike" spc="-1">
                <a:latin typeface="Times New Roman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439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8232C08-AAB5-4909-B499-ED743C75921E}" type="slidenum">
              <a:rPr lang="en-US" sz="1400" b="0" strike="noStrike" spc="-1">
                <a:latin typeface="Times New Roman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69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33DA782-84FC-424D-8B17-3295E449E27A}" type="slidenum">
              <a:rPr lang="en-US" sz="1400" b="0" strike="noStrike" spc="-1">
                <a:latin typeface="Times New Roman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78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71D35FD-0A86-406A-AD2E-45CB8165614C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67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3D5F72B-75B8-41F4-B248-EAFBF799694C}" type="slidenum">
              <a:rPr lang="en-US" sz="1400" b="0" strike="noStrike" spc="-1">
                <a:latin typeface="Times New Roman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234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C52AFC0-C77D-4864-9FAE-3014E61D03F7}" type="slidenum">
              <a:rPr lang="en-US" sz="1400" b="0" strike="noStrike" spc="-1">
                <a:latin typeface="Times New Roman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679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59B96A7-F05E-45BC-B820-4A709D36C7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20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00A050C-3C55-4A01-9CA7-D4052EDE65DC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6D1BEA9-D0C6-40ED-80EA-5AB5A8B96754}" type="slidenum">
              <a:rPr lang="en-US" sz="1400" b="0" strike="noStrike" spc="-1">
                <a:latin typeface="Times New Roman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46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54261C7-F35F-4562-B6E4-74F67A9BE742}" type="slidenum">
              <a:rPr lang="en-US" sz="1400" b="0" strike="noStrike" spc="-1">
                <a:latin typeface="Times New Roman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36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342D599-3FC2-4DEE-BC9F-02AFD2ED7A4E}" type="slidenum">
              <a:rPr lang="en-US" sz="1400" b="0" strike="noStrike" spc="-1">
                <a:latin typeface="Times New Roman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47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196C5CC-60BC-4C2D-A6B7-D35B38B7074E}" type="slidenum">
              <a:rPr lang="en-US" sz="1400" b="0" strike="noStrike" spc="-1">
                <a:latin typeface="Times New Roman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19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2926019-1C0E-45C4-8670-6C4E7EBD4561}" type="slidenum">
              <a:rPr lang="en-US" sz="1400" b="0" strike="noStrike" spc="-1">
                <a:latin typeface="Times New Roman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59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A0FF968-E5F0-4FE9-A176-3D9854E3CF1C}" type="slidenum">
              <a:rPr lang="en-US" sz="1400" b="0" strike="noStrike" spc="-1">
                <a:latin typeface="Times New Roman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78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1520" cy="3303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7960" cy="118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Google Shape;125;p27"/>
          <p:cNvPicPr/>
          <p:nvPr/>
        </p:nvPicPr>
        <p:blipFill>
          <a:blip r:embed="rId3"/>
          <a:srcRect l="13264" t="9092" r="350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grpSp>
        <p:nvGrpSpPr>
          <p:cNvPr id="92" name="Group 2"/>
          <p:cNvGrpSpPr/>
          <p:nvPr/>
        </p:nvGrpSpPr>
        <p:grpSpPr>
          <a:xfrm>
            <a:off x="446400" y="453600"/>
            <a:ext cx="11297520" cy="97200"/>
            <a:chOff x="446400" y="453600"/>
            <a:chExt cx="11297520" cy="97200"/>
          </a:xfrm>
        </p:grpSpPr>
        <p:sp>
          <p:nvSpPr>
            <p:cNvPr id="93" name="CustomShape 3"/>
            <p:cNvSpPr/>
            <p:nvPr/>
          </p:nvSpPr>
          <p:spPr>
            <a:xfrm>
              <a:off x="446400" y="457200"/>
              <a:ext cx="3701880" cy="9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8042040" y="453600"/>
              <a:ext cx="3701880" cy="9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4241880" y="457200"/>
              <a:ext cx="3701880" cy="9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" name="CustomShape 6"/>
          <p:cNvSpPr/>
          <p:nvPr/>
        </p:nvSpPr>
        <p:spPr>
          <a:xfrm>
            <a:off x="448560" y="4428000"/>
            <a:ext cx="11259360" cy="1960920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542520" y="5382360"/>
            <a:ext cx="1099224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LOGIC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INTUITION: SAFETY PROPERTY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9" name="Google Shape;217;p40"/>
          <p:cNvPicPr/>
          <p:nvPr/>
        </p:nvPicPr>
        <p:blipFill>
          <a:blip r:embed="rId2"/>
          <a:stretch/>
        </p:blipFill>
        <p:spPr>
          <a:xfrm>
            <a:off x="2649600" y="1972800"/>
            <a:ext cx="7121520" cy="433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INTUITION: LIVENESS PROPERTY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1" name="Google Shape;223;p41"/>
          <p:cNvPicPr/>
          <p:nvPr/>
        </p:nvPicPr>
        <p:blipFill>
          <a:blip r:embed="rId2"/>
          <a:stretch/>
        </p:blipFill>
        <p:spPr>
          <a:xfrm>
            <a:off x="2161080" y="1944000"/>
            <a:ext cx="7419240" cy="440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INTUITION: FAIRNESS PROPERTY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3" name="Google Shape;229;p42"/>
          <p:cNvPicPr/>
          <p:nvPr/>
        </p:nvPicPr>
        <p:blipFill>
          <a:blip r:embed="rId2"/>
          <a:stretch/>
        </p:blipFill>
        <p:spPr>
          <a:xfrm>
            <a:off x="2036520" y="2067840"/>
            <a:ext cx="7737840" cy="416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EXAMPLE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5" name="Google Shape;236;p43"/>
          <p:cNvPicPr/>
          <p:nvPr/>
        </p:nvPicPr>
        <p:blipFill>
          <a:blip r:embed="rId3"/>
          <a:stretch/>
        </p:blipFill>
        <p:spPr>
          <a:xfrm>
            <a:off x="581040" y="956160"/>
            <a:ext cx="11028240" cy="540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USING TEMPORAL FORMULAE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81400" y="214236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We can usefully specify, using temporal formulae, systems with</a:t>
            </a:r>
            <a:endParaRPr lang="en-US" sz="195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dynamic,</a:t>
            </a:r>
            <a:endParaRPr lang="en-US" sz="195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concurrent,</a:t>
            </a:r>
            <a:endParaRPr lang="en-US" sz="195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distributed,</a:t>
            </a:r>
            <a:endParaRPr lang="en-US" sz="195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.....</a:t>
            </a:r>
            <a:r>
              <a:rPr lang="en-US" sz="1950" b="0" strike="noStrike" spc="-1">
                <a:solidFill>
                  <a:srgbClr val="000000"/>
                </a:solidFill>
                <a:latin typeface="Arial"/>
                <a:ea typeface="Arial"/>
              </a:rPr>
              <a:t>etc</a:t>
            </a: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.....</a:t>
            </a:r>
            <a:endParaRPr lang="en-US" sz="195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aspects.</a:t>
            </a:r>
            <a:endParaRPr lang="en-US" sz="195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19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USING TEMPORAL FORMULAE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600" y="2152080"/>
            <a:ext cx="10224360" cy="29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For example, from the resource allocator specification earlier, we might:</a:t>
            </a:r>
            <a:endParaRPr lang="en-US" sz="195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950" b="0" strike="noStrike" spc="-1">
              <a:latin typeface="Arial"/>
            </a:endParaRPr>
          </a:p>
          <a:p>
            <a:pPr marL="457200" indent="-351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Given a program intended to implement a resource allocator, we might </a:t>
            </a: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Arial"/>
              </a:rPr>
              <a:t>prove</a:t>
            </a:r>
            <a:r>
              <a:rPr lang="en-US" sz="195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that the program’s specification implies </a:t>
            </a: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Arial"/>
              </a:rPr>
              <a:t>some</a:t>
            </a:r>
            <a:r>
              <a:rPr lang="en-US" sz="195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temporal requirements</a:t>
            </a:r>
            <a:endParaRPr lang="en-US" sz="1950" b="0" strike="noStrike" spc="-1">
              <a:latin typeface="Arial"/>
            </a:endParaRPr>
          </a:p>
          <a:p>
            <a:pPr marL="457200" indent="-351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Given a program that implements such a resource allocation system, we might </a:t>
            </a: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Arial"/>
              </a:rPr>
              <a:t>model check </a:t>
            </a: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 finite representation of the program to see if the implementation actually satisfies the required specification;</a:t>
            </a:r>
            <a:endParaRPr lang="en-US" sz="1950" b="0" strike="noStrike" spc="-1">
              <a:latin typeface="Arial"/>
            </a:endParaRPr>
          </a:p>
          <a:p>
            <a:pPr marL="457200" indent="-351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We might be able to synthesize a program directly from the above temporal logic requirement; or</a:t>
            </a:r>
            <a:endParaRPr lang="en-US" sz="1950" b="0" strike="noStrike" spc="-1">
              <a:latin typeface="Arial"/>
            </a:endParaRPr>
          </a:p>
          <a:p>
            <a:pPr marL="457200" indent="-351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We might be able to </a:t>
            </a:r>
            <a:r>
              <a:rPr lang="en-US" sz="195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directly execute</a:t>
            </a:r>
            <a:r>
              <a:rPr lang="en-US" sz="19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the above temporal specification to provide an implementation.</a:t>
            </a:r>
            <a:endParaRPr lang="en-US" sz="195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9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PTL SYNTAX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41" name="Google Shape;254;p46"/>
          <p:cNvPicPr/>
          <p:nvPr/>
        </p:nvPicPr>
        <p:blipFill>
          <a:blip r:embed="rId2"/>
          <a:srcRect t="8724" b="47826"/>
          <a:stretch/>
        </p:blipFill>
        <p:spPr>
          <a:xfrm>
            <a:off x="1309680" y="2678040"/>
            <a:ext cx="8704080" cy="1988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581040" y="1984680"/>
            <a:ext cx="11028240" cy="447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Formulae in PTL are constructed from the following: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PTL SYNTAX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81040" y="2639520"/>
            <a:ext cx="11028240" cy="188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The set of well-formed formulae of PTL, denoted by </a:t>
            </a:r>
            <a:r>
              <a:rPr lang="en-US" sz="185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WFF</a:t>
            </a: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, is now inductively defined as follows.</a:t>
            </a:r>
            <a:endParaRPr lang="en-US" sz="23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2300" b="0" strike="noStrike" spc="-1">
              <a:latin typeface="Arial"/>
            </a:endParaRPr>
          </a:p>
        </p:txBody>
      </p:sp>
      <p:pic>
        <p:nvPicPr>
          <p:cNvPr id="145" name="Google Shape;262;p47"/>
          <p:cNvPicPr/>
          <p:nvPr/>
        </p:nvPicPr>
        <p:blipFill>
          <a:blip r:embed="rId2"/>
          <a:stretch/>
        </p:blipFill>
        <p:spPr>
          <a:xfrm>
            <a:off x="2085120" y="3906000"/>
            <a:ext cx="7562160" cy="162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268;p48"/>
          <p:cNvPicPr/>
          <p:nvPr/>
        </p:nvPicPr>
        <p:blipFill>
          <a:blip r:embed="rId3"/>
          <a:stretch/>
        </p:blipFill>
        <p:spPr>
          <a:xfrm>
            <a:off x="1941120" y="2419200"/>
            <a:ext cx="8066880" cy="29235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EXAMPLES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275;p49"/>
          <p:cNvPicPr/>
          <p:nvPr/>
        </p:nvPicPr>
        <p:blipFill>
          <a:blip r:embed="rId3"/>
          <a:stretch/>
        </p:blipFill>
        <p:spPr>
          <a:xfrm>
            <a:off x="1519560" y="2151360"/>
            <a:ext cx="9029160" cy="381888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SEMANTIC STRUCTURES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LOGIC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05280" indent="-303840">
              <a:lnSpc>
                <a:spcPct val="100000"/>
              </a:lnSpc>
              <a:buClr>
                <a:srgbClr val="4590B8"/>
              </a:buClr>
              <a:buFont typeface="Noto Sans Symbols"/>
              <a:buChar char="◼"/>
            </a:pPr>
            <a:r>
              <a:rPr lang="en-US" sz="1800" b="0" strike="noStrike" spc="-1">
                <a:solidFill>
                  <a:srgbClr val="3D3D3D"/>
                </a:solidFill>
                <a:latin typeface="Gill Sans"/>
                <a:ea typeface="Gill Sans"/>
              </a:rPr>
              <a:t>In classical logic, formulae are evaluated within a single fixed world. </a:t>
            </a:r>
            <a:endParaRPr lang="en-US" sz="1800" b="0" strike="noStrike" spc="-1">
              <a:latin typeface="Arial"/>
            </a:endParaRPr>
          </a:p>
          <a:p>
            <a:pPr marL="914400" lvl="1" indent="-333000">
              <a:lnSpc>
                <a:spcPct val="100000"/>
              </a:lnSpc>
              <a:buClr>
                <a:srgbClr val="4590B8"/>
              </a:buClr>
              <a:buFont typeface="Noto Sans Symbols"/>
              <a:buChar char="◼"/>
            </a:pPr>
            <a:r>
              <a:rPr lang="en-US" sz="1800" b="0" strike="noStrike" spc="-1">
                <a:solidFill>
                  <a:srgbClr val="3D3D3D"/>
                </a:solidFill>
                <a:latin typeface="Gill Sans"/>
                <a:ea typeface="Gill Sans"/>
              </a:rPr>
              <a:t>For example, a proposition such as “it is Monday” is either true or false.</a:t>
            </a:r>
            <a:endParaRPr lang="en-US" sz="1800" b="0" strike="noStrike" spc="-1">
              <a:latin typeface="Arial"/>
            </a:endParaRPr>
          </a:p>
          <a:p>
            <a:pPr marL="305280" indent="-303840">
              <a:lnSpc>
                <a:spcPct val="100000"/>
              </a:lnSpc>
              <a:buClr>
                <a:srgbClr val="4590B8"/>
              </a:buClr>
              <a:buFont typeface="Noto Sans Symbols"/>
              <a:buChar char="◼"/>
            </a:pPr>
            <a:r>
              <a:rPr lang="en-US" sz="1800" b="0" strike="noStrike" spc="-1">
                <a:solidFill>
                  <a:srgbClr val="3D3D3D"/>
                </a:solidFill>
                <a:latin typeface="Gill Sans"/>
                <a:ea typeface="Gill Sans"/>
              </a:rPr>
              <a:t>Propositions are then combined using constructs such as ‘∧’, ‘¬’, etc.</a:t>
            </a:r>
            <a:endParaRPr lang="en-US" sz="1800" b="0" strike="noStrike" spc="-1">
              <a:latin typeface="Arial"/>
            </a:endParaRPr>
          </a:p>
          <a:p>
            <a:pPr marL="305280" indent="-303840">
              <a:lnSpc>
                <a:spcPct val="100000"/>
              </a:lnSpc>
              <a:buClr>
                <a:srgbClr val="4590B8"/>
              </a:buClr>
              <a:buFont typeface="Noto Sans Symbols"/>
              <a:buChar char="◼"/>
            </a:pPr>
            <a:r>
              <a:rPr lang="en-US" sz="1800" b="0" strike="noStrike" spc="-1">
                <a:solidFill>
                  <a:srgbClr val="3D3D3D"/>
                </a:solidFill>
                <a:latin typeface="Gill Sans"/>
                <a:ea typeface="Gill Sans"/>
              </a:rPr>
              <a:t>In temporal logic, evaluation takes place within a set of worlds. Thus, “it is Monday” may be satisfied in some worlds, but not in others.</a:t>
            </a:r>
            <a:endParaRPr lang="en-US" sz="1800" b="0" strike="noStrike" spc="-1">
              <a:latin typeface="Arial"/>
            </a:endParaRPr>
          </a:p>
          <a:p>
            <a:pPr marL="305280" indent="-303840">
              <a:lnSpc>
                <a:spcPct val="100000"/>
              </a:lnSpc>
              <a:spcBef>
                <a:spcPts val="961"/>
              </a:spcBef>
              <a:buClr>
                <a:srgbClr val="4590B8"/>
              </a:buClr>
              <a:buFont typeface="Noto Sans Symbols"/>
              <a:buChar char="◼"/>
            </a:pPr>
            <a:r>
              <a:rPr lang="en-US" sz="1800" b="0" strike="noStrike" spc="-1">
                <a:solidFill>
                  <a:srgbClr val="3D3D3D"/>
                </a:solidFill>
                <a:latin typeface="Gill Sans"/>
                <a:ea typeface="Gill Sans"/>
              </a:rPr>
              <a:t>The static notion of truth is replaced by a dynamic one</a:t>
            </a:r>
            <a:endParaRPr lang="en-US" sz="1800" b="0" strike="noStrike" spc="-1">
              <a:latin typeface="Arial"/>
            </a:endParaRPr>
          </a:p>
          <a:p>
            <a:pPr marL="914400" lvl="1" indent="-333000">
              <a:lnSpc>
                <a:spcPct val="100000"/>
              </a:lnSpc>
              <a:spcBef>
                <a:spcPts val="961"/>
              </a:spcBef>
              <a:buClr>
                <a:srgbClr val="4590B8"/>
              </a:buClr>
              <a:buFont typeface="Noto Sans Symbols"/>
              <a:buChar char="◼"/>
            </a:pPr>
            <a:r>
              <a:rPr lang="en-US" sz="1800" b="0" strike="noStrike" spc="-1">
                <a:solidFill>
                  <a:srgbClr val="3D3D3D"/>
                </a:solidFill>
                <a:latin typeface="Gill Sans"/>
                <a:ea typeface="Gill Sans"/>
              </a:rPr>
              <a:t>the formulas may change their truth values as the system evolves from state to state</a:t>
            </a:r>
            <a:endParaRPr lang="en-US" sz="1800" b="0" strike="noStrike" spc="-1">
              <a:latin typeface="Arial"/>
            </a:endParaRPr>
          </a:p>
          <a:p>
            <a:pPr marL="305280" indent="-303840">
              <a:lnSpc>
                <a:spcPct val="100000"/>
              </a:lnSpc>
              <a:spcBef>
                <a:spcPts val="961"/>
              </a:spcBef>
              <a:buClr>
                <a:srgbClr val="4590B8"/>
              </a:buClr>
              <a:buFont typeface="Noto Sans Symbols"/>
              <a:buChar char="◼"/>
            </a:pPr>
            <a:r>
              <a:rPr lang="en-US" sz="1800" b="0" strike="noStrike" spc="-1">
                <a:solidFill>
                  <a:srgbClr val="3D3D3D"/>
                </a:solidFill>
                <a:latin typeface="Gill Sans"/>
                <a:ea typeface="Gill Sans"/>
              </a:rPr>
              <a:t>The accessibility relation between worlds then describes a particular model of time.</a:t>
            </a:r>
            <a:endParaRPr lang="en-US" sz="1800" b="0" strike="noStrike" spc="-1">
              <a:latin typeface="Arial"/>
            </a:endParaRPr>
          </a:p>
          <a:p>
            <a:pPr marL="305280" indent="-303840">
              <a:lnSpc>
                <a:spcPct val="100000"/>
              </a:lnSpc>
              <a:spcBef>
                <a:spcPts val="961"/>
              </a:spcBef>
              <a:buClr>
                <a:srgbClr val="4590B8"/>
              </a:buClr>
              <a:buFont typeface="Noto Sans Symbols"/>
              <a:buChar char="◼"/>
            </a:pPr>
            <a:r>
              <a:rPr lang="en-US" sz="1800" b="0" strike="noStrike" spc="-1">
                <a:solidFill>
                  <a:srgbClr val="3D3D3D"/>
                </a:solidFill>
                <a:latin typeface="Gill Sans"/>
                <a:ea typeface="Gill Sans"/>
              </a:rPr>
              <a:t>The set of classical operators is extended with various temporal operators which navigate by this relation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SEMANTIC STRUCTURES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51" name="Google Shape;283;p50"/>
          <p:cNvPicPr/>
          <p:nvPr/>
        </p:nvPicPr>
        <p:blipFill>
          <a:blip r:embed="rId3"/>
          <a:stretch/>
        </p:blipFill>
        <p:spPr>
          <a:xfrm>
            <a:off x="1843920" y="1924920"/>
            <a:ext cx="8302320" cy="450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SEMANTIC STRUCTURES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53" name="Google Shape;290;p51"/>
          <p:cNvPicPr/>
          <p:nvPr/>
        </p:nvPicPr>
        <p:blipFill>
          <a:blip r:embed="rId3"/>
          <a:stretch/>
        </p:blipFill>
        <p:spPr>
          <a:xfrm>
            <a:off x="2199240" y="2049120"/>
            <a:ext cx="7904880" cy="405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FORMAL SEMANTICS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55" name="Google Shape;297;p52"/>
          <p:cNvPicPr/>
          <p:nvPr/>
        </p:nvPicPr>
        <p:blipFill>
          <a:blip r:embed="rId3"/>
          <a:srcRect t="39054"/>
          <a:stretch/>
        </p:blipFill>
        <p:spPr>
          <a:xfrm>
            <a:off x="1782000" y="2377440"/>
            <a:ext cx="8550720" cy="27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SEMANTICS OF PROPOSITIONS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57" name="Google Shape;304;p53"/>
          <p:cNvPicPr/>
          <p:nvPr/>
        </p:nvPicPr>
        <p:blipFill>
          <a:blip r:embed="rId3"/>
          <a:stretch/>
        </p:blipFill>
        <p:spPr>
          <a:xfrm>
            <a:off x="1271520" y="1963080"/>
            <a:ext cx="8991000" cy="431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SEMANTICS OF CLASSICAL OPERATORS 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59" name="Google Shape;311;p54"/>
          <p:cNvPicPr/>
          <p:nvPr/>
        </p:nvPicPr>
        <p:blipFill>
          <a:blip r:embed="rId3"/>
          <a:stretch/>
        </p:blipFill>
        <p:spPr>
          <a:xfrm>
            <a:off x="1835640" y="2259720"/>
            <a:ext cx="7862400" cy="368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OPERATORS: START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1" name="Google Shape;318;p55"/>
          <p:cNvPicPr/>
          <p:nvPr/>
        </p:nvPicPr>
        <p:blipFill>
          <a:blip r:embed="rId3"/>
          <a:stretch/>
        </p:blipFill>
        <p:spPr>
          <a:xfrm>
            <a:off x="2008080" y="2202120"/>
            <a:ext cx="8019360" cy="360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OPERATOR: NEXT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3" name="Google Shape;325;p56"/>
          <p:cNvPicPr/>
          <p:nvPr/>
        </p:nvPicPr>
        <p:blipFill>
          <a:blip r:embed="rId3"/>
          <a:stretch/>
        </p:blipFill>
        <p:spPr>
          <a:xfrm>
            <a:off x="1931400" y="2001240"/>
            <a:ext cx="7850520" cy="451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OPERATOR: SOMETIME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5" name="Google Shape;332;p57"/>
          <p:cNvPicPr/>
          <p:nvPr/>
        </p:nvPicPr>
        <p:blipFill>
          <a:blip r:embed="rId3"/>
          <a:stretch/>
        </p:blipFill>
        <p:spPr>
          <a:xfrm>
            <a:off x="2419200" y="2001240"/>
            <a:ext cx="7867080" cy="433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OPERATOR: SOMETIME+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7" name="Google Shape;339;p58"/>
          <p:cNvPicPr/>
          <p:nvPr/>
        </p:nvPicPr>
        <p:blipFill>
          <a:blip r:embed="rId3"/>
          <a:stretch/>
        </p:blipFill>
        <p:spPr>
          <a:xfrm>
            <a:off x="1998360" y="1877040"/>
            <a:ext cx="7800120" cy="46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OPERATOR: ALWAYS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9" name="Google Shape;346;p59"/>
          <p:cNvPicPr/>
          <p:nvPr/>
        </p:nvPicPr>
        <p:blipFill>
          <a:blip r:embed="rId3"/>
          <a:stretch/>
        </p:blipFill>
        <p:spPr>
          <a:xfrm>
            <a:off x="2046960" y="1922040"/>
            <a:ext cx="8004960" cy="454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LOGIC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05280" indent="-31284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800" b="0" strike="noStrike" spc="-1">
                <a:solidFill>
                  <a:srgbClr val="3D3D3D"/>
                </a:solidFill>
                <a:latin typeface="Gill Sans"/>
                <a:ea typeface="Gill Sans"/>
              </a:rPr>
              <a:t>Commonly, propositional, discrete, linear temporal logic extends the descriptive power of propositional logic in order to be able to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800" b="0" strike="noStrike" spc="-1">
                <a:solidFill>
                  <a:srgbClr val="000000"/>
                </a:solidFill>
                <a:latin typeface="Gill Sans"/>
                <a:ea typeface="Gill Sans"/>
              </a:rPr>
              <a:t>describe sequences (hence:linear)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800" b="0" strike="noStrike" spc="-1">
                <a:solidFill>
                  <a:srgbClr val="000000"/>
                </a:solidFill>
                <a:latin typeface="Gill Sans"/>
                <a:ea typeface="Gill Sans"/>
              </a:rPr>
              <a:t>of distinct (hence:discrete) worlds,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800" b="0" strike="noStrike" spc="-1">
                <a:solidFill>
                  <a:srgbClr val="000000"/>
                </a:solidFill>
                <a:latin typeface="Gill Sans"/>
                <a:ea typeface="Gill Sans"/>
              </a:rPr>
              <a:t>with each world being similar to a classical(propositional) model</a:t>
            </a:r>
            <a:endParaRPr lang="en-US" sz="1800" b="0" strike="noStrike" spc="-1">
              <a:latin typeface="Arial"/>
            </a:endParaRPr>
          </a:p>
          <a:p>
            <a:pPr marL="305280" indent="-312840">
              <a:lnSpc>
                <a:spcPct val="100000"/>
              </a:lnSpc>
              <a:spcBef>
                <a:spcPts val="961"/>
              </a:spcBef>
              <a:buClr>
                <a:srgbClr val="4590B8"/>
              </a:buClr>
              <a:buFont typeface="Gill Sans"/>
              <a:buChar char="◼"/>
            </a:pPr>
            <a:r>
              <a:rPr lang="en-US" sz="1800" b="0" strike="noStrike" spc="-1">
                <a:solidFill>
                  <a:srgbClr val="000000"/>
                </a:solidFill>
                <a:latin typeface="Gill Sans"/>
                <a:ea typeface="Gill Sans"/>
              </a:rPr>
              <a:t>So, we can equivalently describe the basis of our model of time in terms of a sequence of worlds, a sequence of states, or a sequence of propositional models.</a:t>
            </a:r>
            <a:endParaRPr lang="en-US" sz="1800" b="0" strike="noStrike" spc="-1">
              <a:latin typeface="Arial"/>
            </a:endParaRPr>
          </a:p>
          <a:p>
            <a:pPr marL="305280" indent="-312840">
              <a:lnSpc>
                <a:spcPct val="100000"/>
              </a:lnSpc>
              <a:spcBef>
                <a:spcPts val="961"/>
              </a:spcBef>
              <a:buClr>
                <a:srgbClr val="4590B8"/>
              </a:buClr>
              <a:buFont typeface="Gill Sans"/>
              <a:buChar char="◼"/>
            </a:pPr>
            <a:r>
              <a:rPr lang="en-US" sz="1800" b="0" strike="noStrike" spc="-1">
                <a:solidFill>
                  <a:srgbClr val="000000"/>
                </a:solidFill>
                <a:latin typeface="Gill Sans"/>
                <a:ea typeface="Gill Sans"/>
              </a:rPr>
              <a:t>Each state in the sequence is taken as modeling a different moment in time; hence the name temporal logic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EXAMPLE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1" name="Google Shape;353;p60"/>
          <p:cNvPicPr/>
          <p:nvPr/>
        </p:nvPicPr>
        <p:blipFill>
          <a:blip r:embed="rId3"/>
          <a:stretch/>
        </p:blipFill>
        <p:spPr>
          <a:xfrm>
            <a:off x="1528560" y="1980360"/>
            <a:ext cx="9133200" cy="44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ASIDE: NO FUTURE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3" name="Google Shape;360;p61"/>
          <p:cNvPicPr/>
          <p:nvPr/>
        </p:nvPicPr>
        <p:blipFill>
          <a:blip r:embed="rId3"/>
          <a:stretch/>
        </p:blipFill>
        <p:spPr>
          <a:xfrm>
            <a:off x="1462680" y="2020680"/>
            <a:ext cx="8962200" cy="421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OPERATOR: UNTIL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5" name="Google Shape;367;p62"/>
          <p:cNvPicPr/>
          <p:nvPr/>
        </p:nvPicPr>
        <p:blipFill>
          <a:blip r:embed="rId3"/>
          <a:stretch/>
        </p:blipFill>
        <p:spPr>
          <a:xfrm>
            <a:off x="1686240" y="2010960"/>
            <a:ext cx="8818560" cy="445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OPERATOR: UNLESS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7" name="Google Shape;374;p63"/>
          <p:cNvPicPr/>
          <p:nvPr/>
        </p:nvPicPr>
        <p:blipFill>
          <a:blip r:embed="rId3"/>
          <a:stretch/>
        </p:blipFill>
        <p:spPr>
          <a:xfrm>
            <a:off x="2505240" y="2001240"/>
            <a:ext cx="7838280" cy="414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OPERATOR: UNLESS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9" name="Google Shape;381;p64"/>
          <p:cNvPicPr/>
          <p:nvPr/>
        </p:nvPicPr>
        <p:blipFill>
          <a:blip r:embed="rId3"/>
          <a:stretch/>
        </p:blipFill>
        <p:spPr>
          <a:xfrm>
            <a:off x="2505240" y="1944000"/>
            <a:ext cx="7943040" cy="443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USEFUL INTERACTIONS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81" name="Google Shape;406;p1"/>
          <p:cNvPicPr/>
          <p:nvPr/>
        </p:nvPicPr>
        <p:blipFill>
          <a:blip r:embed="rId3"/>
          <a:srcRect b="50313"/>
          <a:stretch/>
        </p:blipFill>
        <p:spPr>
          <a:xfrm>
            <a:off x="2122920" y="2020680"/>
            <a:ext cx="7202160" cy="2131920"/>
          </a:xfrm>
          <a:prstGeom prst="rect">
            <a:avLst/>
          </a:prstGeom>
          <a:ln>
            <a:noFill/>
          </a:ln>
        </p:spPr>
      </p:pic>
      <p:pic>
        <p:nvPicPr>
          <p:cNvPr id="182" name="Google Shape;407;p1"/>
          <p:cNvPicPr/>
          <p:nvPr/>
        </p:nvPicPr>
        <p:blipFill>
          <a:blip r:embed="rId3"/>
          <a:srcRect t="91692"/>
          <a:stretch/>
        </p:blipFill>
        <p:spPr>
          <a:xfrm>
            <a:off x="2122920" y="4153320"/>
            <a:ext cx="7202160" cy="3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Google Shape;395;p66"/>
          <p:cNvPicPr/>
          <p:nvPr/>
        </p:nvPicPr>
        <p:blipFill>
          <a:blip r:embed="rId3"/>
          <a:srcRect l="2189" r="9644"/>
          <a:stretch/>
        </p:blipFill>
        <p:spPr>
          <a:xfrm>
            <a:off x="446400" y="723960"/>
            <a:ext cx="7497000" cy="567540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8042040" y="723960"/>
            <a:ext cx="3701880" cy="5665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8296200" y="1419120"/>
            <a:ext cx="3080160" cy="17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Gill Sans"/>
                <a:ea typeface="Gill Sans"/>
              </a:rPr>
              <a:t>THANK YOU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8296200" y="3504960"/>
            <a:ext cx="3080160" cy="26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21"/>
              </a:spcBef>
            </a:pPr>
            <a:endParaRPr lang="en-US" sz="1800" b="0" strike="noStrike" spc="-1">
              <a:latin typeface="Arial"/>
            </a:endParaRPr>
          </a:p>
        </p:txBody>
      </p:sp>
      <p:grpSp>
        <p:nvGrpSpPr>
          <p:cNvPr id="188" name="Group 5"/>
          <p:cNvGrpSpPr/>
          <p:nvPr/>
        </p:nvGrpSpPr>
        <p:grpSpPr>
          <a:xfrm>
            <a:off x="446400" y="453600"/>
            <a:ext cx="11297520" cy="97200"/>
            <a:chOff x="446400" y="453600"/>
            <a:chExt cx="11297520" cy="97200"/>
          </a:xfrm>
        </p:grpSpPr>
        <p:sp>
          <p:nvSpPr>
            <p:cNvPr id="189" name="CustomShape 6"/>
            <p:cNvSpPr/>
            <p:nvPr/>
          </p:nvSpPr>
          <p:spPr>
            <a:xfrm>
              <a:off x="446400" y="457200"/>
              <a:ext cx="3701880" cy="9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7"/>
            <p:cNvSpPr/>
            <p:nvPr/>
          </p:nvSpPr>
          <p:spPr>
            <a:xfrm>
              <a:off x="8042040" y="453600"/>
              <a:ext cx="3701880" cy="9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8"/>
            <p:cNvSpPr/>
            <p:nvPr/>
          </p:nvSpPr>
          <p:spPr>
            <a:xfrm>
              <a:off x="4241880" y="457200"/>
              <a:ext cx="3701880" cy="9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PTL IN A NUTSHELL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81040" y="1939320"/>
            <a:ext cx="11028240" cy="31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05280" indent="-31284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We use a simple temporal logic (PTL) where the accessibility relation characterizes a discrete, linear order isomorphic to the Natural Numbers,N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05280" indent="-312840">
              <a:lnSpc>
                <a:spcPct val="100000"/>
              </a:lnSpc>
              <a:spcBef>
                <a:spcPts val="961"/>
              </a:spcBef>
              <a:buClr>
                <a:srgbClr val="4590B8"/>
              </a:buClr>
              <a:buFont typeface="Gill Sans"/>
              <a:buChar char="◼"/>
            </a:pPr>
            <a:r>
              <a:rPr lang="en-US" sz="1800" b="0" strike="noStrike" spc="-1">
                <a:solidFill>
                  <a:srgbClr val="000000"/>
                </a:solidFill>
                <a:latin typeface="Gill Sans"/>
                <a:ea typeface="Gill Sans"/>
              </a:rPr>
              <a:t>Typical Operators used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10" name="Google Shape;165;p32"/>
          <p:cNvPicPr/>
          <p:nvPr/>
        </p:nvPicPr>
        <p:blipFill>
          <a:blip r:embed="rId2"/>
          <a:srcRect r="19984" b="73474"/>
          <a:stretch/>
        </p:blipFill>
        <p:spPr>
          <a:xfrm>
            <a:off x="1661400" y="2922480"/>
            <a:ext cx="7003800" cy="101232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66;p32"/>
          <p:cNvPicPr/>
          <p:nvPr/>
        </p:nvPicPr>
        <p:blipFill>
          <a:blip r:embed="rId2"/>
          <a:srcRect l="5523" t="36117"/>
          <a:stretch/>
        </p:blipFill>
        <p:spPr>
          <a:xfrm>
            <a:off x="3739680" y="4294800"/>
            <a:ext cx="5326920" cy="190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PTL EXAMPLES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81040" y="2194897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4" name="Google Shape;173;p33"/>
          <p:cNvPicPr/>
          <p:nvPr/>
        </p:nvPicPr>
        <p:blipFill>
          <a:blip r:embed="rId2"/>
          <a:stretch/>
        </p:blipFill>
        <p:spPr>
          <a:xfrm>
            <a:off x="2572920" y="2047680"/>
            <a:ext cx="6730560" cy="424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LOOKING BACK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Google Shape;180;p34"/>
          <p:cNvPicPr/>
          <p:nvPr/>
        </p:nvPicPr>
        <p:blipFill>
          <a:blip r:embed="rId2"/>
          <a:stretch/>
        </p:blipFill>
        <p:spPr>
          <a:xfrm>
            <a:off x="2486880" y="2093400"/>
            <a:ext cx="8309160" cy="402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BRANCHING MODELS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19" name="Google Shape;186;p35"/>
          <p:cNvPicPr/>
          <p:nvPr/>
        </p:nvPicPr>
        <p:blipFill>
          <a:blip r:embed="rId2"/>
          <a:stretch/>
        </p:blipFill>
        <p:spPr>
          <a:xfrm>
            <a:off x="2562840" y="1999440"/>
            <a:ext cx="7064280" cy="415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92;p36"/>
          <p:cNvPicPr/>
          <p:nvPr/>
        </p:nvPicPr>
        <p:blipFill>
          <a:blip r:embed="rId3"/>
          <a:srcRect b="43185"/>
          <a:stretch/>
        </p:blipFill>
        <p:spPr>
          <a:xfrm>
            <a:off x="1053360" y="2888640"/>
            <a:ext cx="10337760" cy="23425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BRANCHING TEMPORAL LOGIC (COMPUTATIONAL TREE LOGIC)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Gill Sans"/>
                <a:ea typeface="Gill Sans"/>
              </a:rPr>
              <a:t>TEMPORAL LOGIC GETS EVERYWHERE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81040" y="2639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specification and verification of (dynamic) programs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specification and verification of distributed and concurrent programs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representation of tense in natural language 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characterizing temporal database queries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verification of finite state models derived from ‘real’ systems (model checking)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agent theory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direct execution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real-time analysis 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temporal data mining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4590B8"/>
              </a:buClr>
              <a:buFont typeface="Gill Sans"/>
              <a:buChar char="◼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exploring the limits of decidability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C809AD19F7E4D9CE8D686D62A7F25" ma:contentTypeVersion="2" ma:contentTypeDescription="Create a new document." ma:contentTypeScope="" ma:versionID="892bf44ddc1b14daecb87b8e9b6f2f21">
  <xsd:schema xmlns:xsd="http://www.w3.org/2001/XMLSchema" xmlns:xs="http://www.w3.org/2001/XMLSchema" xmlns:p="http://schemas.microsoft.com/office/2006/metadata/properties" xmlns:ns2="8dae1f0d-6849-4bb1-b2e3-71de3eaa5682" targetNamespace="http://schemas.microsoft.com/office/2006/metadata/properties" ma:root="true" ma:fieldsID="13e074c1d8f3a4c682c6070ca9a6aa30" ns2:_="">
    <xsd:import namespace="8dae1f0d-6849-4bb1-b2e3-71de3eaa5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e1f0d-6849-4bb1-b2e3-71de3eaa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439D15-3892-40D8-8ACA-77C1B41C2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ae1f0d-6849-4bb1-b2e3-71de3eaa5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8405FF-CA5F-41D5-9BC4-861E6A1F5F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17FF2B-504A-4957-AD6B-0978B38265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591</Words>
  <Application>Microsoft Office PowerPoint</Application>
  <PresentationFormat>Widescreen</PresentationFormat>
  <Paragraphs>112</Paragraphs>
  <Slides>36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Ayesha</dc:creator>
  <dc:description/>
  <cp:lastModifiedBy>HP</cp:lastModifiedBy>
  <cp:revision>6</cp:revision>
  <dcterms:modified xsi:type="dcterms:W3CDTF">2023-01-14T16:21:13Z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0x010100384C809AD19F7E4D9CE8D686D62A7F25</vt:lpwstr>
  </property>
</Properties>
</file>