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Slides/_rels/notesSlide1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16.png" ContentType="image/png"/>
  <Override PartName="/ppt/media/image11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2.png" ContentType="image/png"/>
  <Override PartName="/ppt/media/image10.png" ContentType="image/png"/>
  <Override PartName="/ppt/media/image1.jpeg" ContentType="image/jpeg"/>
  <Override PartName="/ppt/media/image17.jpeg" ContentType="image/jpe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ustomXml" Target="../customXml/item3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ustomXml" Target="../customXml/item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ustomXml" Target="../customXml/item1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38D734D-CF50-40FF-BC3E-64DAC1CD112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B3D0941-FB3E-47F9-8005-5EB449FA84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B608A7F-81D4-4B1E-82B5-75CD0C4CAAA6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F71B3FD-A0C7-4092-B0DD-AEFA7A0E95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1CA9883-34CD-420B-8CC0-807F12BEB56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1520" cy="3303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440280" y="614520"/>
            <a:ext cx="11307960" cy="118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Google Shape;125;p27" descr=""/>
          <p:cNvPicPr/>
          <p:nvPr/>
        </p:nvPicPr>
        <p:blipFill>
          <a:blip r:embed="rId1"/>
          <a:srcRect l="13264" t="9092" r="3501" b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grpSp>
        <p:nvGrpSpPr>
          <p:cNvPr id="92" name="Group 2"/>
          <p:cNvGrpSpPr/>
          <p:nvPr/>
        </p:nvGrpSpPr>
        <p:grpSpPr>
          <a:xfrm>
            <a:off x="446400" y="453600"/>
            <a:ext cx="11297520" cy="97200"/>
            <a:chOff x="446400" y="453600"/>
            <a:chExt cx="11297520" cy="97200"/>
          </a:xfrm>
        </p:grpSpPr>
        <p:sp>
          <p:nvSpPr>
            <p:cNvPr id="93" name="CustomShape 3"/>
            <p:cNvSpPr/>
            <p:nvPr/>
          </p:nvSpPr>
          <p:spPr>
            <a:xfrm>
              <a:off x="446400" y="457200"/>
              <a:ext cx="3701880" cy="9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4"/>
            <p:cNvSpPr/>
            <p:nvPr/>
          </p:nvSpPr>
          <p:spPr>
            <a:xfrm>
              <a:off x="8042040" y="453600"/>
              <a:ext cx="3701880" cy="9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5"/>
            <p:cNvSpPr/>
            <p:nvPr/>
          </p:nvSpPr>
          <p:spPr>
            <a:xfrm>
              <a:off x="4241880" y="457200"/>
              <a:ext cx="3701880" cy="9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" name="CustomShape 6"/>
          <p:cNvSpPr/>
          <p:nvPr/>
        </p:nvSpPr>
        <p:spPr>
          <a:xfrm>
            <a:off x="448560" y="4428000"/>
            <a:ext cx="11259360" cy="1960920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7" name="CustomShape 7"/>
          <p:cNvSpPr/>
          <p:nvPr/>
        </p:nvSpPr>
        <p:spPr>
          <a:xfrm>
            <a:off x="542520" y="5382360"/>
            <a:ext cx="10992240" cy="8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Gill Sans"/>
                <a:ea typeface="Gill Sans"/>
              </a:rPr>
              <a:t>TEMPORAL LOGIC</a:t>
            </a:r>
            <a:endParaRPr b="0" lang="en-US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Gill Sans"/>
                <a:ea typeface="Gill Sans"/>
              </a:rPr>
              <a:t>Models &amp; Programs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Gill Sans"/>
                <a:ea typeface="Gill Sans"/>
              </a:rPr>
              <a:t>REPRESENTING PROGRAMS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005840" y="1920240"/>
            <a:ext cx="9875520" cy="441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Gill Sans"/>
                <a:ea typeface="Gill Sans"/>
              </a:rPr>
              <a:t>BOOLEAN ASSIGNMENTS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188720" y="2011680"/>
            <a:ext cx="9418320" cy="420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Gill Sans"/>
                <a:ea typeface="Gill Sans"/>
              </a:rPr>
              <a:t>SEMANTICS OF BOOLEAN ASSIGNMENT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188720" y="1920240"/>
            <a:ext cx="9418320" cy="453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Gill Sans"/>
                <a:ea typeface="Gill Sans"/>
              </a:rPr>
              <a:t>CONCURRENCY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005840" y="2062800"/>
            <a:ext cx="9784080" cy="43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Gill Sans"/>
                <a:ea typeface="Gill Sans"/>
              </a:rPr>
              <a:t>CONCURRENCY - EXAMPLE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097280" y="1998720"/>
            <a:ext cx="9793800" cy="431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Gill Sans"/>
                <a:ea typeface="Gill Sans"/>
              </a:rPr>
              <a:t>CONCURRENCY – EXAMPLE CONTD.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106280" y="2103120"/>
            <a:ext cx="9683640" cy="418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Gill Sans"/>
                <a:ea typeface="Gill Sans"/>
              </a:rPr>
              <a:t>CONCURRENCY – EXAMPLE CONTD.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914400" y="2131200"/>
            <a:ext cx="10149840" cy="390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Google Shape;395;p66" descr=""/>
          <p:cNvPicPr/>
          <p:nvPr/>
        </p:nvPicPr>
        <p:blipFill>
          <a:blip r:embed="rId1"/>
          <a:srcRect l="2189" t="0" r="9644" b="0"/>
          <a:stretch/>
        </p:blipFill>
        <p:spPr>
          <a:xfrm>
            <a:off x="446400" y="723960"/>
            <a:ext cx="7497000" cy="567540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8042040" y="723960"/>
            <a:ext cx="3701880" cy="5665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8296200" y="1419120"/>
            <a:ext cx="3080160" cy="174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Gill Sans"/>
                <a:ea typeface="Gill Sans"/>
              </a:rPr>
              <a:t>THANK YOU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8296200" y="3504960"/>
            <a:ext cx="3080160" cy="26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21"/>
              </a:spcBef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140" name="Group 5"/>
          <p:cNvGrpSpPr/>
          <p:nvPr/>
        </p:nvGrpSpPr>
        <p:grpSpPr>
          <a:xfrm>
            <a:off x="446400" y="453600"/>
            <a:ext cx="11297520" cy="97200"/>
            <a:chOff x="446400" y="453600"/>
            <a:chExt cx="11297520" cy="97200"/>
          </a:xfrm>
        </p:grpSpPr>
        <p:sp>
          <p:nvSpPr>
            <p:cNvPr id="141" name="CustomShape 6"/>
            <p:cNvSpPr/>
            <p:nvPr/>
          </p:nvSpPr>
          <p:spPr>
            <a:xfrm>
              <a:off x="446400" y="457200"/>
              <a:ext cx="3701880" cy="9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7"/>
            <p:cNvSpPr/>
            <p:nvPr/>
          </p:nvSpPr>
          <p:spPr>
            <a:xfrm>
              <a:off x="8042040" y="453600"/>
              <a:ext cx="3701880" cy="9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4241880" y="457200"/>
              <a:ext cx="3701880" cy="9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Gill Sans"/>
                <a:ea typeface="Gill Sans"/>
              </a:rPr>
              <a:t>Contents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81040" y="2180520"/>
            <a:ext cx="1102824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5280" indent="-303840">
              <a:lnSpc>
                <a:spcPct val="100000"/>
              </a:lnSpc>
              <a:buClr>
                <a:srgbClr val="4590b8"/>
              </a:buClr>
              <a:buFont typeface="Noto Sans Symbols"/>
              <a:buChar char="◼"/>
            </a:pPr>
            <a:r>
              <a:rPr b="0" lang="en-US" sz="1800" spc="-1" strike="noStrike">
                <a:solidFill>
                  <a:srgbClr val="3d3d3d"/>
                </a:solidFill>
                <a:latin typeface="Gill Sans"/>
                <a:ea typeface="Gill Sans"/>
              </a:rPr>
              <a:t>Using temporal logic to represent simple system behaviors</a:t>
            </a:r>
            <a:endParaRPr b="0" lang="en-US" sz="1800" spc="-1" strike="noStrike">
              <a:latin typeface="Arial"/>
            </a:endParaRPr>
          </a:p>
          <a:p>
            <a:pPr marL="305280" indent="-303840">
              <a:lnSpc>
                <a:spcPct val="100000"/>
              </a:lnSpc>
              <a:buClr>
                <a:srgbClr val="4590b8"/>
              </a:buClr>
              <a:buFont typeface="Noto Sans Symbols"/>
              <a:buChar char="◼"/>
            </a:pPr>
            <a:endParaRPr b="0" lang="en-US" sz="1800" spc="-1" strike="noStrike">
              <a:latin typeface="Arial"/>
            </a:endParaRPr>
          </a:p>
          <a:p>
            <a:pPr marL="305280" indent="-303840">
              <a:lnSpc>
                <a:spcPct val="100000"/>
              </a:lnSpc>
              <a:buClr>
                <a:srgbClr val="4590b8"/>
              </a:buClr>
              <a:buFont typeface="Noto Sans Symbols"/>
              <a:buChar char="◼"/>
            </a:pPr>
            <a:r>
              <a:rPr b="0" lang="en-US" sz="1800" spc="-1" strike="noStrike">
                <a:solidFill>
                  <a:srgbClr val="3d3d3d"/>
                </a:solidFill>
                <a:latin typeface="Gill Sans"/>
                <a:ea typeface="Gill Sans"/>
              </a:rPr>
              <a:t>Understand temporal semantics for a basic imperative programming language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Gill Sans"/>
                <a:ea typeface="Gill Sans"/>
              </a:rPr>
              <a:t>OVERVIEW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828800" y="2499840"/>
            <a:ext cx="8073720" cy="307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Gill Sans"/>
                <a:ea typeface="Gill Sans"/>
              </a:rPr>
              <a:t>INTERPRETING TEMPORAL FORMULA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05840" y="2011680"/>
            <a:ext cx="9601200" cy="424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Gill Sans"/>
                <a:ea typeface="Gill Sans"/>
              </a:rPr>
              <a:t>TEMPORAL SPECIFICATION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48640" y="2180520"/>
            <a:ext cx="1106064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5280" indent="-303840">
              <a:lnSpc>
                <a:spcPct val="100000"/>
              </a:lnSpc>
              <a:buClr>
                <a:srgbClr val="4590b8"/>
              </a:buClr>
              <a:buFont typeface="Noto Sans Symbols"/>
              <a:buChar char="◼"/>
            </a:pPr>
            <a:r>
              <a:rPr b="0" lang="en-US" sz="1800" spc="-1" strike="noStrike">
                <a:solidFill>
                  <a:srgbClr val="3d3d3d"/>
                </a:solidFill>
                <a:latin typeface="Gill Sans"/>
                <a:ea typeface="Gill Sans"/>
              </a:rPr>
              <a:t>Consider the following abstract temporal specification as follows</a:t>
            </a:r>
            <a:endParaRPr b="0" lang="en-US" sz="1800" spc="-1" strike="noStrike">
              <a:latin typeface="Arial"/>
            </a:endParaRPr>
          </a:p>
          <a:p>
            <a:pPr lvl="1" marL="914400" indent="-333000">
              <a:lnSpc>
                <a:spcPct val="100000"/>
              </a:lnSpc>
              <a:buClr>
                <a:srgbClr val="4590b8"/>
              </a:buClr>
              <a:buFont typeface="Noto Sans Symbols"/>
              <a:buChar char="◼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rcRect l="0" t="0" r="0" b="59452"/>
          <a:stretch/>
        </p:blipFill>
        <p:spPr>
          <a:xfrm>
            <a:off x="985320" y="2560320"/>
            <a:ext cx="8524440" cy="1371240"/>
          </a:xfrm>
          <a:prstGeom prst="rect">
            <a:avLst/>
          </a:prstGeom>
          <a:ln>
            <a:noFill/>
          </a:ln>
        </p:spPr>
      </p:pic>
      <p:sp>
        <p:nvSpPr>
          <p:cNvPr id="107" name="TextShape 3"/>
          <p:cNvSpPr txBox="1"/>
          <p:nvPr/>
        </p:nvSpPr>
        <p:spPr>
          <a:xfrm>
            <a:off x="914400" y="4114800"/>
            <a:ext cx="757980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3d3d3d"/>
                </a:solidFill>
                <a:latin typeface="Gill Sans"/>
                <a:ea typeface="Gill Sans"/>
              </a:rPr>
              <a:t>Typical Model for this formula will look like as: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rcRect l="0" t="72487" r="0" b="0"/>
          <a:stretch/>
        </p:blipFill>
        <p:spPr>
          <a:xfrm>
            <a:off x="1533960" y="4663440"/>
            <a:ext cx="8524440" cy="137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Gill Sans"/>
                <a:ea typeface="Gill Sans"/>
              </a:rPr>
              <a:t>TEMPORAL SPECIFICATION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000440" y="2011680"/>
            <a:ext cx="989712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Gill Sans"/>
                <a:ea typeface="Gill Sans"/>
              </a:rPr>
              <a:t>TEMPORAL SPECIFICATION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005840" y="1947240"/>
            <a:ext cx="10058400" cy="43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Gill Sans"/>
                <a:ea typeface="Gill Sans"/>
              </a:rPr>
              <a:t>MODELS FOR LAST EXAMPLE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097280" y="2011680"/>
            <a:ext cx="9144000" cy="430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81040" y="702000"/>
            <a:ext cx="110282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Gill Sans"/>
                <a:ea typeface="Gill Sans"/>
              </a:rPr>
              <a:t>EXERCISE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81040" y="2180520"/>
            <a:ext cx="110282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645920" y="2154960"/>
            <a:ext cx="8972280" cy="351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C809AD19F7E4D9CE8D686D62A7F25" ma:contentTypeVersion="2" ma:contentTypeDescription="Create a new document." ma:contentTypeScope="" ma:versionID="892bf44ddc1b14daecb87b8e9b6f2f21">
  <xsd:schema xmlns:xsd="http://www.w3.org/2001/XMLSchema" xmlns:xs="http://www.w3.org/2001/XMLSchema" xmlns:p="http://schemas.microsoft.com/office/2006/metadata/properties" xmlns:ns2="8dae1f0d-6849-4bb1-b2e3-71de3eaa5682" targetNamespace="http://schemas.microsoft.com/office/2006/metadata/properties" ma:root="true" ma:fieldsID="13e074c1d8f3a4c682c6070ca9a6aa30" ns2:_="">
    <xsd:import namespace="8dae1f0d-6849-4bb1-b2e3-71de3eaa56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ae1f0d-6849-4bb1-b2e3-71de3eaa5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7D18EA-BB7C-445D-9937-EC2502B177E0}"/>
</file>

<file path=customXml/itemProps2.xml><?xml version="1.0" encoding="utf-8"?>
<ds:datastoreItem xmlns:ds="http://schemas.openxmlformats.org/officeDocument/2006/customXml" ds:itemID="{00A91077-503B-400B-A8F3-06F30F929CC2}"/>
</file>

<file path=customXml/itemProps3.xml><?xml version="1.0" encoding="utf-8"?>
<ds:datastoreItem xmlns:ds="http://schemas.openxmlformats.org/officeDocument/2006/customXml" ds:itemID="{949F3C58-21B5-4DA1-9424-7C7FC2197A8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5</cp:revision>
  <dcterms:modified xsi:type="dcterms:W3CDTF">2020-12-16T04:09:53Z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0x010100384C809AD19F7E4D9CE8D686D62A7F25</vt:lpwstr>
  </property>
</Properties>
</file>