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8" r:id="rId6"/>
    <p:sldId id="262" r:id="rId7"/>
    <p:sldId id="265" r:id="rId8"/>
    <p:sldId id="266" r:id="rId9"/>
    <p:sldId id="263" r:id="rId10"/>
    <p:sldId id="264" r:id="rId11"/>
    <p:sldId id="270" r:id="rId12"/>
    <p:sldId id="271" r:id="rId13"/>
    <p:sldId id="272" r:id="rId14"/>
    <p:sldId id="273" r:id="rId15"/>
    <p:sldId id="275" r:id="rId16"/>
    <p:sldId id="282" r:id="rId17"/>
    <p:sldId id="283" r:id="rId18"/>
    <p:sldId id="284" r:id="rId19"/>
    <p:sldId id="274" r:id="rId20"/>
    <p:sldId id="276" r:id="rId21"/>
    <p:sldId id="277" r:id="rId22"/>
    <p:sldId id="278" r:id="rId23"/>
    <p:sldId id="279" r:id="rId24"/>
    <p:sldId id="281" r:id="rId25"/>
    <p:sldId id="285" r:id="rId26"/>
    <p:sldId id="286" r:id="rId27"/>
    <p:sldId id="280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lloy.readthedocs.io/en/latest/language/predicates-and-functions.html#predicates" TargetMode="External"/><Relationship Id="rId2" Type="http://schemas.openxmlformats.org/officeDocument/2006/relationships/hyperlink" Target="https://alloy.readthedocs.io/en/latest/language/predicates-and-functions.html#fa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loyTools/org.alloytools.alloy/releases/download/v6.0.0/org.alloytools.alloy.dist.ja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Alloy Modelling Language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5A77-AB69-41CF-832C-01FC7290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-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EED1-8AD9-4EF8-AFC3-04B1D3EB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6855"/>
            <a:ext cx="10058400" cy="4165889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Usually, we care about the relationships between the parts of our systems.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We don’t just care that there are students, teachers and subjects, we care which students are enrolled in what subjects, which subject is taught by whom, etc.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We do this by adding </a:t>
            </a:r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relations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inside of the signature body. These are called Fields.</a:t>
            </a:r>
          </a:p>
          <a:p>
            <a:pPr algn="l"/>
            <a:r>
              <a:rPr 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body of a signature is a list of 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relations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which show how the signatures are connected to each other. </a:t>
            </a:r>
          </a:p>
          <a:p>
            <a:pPr algn="l"/>
            <a:r>
              <a:rPr 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Relations are separated by a comma. The list can also start and end with a comma. Relations do not have to be on separate lines, as long as they are separated by commas.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Continuing the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sig Student{}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sig Teacher{}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sig Subject{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     </a:t>
            </a:r>
            <a:r>
              <a:rPr lang="en-US" b="1" dirty="0" err="1">
                <a:solidFill>
                  <a:srgbClr val="0070C0"/>
                </a:solidFill>
              </a:rPr>
              <a:t>taught_by</a:t>
            </a:r>
            <a:r>
              <a:rPr lang="en-US" b="1" dirty="0">
                <a:solidFill>
                  <a:srgbClr val="0070C0"/>
                </a:solidFill>
              </a:rPr>
              <a:t>: Teacher,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     enrolled: Student,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r>
              <a:rPr lang="en-US" dirty="0"/>
              <a:t>One of the models generated by Alloy </a:t>
            </a:r>
          </a:p>
          <a:p>
            <a:r>
              <a:rPr lang="en-US" b="1" dirty="0">
                <a:solidFill>
                  <a:srgbClr val="0070C0"/>
                </a:solidFill>
              </a:rPr>
              <a:t>Subject={Subject}, Student={Student}, Teacher={Teacher1, Teacher2}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taught_by</a:t>
            </a:r>
            <a:r>
              <a:rPr lang="en-US" b="1" dirty="0">
                <a:solidFill>
                  <a:srgbClr val="0070C0"/>
                </a:solidFill>
              </a:rPr>
              <a:t> = {(Subject, Teacher1)}, enrolled={(Subject, Student)}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2042E-66A3-45E5-A0C5-A0DB44DB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506" y="3307341"/>
            <a:ext cx="4981575" cy="16668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33A945-CA44-428B-AEA1-0449A21C1E07}"/>
              </a:ext>
            </a:extLst>
          </p:cNvPr>
          <p:cNvCxnSpPr>
            <a:cxnSpLocks/>
          </p:cNvCxnSpPr>
          <p:nvPr/>
        </p:nvCxnSpPr>
        <p:spPr>
          <a:xfrm flipH="1" flipV="1">
            <a:off x="3251303" y="5817946"/>
            <a:ext cx="699912" cy="39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E7CB48-13E0-4D96-9A94-1EA7CEE3676A}"/>
              </a:ext>
            </a:extLst>
          </p:cNvPr>
          <p:cNvCxnSpPr>
            <a:cxnSpLocks/>
          </p:cNvCxnSpPr>
          <p:nvPr/>
        </p:nvCxnSpPr>
        <p:spPr>
          <a:xfrm flipV="1">
            <a:off x="3951215" y="5885346"/>
            <a:ext cx="696286" cy="33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9D97B9-3CA9-4C91-BDB3-62B44ED9C9D7}"/>
              </a:ext>
            </a:extLst>
          </p:cNvPr>
          <p:cNvCxnSpPr>
            <a:cxnSpLocks/>
          </p:cNvCxnSpPr>
          <p:nvPr/>
        </p:nvCxnSpPr>
        <p:spPr>
          <a:xfrm flipH="1" flipV="1">
            <a:off x="5746459" y="5595457"/>
            <a:ext cx="1062191" cy="34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179397-AD75-4339-A790-F2708CFD3970}"/>
              </a:ext>
            </a:extLst>
          </p:cNvPr>
          <p:cNvSpPr txBox="1"/>
          <p:nvPr/>
        </p:nvSpPr>
        <p:spPr>
          <a:xfrm>
            <a:off x="6742678" y="581031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0310E-D701-4146-ADD7-AE44B71760D0}"/>
              </a:ext>
            </a:extLst>
          </p:cNvPr>
          <p:cNvSpPr txBox="1"/>
          <p:nvPr/>
        </p:nvSpPr>
        <p:spPr>
          <a:xfrm>
            <a:off x="3601259" y="617049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58728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E503-DEE6-46FF-8AAD-72A36ADD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-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2649-54CF-497B-9AB4-3E98D8EE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1830"/>
            <a:ext cx="10058400" cy="4650247"/>
          </a:xfrm>
        </p:spPr>
        <p:txBody>
          <a:bodyPr>
            <a:normAutofit/>
          </a:bodyPr>
          <a:lstStyle/>
          <a:p>
            <a:pPr algn="l"/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Relations </a:t>
            </a:r>
            <a:r>
              <a:rPr lang="en-US" sz="1200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refer to the same signature. </a:t>
            </a:r>
            <a:endParaRPr lang="en-US" sz="12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l"/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b="1" dirty="0">
                <a:solidFill>
                  <a:srgbClr val="0070C0"/>
                </a:solidFill>
              </a:rPr>
              <a:t>sig Student{}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	sig Teacher{}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	sig Subject{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	     </a:t>
            </a:r>
            <a:r>
              <a:rPr lang="en-US" sz="1200" b="1" dirty="0" err="1">
                <a:solidFill>
                  <a:srgbClr val="0070C0"/>
                </a:solidFill>
              </a:rPr>
              <a:t>taught_by</a:t>
            </a:r>
            <a:r>
              <a:rPr lang="en-US" sz="1200" b="1" dirty="0">
                <a:solidFill>
                  <a:srgbClr val="0070C0"/>
                </a:solidFill>
              </a:rPr>
              <a:t>: Teacher,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	     enrolled: Student,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	     </a:t>
            </a:r>
            <a:r>
              <a:rPr lang="en-US" sz="1200" b="1" dirty="0" err="1">
                <a:solidFill>
                  <a:srgbClr val="0070C0"/>
                </a:solidFill>
              </a:rPr>
              <a:t>pre_requisite</a:t>
            </a:r>
            <a:r>
              <a:rPr lang="en-US" sz="1200" b="1" dirty="0">
                <a:solidFill>
                  <a:srgbClr val="0070C0"/>
                </a:solidFill>
              </a:rPr>
              <a:t>: Subject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	}</a:t>
            </a:r>
            <a:endParaRPr lang="en-US" sz="12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l"/>
            <a:r>
              <a:rPr lang="en-US" sz="1200" dirty="0">
                <a:solidFill>
                  <a:srgbClr val="404040"/>
                </a:solidFill>
                <a:latin typeface="Lato" panose="020F0502020204030203" pitchFamily="34" charset="0"/>
              </a:rPr>
              <a:t>One of the models generated: 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Subject={Subject0, Subject1}, Student={Student}, Teacher={Teacher}</a:t>
            </a:r>
          </a:p>
          <a:p>
            <a:r>
              <a:rPr lang="en-US" sz="1200" b="1" dirty="0" err="1">
                <a:solidFill>
                  <a:srgbClr val="0070C0"/>
                </a:solidFill>
              </a:rPr>
              <a:t>taught_by</a:t>
            </a:r>
            <a:r>
              <a:rPr lang="en-US" sz="1200" b="1" dirty="0">
                <a:solidFill>
                  <a:srgbClr val="0070C0"/>
                </a:solidFill>
              </a:rPr>
              <a:t> = {(Subject0, Teacher), (Subject1,Teacher)}, enrolled={(Subject0, Student), (Subject1, Student)}, </a:t>
            </a:r>
            <a:r>
              <a:rPr lang="en-US" sz="1200" b="1" dirty="0" err="1">
                <a:solidFill>
                  <a:srgbClr val="0070C0"/>
                </a:solidFill>
              </a:rPr>
              <a:t>pre_requisite</a:t>
            </a:r>
            <a:r>
              <a:rPr lang="en-US" sz="1200" b="1" dirty="0">
                <a:solidFill>
                  <a:srgbClr val="0070C0"/>
                </a:solidFill>
              </a:rPr>
              <a:t>={(Subject0,Subject0), (Subject1,Subject1)} </a:t>
            </a:r>
          </a:p>
          <a:p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Alloy can generate models where a relation points from an atom to itself, aka a “self-loop”. </a:t>
            </a:r>
          </a:p>
          <a:p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For this reason we often want to add constraints to our model, such as </a:t>
            </a:r>
            <a:r>
              <a:rPr lang="en-US" sz="1200" b="0" i="0" u="none" strike="noStrike" dirty="0">
                <a:solidFill>
                  <a:srgbClr val="2980B9"/>
                </a:solidFill>
                <a:effectLst/>
                <a:latin typeface="Lato" panose="020F0502020204030203" pitchFamily="34" charset="0"/>
                <a:hlinkClick r:id="rId2"/>
              </a:rPr>
              <a:t>Facts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or </a:t>
            </a:r>
            <a:r>
              <a:rPr lang="en-US" sz="1200" b="0" i="0" u="none" strike="noStrike" dirty="0">
                <a:solidFill>
                  <a:srgbClr val="2980B9"/>
                </a:solidFill>
                <a:effectLst/>
                <a:latin typeface="Lato" panose="020F0502020204030203" pitchFamily="34" charset="0"/>
                <a:hlinkClick r:id="rId3"/>
              </a:rPr>
              <a:t>Predicates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940A4-2840-4E7A-8EE5-B9E800E41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828" y="2089160"/>
            <a:ext cx="62579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0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E3E791-CB8C-4C39-9140-413CAA5B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003294"/>
          </a:xfrm>
        </p:spPr>
        <p:txBody>
          <a:bodyPr>
            <a:normAutofit fontScale="90000"/>
          </a:bodyPr>
          <a:lstStyle/>
          <a:p>
            <a:r>
              <a:rPr lang="en-US" dirty="0"/>
              <a:t>Atoms &amp; Relations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4104C-F460-4404-99BE-CC7F87AA8C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685800" y="1330642"/>
            <a:ext cx="6858000" cy="38919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91468B3-455B-4687-9118-6ED38A04D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828800"/>
            <a:ext cx="3161963" cy="4114800"/>
          </a:xfrm>
        </p:spPr>
        <p:txBody>
          <a:bodyPr>
            <a:normAutofit fontScale="47500" lnSpcReduction="20000"/>
          </a:bodyPr>
          <a:lstStyle/>
          <a:p>
            <a:pPr marL="111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Size of a relation: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the number of tuples in the relation</a:t>
            </a:r>
            <a:endParaRPr lang="en-US" sz="3200" b="0" strike="noStrike" spc="-1" dirty="0">
              <a:latin typeface="Arial"/>
            </a:endParaRPr>
          </a:p>
          <a:p>
            <a:pPr marL="111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Arity of a relation: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the number of atoms in each tuple of the relation</a:t>
            </a:r>
            <a:endParaRPr lang="en-US" sz="3200" b="0" strike="noStrike" spc="-1" dirty="0">
              <a:latin typeface="Arial"/>
            </a:endParaRPr>
          </a:p>
          <a:p>
            <a:pPr marL="111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Relations with arity 1, 2, and 3 are said to be unary, binary, and ternary relations respectively</a:t>
            </a:r>
            <a:endParaRPr lang="en-US" sz="3200" b="0" strike="noStrike" spc="-1" dirty="0">
              <a:latin typeface="Arial"/>
            </a:endParaRPr>
          </a:p>
          <a:p>
            <a:pPr marL="111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Examples.</a:t>
            </a:r>
          </a:p>
          <a:p>
            <a:pPr marL="111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66B3"/>
                </a:solidFill>
                <a:latin typeface="Arial"/>
                <a:ea typeface="DejaVu Sans"/>
              </a:rPr>
              <a:t>relation of arity 1 and size 1</a:t>
            </a:r>
          </a:p>
          <a:p>
            <a:pPr marL="111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66B3"/>
                </a:solidFill>
                <a:latin typeface="Arial"/>
                <a:ea typeface="DejaVu Sans"/>
              </a:rPr>
              <a:t>         </a:t>
            </a:r>
            <a:r>
              <a:rPr lang="en-US" sz="2800" b="0" strike="noStrike" spc="-1" dirty="0" err="1">
                <a:solidFill>
                  <a:srgbClr val="0066B3"/>
                </a:solidFill>
                <a:latin typeface="Arial"/>
                <a:ea typeface="DejaVu Sans"/>
              </a:rPr>
              <a:t>myName</a:t>
            </a:r>
            <a:r>
              <a:rPr lang="en-US" sz="2800" b="0" strike="noStrike" spc="-1" dirty="0">
                <a:solidFill>
                  <a:srgbClr val="0066B3"/>
                </a:solidFill>
                <a:latin typeface="Arial"/>
                <a:ea typeface="DejaVu Sans"/>
              </a:rPr>
              <a:t> = {(N0)}</a:t>
            </a:r>
            <a:endParaRPr lang="en-US" sz="2800" spc="-1" dirty="0">
              <a:latin typeface="Arial"/>
            </a:endParaRPr>
          </a:p>
          <a:p>
            <a:pPr marL="111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66B3"/>
                </a:solidFill>
                <a:latin typeface="Arial"/>
                <a:ea typeface="DejaVu Sans"/>
              </a:rPr>
              <a:t>relation of arity 2 and size 3 </a:t>
            </a:r>
          </a:p>
          <a:p>
            <a:pPr marL="111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>
                <a:solidFill>
                  <a:srgbClr val="0066B3"/>
                </a:solidFill>
                <a:latin typeface="Arial"/>
                <a:ea typeface="DejaVu Sans"/>
              </a:rPr>
              <a:t>  </a:t>
            </a:r>
            <a:r>
              <a:rPr lang="en-US" sz="2800" b="0" strike="noStrike" spc="-1" dirty="0">
                <a:solidFill>
                  <a:srgbClr val="0066B3"/>
                </a:solidFill>
                <a:latin typeface="Arial"/>
                <a:ea typeface="DejaVu Sans"/>
              </a:rPr>
              <a:t>address = {(N0,D0),(N1,D1),(N2,D1))</a:t>
            </a:r>
            <a:endParaRPr lang="en-US" sz="2800" b="0" strike="noStrike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2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7228-888A-454F-8982-BEE433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4239"/>
          </a:xfrm>
        </p:spPr>
        <p:txBody>
          <a:bodyPr/>
          <a:lstStyle/>
          <a:p>
            <a:r>
              <a:rPr lang="en-US" dirty="0"/>
              <a:t>Field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BA9C-A76A-4716-8A97-9A1000AA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67543"/>
            <a:ext cx="10058400" cy="4842588"/>
          </a:xfrm>
        </p:spPr>
        <p:txBody>
          <a:bodyPr>
            <a:noAutofit/>
          </a:bodyPr>
          <a:lstStyle/>
          <a:p>
            <a:r>
              <a:rPr lang="en-US" sz="1400" dirty="0"/>
              <a:t>A field can be a simple expression over other signatures.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b="1" dirty="0">
                <a:solidFill>
                  <a:srgbClr val="0070C0"/>
                </a:solidFill>
              </a:rPr>
              <a:t>sig Resource {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  permissions: (User + Group)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sz="1400" dirty="0"/>
              <a:t>In addition to full signatures, the expression may contain this, which refers to the specific atom itself.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sig Node {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 -- no self loops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 , edges: Node – this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sz="1400" dirty="0"/>
              <a:t>A dependent field is one where the expression depends on the values of other fields in the atom. The dependencies must be fields defined either in the signature or its supertype.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sig Item {}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sig Person {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, favorite: Item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, second: Item - favorite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88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782E-7A19-42D7-BFA3-30AC99E4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Academia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FF8B-870B-4CDE-892D-A3DE3C84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Removing Self loop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sig Student{}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sig Teacher{}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sig Subject{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     </a:t>
            </a:r>
            <a:r>
              <a:rPr lang="en-US" sz="1600" b="1" dirty="0" err="1">
                <a:solidFill>
                  <a:srgbClr val="0070C0"/>
                </a:solidFill>
              </a:rPr>
              <a:t>taught_by</a:t>
            </a:r>
            <a:r>
              <a:rPr lang="en-US" sz="1600" b="1" dirty="0">
                <a:solidFill>
                  <a:srgbClr val="0070C0"/>
                </a:solidFill>
              </a:rPr>
              <a:t>: Teacher,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     enrolled: Student,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     </a:t>
            </a:r>
            <a:r>
              <a:rPr lang="en-US" sz="1600" b="1" dirty="0" err="1">
                <a:solidFill>
                  <a:srgbClr val="0070C0"/>
                </a:solidFill>
              </a:rPr>
              <a:t>pre_requisite</a:t>
            </a:r>
            <a:r>
              <a:rPr lang="en-US" sz="1600" b="1" dirty="0">
                <a:solidFill>
                  <a:srgbClr val="0070C0"/>
                </a:solidFill>
              </a:rPr>
              <a:t>: Subject </a:t>
            </a:r>
            <a:r>
              <a:rPr lang="en-US" sz="1600" b="1" dirty="0">
                <a:solidFill>
                  <a:schemeClr val="accent2"/>
                </a:solidFill>
              </a:rPr>
              <a:t>- this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}</a:t>
            </a:r>
            <a:endParaRPr lang="en-US" sz="16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2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1B0F-6AB5-4916-9ADE-DB0AAC95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6BD3-5D92-4254-8A44-B04002D8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Signatures can have multi-relations as fields: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sig Door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sig Card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sig Person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      access: Card -&gt; Door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r>
              <a:rPr lang="en-US" dirty="0"/>
              <a:t>In this case access is a ternary relationship, where each element of access is a relation of form </a:t>
            </a:r>
          </a:p>
          <a:p>
            <a:pPr lvl="1"/>
            <a:r>
              <a:rPr lang="en-US" b="1" dirty="0"/>
              <a:t>Person -&gt; Card -&gt; Door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70C0"/>
                </a:solidFill>
              </a:rPr>
              <a:t>access = {(Person0,Card1,Door1), (Person1,Card0, Door0)}</a:t>
            </a:r>
          </a:p>
        </p:txBody>
      </p:sp>
    </p:spTree>
    <p:extLst>
      <p:ext uri="{BB962C8B-B14F-4D97-AF65-F5344CB8AC3E}">
        <p14:creationId xmlns:p14="http://schemas.microsoft.com/office/powerpoint/2010/main" val="109722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ACB7-19D3-45AB-8B83-612A87F4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-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E011-DA58-4C8B-BAAA-0C0F11B0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39524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relation has a multiplicity, which represents how many atoms it can include. If you do not include a multiplicity, it’s assumed to be one.</a:t>
            </a:r>
          </a:p>
          <a:p>
            <a:pPr lvl="1"/>
            <a:r>
              <a:rPr lang="en-US" sz="1400" b="1" dirty="0">
                <a:solidFill>
                  <a:schemeClr val="accent3"/>
                </a:solidFill>
              </a:rPr>
              <a:t>one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The default.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r: one A </a:t>
            </a:r>
            <a:r>
              <a:rPr lang="en-US" dirty="0"/>
              <a:t>states that there is exactly one A in the set.</a:t>
            </a:r>
          </a:p>
          <a:p>
            <a:pPr marL="274320" lvl="1" indent="0">
              <a:buNone/>
            </a:pPr>
            <a:r>
              <a:rPr lang="en-US" dirty="0"/>
              <a:t>	sig Key {}</a:t>
            </a:r>
          </a:p>
          <a:p>
            <a:pPr marL="274320" lvl="1" indent="0">
              <a:buNone/>
            </a:pPr>
            <a:r>
              <a:rPr lang="en-US" dirty="0"/>
              <a:t>	sig Lock { key: one Key }</a:t>
            </a:r>
          </a:p>
          <a:p>
            <a:pPr lvl="1"/>
            <a:r>
              <a:rPr lang="en-US" dirty="0"/>
              <a:t>This says that every lock has exactly one Key. This does not guarantee a 1-1 correspondence! Two locks can share the same key.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no multiplicity is listed, Alloy assumes to be one. So, the above relation can also be written as key: Key.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B7D3F8-DD6C-42F0-8716-DDF78484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70" y="4180010"/>
            <a:ext cx="15811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99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5C79-E3AC-452C-9A16-8AA91966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- 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E7DE2-6957-4E22-A68D-47E4D2CC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lone</a:t>
            </a:r>
          </a:p>
          <a:p>
            <a:r>
              <a:rPr lang="en-US" b="1" dirty="0">
                <a:solidFill>
                  <a:srgbClr val="0070C0"/>
                </a:solidFill>
              </a:rPr>
              <a:t>r: lone 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states that either there is one A in the set, or that the set is empty. You can also think of it as “optional”.</a:t>
            </a:r>
          </a:p>
          <a:p>
            <a:r>
              <a:rPr lang="en-US" dirty="0"/>
              <a:t>Example:</a:t>
            </a:r>
          </a:p>
          <a:p>
            <a:pPr marL="548640" lvl="2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sig Directory {</a:t>
            </a:r>
          </a:p>
          <a:p>
            <a:pPr marL="548640" lvl="2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	parent: lone Directory</a:t>
            </a:r>
          </a:p>
          <a:p>
            <a:pPr marL="548640" lvl="2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}</a:t>
            </a:r>
          </a:p>
          <a:p>
            <a:pPr marL="548640" lvl="2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dirty="0"/>
              <a:t>This says that every directory either has one parent, or it does not have a parent (it’s a root directory).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9BE0A1B-488A-4426-A61C-17DAA6462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7" y="3342787"/>
            <a:ext cx="2105025" cy="1571625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20043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5C79-E3AC-452C-9A16-8AA91966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-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E7DE2-6957-4E22-A68D-47E4D2CC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set</a:t>
            </a:r>
          </a:p>
          <a:p>
            <a:r>
              <a:rPr lang="en-US" b="1" dirty="0">
                <a:solidFill>
                  <a:srgbClr val="0070C0"/>
                </a:solidFill>
              </a:rPr>
              <a:t>r: set 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states that there can be any number of A in the relation.</a:t>
            </a:r>
          </a:p>
          <a:p>
            <a:r>
              <a:rPr lang="en-US" dirty="0"/>
              <a:t>Example:</a:t>
            </a:r>
            <a:endParaRPr lang="en-US" b="1" dirty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sig User {}</a:t>
            </a:r>
          </a:p>
          <a:p>
            <a:pPr marL="548640" lvl="2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sig Region {</a:t>
            </a:r>
          </a:p>
          <a:p>
            <a:pPr marL="548640" lvl="2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	servers: set User</a:t>
            </a:r>
          </a:p>
          <a:p>
            <a:pPr marL="548640" lvl="2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1CE900A4-1E90-4280-B8AE-87F5668C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2" y="3284283"/>
            <a:ext cx="33051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5C79-E3AC-452C-9A16-8AA91966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- some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E7DE2-6957-4E22-A68D-47E4D2CC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some</a:t>
            </a:r>
          </a:p>
          <a:p>
            <a:r>
              <a:rPr lang="en-US" b="1" dirty="0">
                <a:solidFill>
                  <a:srgbClr val="0070C0"/>
                </a:solidFill>
              </a:rPr>
              <a:t>r: some 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states that there is at least one A in the relation.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endParaRPr lang="en-US" b="1" dirty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sig Author {}</a:t>
            </a:r>
          </a:p>
          <a:p>
            <a:pPr marL="548640" lvl="2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sig Book {</a:t>
            </a:r>
          </a:p>
          <a:p>
            <a:pPr marL="548640" lvl="2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	by: some Author</a:t>
            </a:r>
          </a:p>
          <a:p>
            <a:pPr marL="548640" lvl="2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355F0A-294A-4124-9304-2311E80D4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44" y="3270660"/>
            <a:ext cx="37814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2F2E-61C9-4A44-8599-FEB13802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695" y="696704"/>
            <a:ext cx="9746609" cy="546459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Download </a:t>
            </a:r>
            <a:r>
              <a:rPr lang="en-US" sz="3600" b="1" i="0" u="sng" dirty="0">
                <a:effectLst/>
                <a:latin typeface="-apple-system"/>
                <a:hlinkClick r:id="rId2"/>
              </a:rPr>
              <a:t>org.alloytools.alloy.dist.jar </a:t>
            </a:r>
            <a:r>
              <a:rPr lang="en-US" sz="3600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94870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5C79-E3AC-452C-9A16-8AA91966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- </a:t>
            </a:r>
            <a:r>
              <a:rPr lang="en-US" dirty="0" err="1"/>
              <a:t>disj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E7DE2-6957-4E22-A68D-47E4D2CC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disj</a:t>
            </a:r>
            <a:endParaRPr lang="en-US" b="1" dirty="0"/>
          </a:p>
          <a:p>
            <a:r>
              <a:rPr lang="en-US" b="1" dirty="0" err="1"/>
              <a:t>disj</a:t>
            </a:r>
            <a:r>
              <a:rPr lang="en-US" b="1" dirty="0"/>
              <a:t> can be prepended to any multiplicity to guarantee that it will be disjoint among all atoms. If we write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sig Lock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sig Key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lock: </a:t>
            </a:r>
            <a:r>
              <a:rPr lang="en-US" b="1" dirty="0" err="1">
                <a:solidFill>
                  <a:srgbClr val="0070C0"/>
                </a:solidFill>
              </a:rPr>
              <a:t>disj</a:t>
            </a:r>
            <a:r>
              <a:rPr lang="en-US" b="1" dirty="0">
                <a:solidFill>
                  <a:srgbClr val="0070C0"/>
                </a:solidFill>
              </a:rPr>
              <a:t> one Lock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}</a:t>
            </a:r>
          </a:p>
          <a:p>
            <a:r>
              <a:rPr lang="en-US" b="1" dirty="0"/>
              <a:t>Then every key will correspond to a different lock. If we instead write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sig Lock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sig Key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locks: </a:t>
            </a:r>
            <a:r>
              <a:rPr lang="en-US" b="1" dirty="0" err="1">
                <a:solidFill>
                  <a:srgbClr val="0070C0"/>
                </a:solidFill>
              </a:rPr>
              <a:t>disj</a:t>
            </a:r>
            <a:r>
              <a:rPr lang="en-US" b="1" dirty="0">
                <a:solidFill>
                  <a:srgbClr val="0070C0"/>
                </a:solidFill>
              </a:rPr>
              <a:t> some Lock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}</a:t>
            </a:r>
          </a:p>
          <a:p>
            <a:r>
              <a:rPr lang="en-US" b="1" dirty="0"/>
              <a:t>Then every key will correspond to one or more locks, but no two keys will share a 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29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8704-0D63-4477-949D-AD5A517D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6B03-6E4E-4CF4-AD49-66272C0C1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having multiplicity relationships, we can put multiplicities on the signatures themselves.</a:t>
            </a:r>
          </a:p>
          <a:p>
            <a:r>
              <a:rPr lang="en-US" b="1" dirty="0">
                <a:solidFill>
                  <a:srgbClr val="0070C0"/>
                </a:solidFill>
              </a:rPr>
              <a:t>one sig Foo {}</a:t>
            </a:r>
          </a:p>
          <a:p>
            <a:r>
              <a:rPr lang="en-US" b="1" dirty="0">
                <a:solidFill>
                  <a:srgbClr val="0070C0"/>
                </a:solidFill>
              </a:rPr>
              <a:t>some sig Bar {}</a:t>
            </a:r>
          </a:p>
          <a:p>
            <a:r>
              <a:rPr lang="en-US" b="1" dirty="0">
                <a:solidFill>
                  <a:srgbClr val="0070C0"/>
                </a:solidFill>
              </a:rPr>
              <a:t>//</a:t>
            </a:r>
            <a:r>
              <a:rPr lang="en-US" b="1" dirty="0" err="1">
                <a:solidFill>
                  <a:srgbClr val="0070C0"/>
                </a:solidFill>
              </a:rPr>
              <a:t>etc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By default, signatures have multiplicity set, and there may be zero or more in the model. </a:t>
            </a:r>
          </a:p>
          <a:p>
            <a:r>
              <a:rPr lang="en-US" dirty="0"/>
              <a:t>By making the signature one, every model will have exactly one atom of that signature. </a:t>
            </a:r>
          </a:p>
          <a:p>
            <a:r>
              <a:rPr lang="en-US" dirty="0"/>
              <a:t>By writing some, there will be at least one. </a:t>
            </a:r>
          </a:p>
          <a:p>
            <a:r>
              <a:rPr lang="en-US" dirty="0"/>
              <a:t>By writing lone, there will be zero or one.</a:t>
            </a:r>
          </a:p>
        </p:txBody>
      </p:sp>
    </p:spTree>
    <p:extLst>
      <p:ext uri="{BB962C8B-B14F-4D97-AF65-F5344CB8AC3E}">
        <p14:creationId xmlns:p14="http://schemas.microsoft.com/office/powerpoint/2010/main" val="240293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B4A3-6CBF-49B6-AF51-0C0374FD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in Multi-relations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FE3D-09BC-478A-9F37-FD54310E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Multirelations</a:t>
            </a:r>
            <a:r>
              <a:rPr lang="en-US" dirty="0"/>
              <a:t> have a special kind of multiplicity:</a:t>
            </a:r>
          </a:p>
          <a:p>
            <a:r>
              <a:rPr lang="en-US" b="1" dirty="0">
                <a:solidFill>
                  <a:srgbClr val="0070C0"/>
                </a:solidFill>
              </a:rPr>
              <a:t>r: A m -&gt; n B</a:t>
            </a:r>
          </a:p>
          <a:p>
            <a:r>
              <a:rPr lang="en-US" dirty="0"/>
              <a:t>This says that </a:t>
            </a:r>
            <a:r>
              <a:rPr lang="en-US" b="1" dirty="0">
                <a:solidFill>
                  <a:srgbClr val="0070C0"/>
                </a:solidFill>
              </a:rPr>
              <a:t>each member of A is mapped to 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70C0"/>
                </a:solidFill>
              </a:rPr>
              <a:t> elements of B</a:t>
            </a:r>
            <a:r>
              <a:rPr lang="en-US" dirty="0"/>
              <a:t>, and </a:t>
            </a:r>
            <a:r>
              <a:rPr lang="en-US" b="1" i="1" dirty="0">
                <a:solidFill>
                  <a:srgbClr val="0070C0"/>
                </a:solidFill>
              </a:rPr>
              <a:t>m</a:t>
            </a:r>
            <a:r>
              <a:rPr lang="en-US" b="1" dirty="0">
                <a:solidFill>
                  <a:srgbClr val="0070C0"/>
                </a:solidFill>
              </a:rPr>
              <a:t> elements of A map to each element of B</a:t>
            </a:r>
            <a:r>
              <a:rPr lang="en-US" dirty="0"/>
              <a:t>. If not specified, the multiplicities are assumed to be set.</a:t>
            </a:r>
          </a:p>
        </p:txBody>
      </p:sp>
    </p:spTree>
    <p:extLst>
      <p:ext uri="{BB962C8B-B14F-4D97-AF65-F5344CB8AC3E}">
        <p14:creationId xmlns:p14="http://schemas.microsoft.com/office/powerpoint/2010/main" val="352131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06B32F-DE81-41EF-BFB7-901B999CB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136285"/>
              </p:ext>
            </p:extLst>
          </p:nvPr>
        </p:nvGraphicFramePr>
        <p:xfrm>
          <a:off x="243281" y="241551"/>
          <a:ext cx="11729207" cy="6374897"/>
        </p:xfrm>
        <a:graphic>
          <a:graphicData uri="http://schemas.openxmlformats.org/drawingml/2006/table">
            <a:tbl>
              <a:tblPr/>
              <a:tblGrid>
                <a:gridCol w="1174458">
                  <a:extLst>
                    <a:ext uri="{9D8B030D-6E8A-4147-A177-3AD203B41FA5}">
                      <a16:colId xmlns:a16="http://schemas.microsoft.com/office/drawing/2014/main" val="3476560886"/>
                    </a:ext>
                  </a:extLst>
                </a:gridCol>
                <a:gridCol w="1150834">
                  <a:extLst>
                    <a:ext uri="{9D8B030D-6E8A-4147-A177-3AD203B41FA5}">
                      <a16:colId xmlns:a16="http://schemas.microsoft.com/office/drawing/2014/main" val="1389537948"/>
                    </a:ext>
                  </a:extLst>
                </a:gridCol>
                <a:gridCol w="9403915">
                  <a:extLst>
                    <a:ext uri="{9D8B030D-6E8A-4147-A177-3AD203B41FA5}">
                      <a16:colId xmlns:a16="http://schemas.microsoft.com/office/drawing/2014/main" val="260225495"/>
                    </a:ext>
                  </a:extLst>
                </a:gridCol>
              </a:tblGrid>
              <a:tr h="24249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r: A m -&gt; n B</a:t>
                      </a:r>
                      <a:endParaRPr lang="en-US" sz="1800" b="1" dirty="0">
                        <a:effectLst/>
                      </a:endParaRP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500" b="1" dirty="0">
                        <a:effectLst/>
                      </a:endParaRP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500" b="1" dirty="0">
                        <a:effectLst/>
                      </a:endParaRP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763030"/>
                  </a:ext>
                </a:extLst>
              </a:tr>
              <a:tr h="345357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m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Meaning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649177"/>
                  </a:ext>
                </a:extLst>
              </a:tr>
              <a:tr h="34535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set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set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No restrictions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768013"/>
                  </a:ext>
                </a:extLst>
              </a:tr>
              <a:tr h="34535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set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some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Each A used at least once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01916"/>
                  </a:ext>
                </a:extLst>
              </a:tr>
              <a:tr h="36361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set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Each A is mapped to exactly one B (total function)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30594"/>
                  </a:ext>
                </a:extLst>
              </a:tr>
              <a:tr h="36361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set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lone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Each A is mapped to at most one B (partial function)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71125"/>
                  </a:ext>
                </a:extLst>
              </a:tr>
              <a:tr h="345357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some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set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Each B mapped to at least once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560707"/>
                  </a:ext>
                </a:extLst>
              </a:tr>
              <a:tr h="34535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some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some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Every A mapped from and every B mapped to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30691"/>
                  </a:ext>
                </a:extLst>
              </a:tr>
              <a:tr h="36361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some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Each A used exactly once, each B used at least once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168690"/>
                  </a:ext>
                </a:extLst>
              </a:tr>
              <a:tr h="36361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some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lone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Each A used at most once, each B used at least once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55028"/>
                  </a:ext>
                </a:extLst>
              </a:tr>
              <a:tr h="362403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set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Each B used exactly once, no other restrictions (one A can map to two B atoms)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65436"/>
                  </a:ext>
                </a:extLst>
              </a:tr>
              <a:tr h="36361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some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Each B used exactly once, each A used at least once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45334"/>
                  </a:ext>
                </a:extLst>
              </a:tr>
              <a:tr h="34535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Only satisfiable if #A = #B, bijection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402701"/>
                  </a:ext>
                </a:extLst>
              </a:tr>
              <a:tr h="36361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lone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At most #A arrows, exactly #B arrows, each A used at most once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67194"/>
                  </a:ext>
                </a:extLst>
              </a:tr>
              <a:tr h="34535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lone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set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Each B used at most once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908151"/>
                  </a:ext>
                </a:extLst>
              </a:tr>
              <a:tr h="36361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lone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some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Each A used at least once and each B used at most once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042774"/>
                  </a:ext>
                </a:extLst>
              </a:tr>
              <a:tr h="36361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lone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Each A used exactly once, each B used at most once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807665"/>
                  </a:ext>
                </a:extLst>
              </a:tr>
              <a:tr h="363617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lone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lone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Each A used at most once, each B used at most once</a:t>
                      </a:r>
                    </a:p>
                  </a:txBody>
                  <a:tcPr marL="48121" marR="48121" marT="24061" marB="2406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5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20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782E-7A19-42D7-BFA3-30AC99E4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Academia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FF8B-870B-4CDE-892D-A3DE3C84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b="1" dirty="0"/>
              <a:t>Adding multiplicity constraints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module tour/</a:t>
            </a:r>
            <a:r>
              <a:rPr lang="en-US" sz="1600" b="1" dirty="0" err="1">
                <a:solidFill>
                  <a:srgbClr val="0070C0"/>
                </a:solidFill>
              </a:rPr>
              <a:t>schoolmgmt</a:t>
            </a: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sig Student{}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some sig Teacher{}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some sig Subject{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     </a:t>
            </a:r>
            <a:r>
              <a:rPr lang="en-US" sz="1600" b="1" dirty="0" err="1">
                <a:solidFill>
                  <a:srgbClr val="0070C0"/>
                </a:solidFill>
              </a:rPr>
              <a:t>taught_by</a:t>
            </a:r>
            <a:r>
              <a:rPr lang="en-US" sz="1600" b="1" dirty="0">
                <a:solidFill>
                  <a:srgbClr val="0070C0"/>
                </a:solidFill>
              </a:rPr>
              <a:t>: one Teacher,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     enrolled: some Student,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     </a:t>
            </a:r>
            <a:r>
              <a:rPr lang="en-US" sz="1600" b="1" dirty="0" err="1">
                <a:solidFill>
                  <a:srgbClr val="0070C0"/>
                </a:solidFill>
              </a:rPr>
              <a:t>pre_requisite</a:t>
            </a:r>
            <a:r>
              <a:rPr lang="en-US" sz="1600" b="1" dirty="0">
                <a:solidFill>
                  <a:srgbClr val="0070C0"/>
                </a:solidFill>
              </a:rPr>
              <a:t>: set Subject- this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0070C0"/>
                </a:solidFill>
              </a:rPr>
              <a:t>pred</a:t>
            </a:r>
            <a:r>
              <a:rPr lang="en-US" sz="1600" b="1" dirty="0">
                <a:solidFill>
                  <a:srgbClr val="0070C0"/>
                </a:solidFill>
              </a:rPr>
              <a:t> show() {}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run show for 3 but 2 Teacher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30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3128-0E73-49EC-BCF5-5DA925A9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E288-6DBB-4F18-A9B9-AD6393E7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make some signatures subtypes of other signatures.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In</a:t>
            </a:r>
          </a:p>
          <a:p>
            <a:r>
              <a:rPr lang="en-US" dirty="0"/>
              <a:t>Creates inclusive subsets</a:t>
            </a:r>
          </a:p>
          <a:p>
            <a:r>
              <a:rPr lang="en-US" dirty="0"/>
              <a:t>Writing </a:t>
            </a:r>
            <a:r>
              <a:rPr lang="en-US" b="1" dirty="0">
                <a:solidFill>
                  <a:srgbClr val="0070C0"/>
                </a:solidFill>
              </a:rPr>
              <a:t>sig Child in Parent</a:t>
            </a:r>
            <a:r>
              <a:rPr lang="en-US" dirty="0"/>
              <a:t> creates Child set a subset of Parent.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sig Machine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sig Broken in Machine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sig Online in Machine {}</a:t>
            </a:r>
          </a:p>
          <a:p>
            <a:r>
              <a:rPr lang="en-US" dirty="0"/>
              <a:t>In this case, Broken and online are subsets of Machines.</a:t>
            </a:r>
          </a:p>
          <a:p>
            <a:pPr lvl="1"/>
            <a:r>
              <a:rPr lang="en-US" dirty="0"/>
              <a:t>Any Machine can be Broken, Online, both, or neither.</a:t>
            </a:r>
          </a:p>
        </p:txBody>
      </p:sp>
    </p:spTree>
    <p:extLst>
      <p:ext uri="{BB962C8B-B14F-4D97-AF65-F5344CB8AC3E}">
        <p14:creationId xmlns:p14="http://schemas.microsoft.com/office/powerpoint/2010/main" val="3755179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3128-0E73-49EC-BCF5-5DA925A9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E288-6DBB-4F18-A9B9-AD6393E7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extends</a:t>
            </a:r>
          </a:p>
          <a:p>
            <a:r>
              <a:rPr lang="en-US" dirty="0"/>
              <a:t>Creates disjoint subsets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sig Machine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sig Client extends Machine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sig Server extends Machine {}</a:t>
            </a:r>
          </a:p>
          <a:p>
            <a:r>
              <a:rPr lang="en-US" dirty="0"/>
              <a:t>In this case, any Machine can be a Server, a Client, or neither, but not both.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0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BEE3-AEFE-4DE7-9B76-21935F9F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supertype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0699-43EC-4F70-BFE1-DDBC06E9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abstract</a:t>
            </a:r>
          </a:p>
          <a:p>
            <a:r>
              <a:rPr lang="en-US" dirty="0"/>
              <a:t>If you make a signature abstract, then all atoms of the signature will belong to extensions. </a:t>
            </a:r>
          </a:p>
          <a:p>
            <a:r>
              <a:rPr lang="en-US" dirty="0"/>
              <a:t>There will be no atoms that are just the supertype and not any of the subtypes.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abstract sig Machine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sig Broken in Machine {}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sig Server extends Machine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sig Client extends Machine {}</a:t>
            </a:r>
          </a:p>
          <a:p>
            <a:r>
              <a:rPr lang="en-US" dirty="0"/>
              <a:t>Here any machine must be either a Server or a Client. They still may or may not be Broken.</a:t>
            </a:r>
          </a:p>
        </p:txBody>
      </p:sp>
    </p:spTree>
    <p:extLst>
      <p:ext uri="{BB962C8B-B14F-4D97-AF65-F5344CB8AC3E}">
        <p14:creationId xmlns:p14="http://schemas.microsoft.com/office/powerpoint/2010/main" val="750985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63C577-0FAB-4374-80DD-62D913465C3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360576" y="793714"/>
            <a:ext cx="7054200" cy="2025360"/>
          </a:xfrm>
          <a:prstGeom prst="rect">
            <a:avLst/>
          </a:prstGeom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45E759-4919-45AE-A327-CB998AE9B165}"/>
              </a:ext>
            </a:extLst>
          </p:cNvPr>
          <p:cNvGrpSpPr/>
          <p:nvPr/>
        </p:nvGrpSpPr>
        <p:grpSpPr>
          <a:xfrm>
            <a:off x="2360576" y="3204595"/>
            <a:ext cx="7197120" cy="2362542"/>
            <a:chOff x="2360576" y="3204595"/>
            <a:chExt cx="7197120" cy="23625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9EBA3D-8BD8-4040-ADAD-2401F69C608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360576" y="3204595"/>
              <a:ext cx="7197120" cy="1901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B739FE-FDAB-4EB2-B438-71D49297B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0576" y="5043262"/>
              <a:ext cx="7197120" cy="52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48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C175-BAB0-44D4-9443-7FBABF2D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850F-7D76-403B-8C42-EA970208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Software involves structures of many sorts: </a:t>
            </a:r>
          </a:p>
          <a:p>
            <a:pPr lvl="1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architectures, </a:t>
            </a:r>
          </a:p>
          <a:p>
            <a:pPr lvl="1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database schemas, </a:t>
            </a:r>
          </a:p>
          <a:p>
            <a:pPr lvl="1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network topologies, </a:t>
            </a:r>
          </a:p>
          <a:p>
            <a:pPr lvl="1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ontologies, </a:t>
            </a:r>
          </a:p>
          <a:p>
            <a:pPr lvl="1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and so on. </a:t>
            </a:r>
          </a:p>
          <a:p>
            <a:pPr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When designing a software system, you need to be able to express the structures essential to the design and to check that they have the properties you expect.</a:t>
            </a:r>
          </a:p>
          <a:p>
            <a:pPr algn="l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You can express a structure by sketching it on a napkin. That's a good start, but it's limited. </a:t>
            </a:r>
          </a:p>
          <a:p>
            <a:pPr algn="l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Informal representations give inconsistent interpretations, and they cannot be analyzed mechanically. </a:t>
            </a:r>
          </a:p>
          <a:p>
            <a:pPr algn="l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So, people have turned to formal notations that define structure and behavior precisely and objectively, and that can exploit the power of computation.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7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E32984-AB2D-49E8-8B35-A86FC648E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7"/>
          <a:stretch/>
        </p:blipFill>
        <p:spPr>
          <a:xfrm>
            <a:off x="2664903" y="875086"/>
            <a:ext cx="6862194" cy="5107828"/>
          </a:xfrm>
        </p:spPr>
      </p:pic>
    </p:spTree>
    <p:extLst>
      <p:ext uri="{BB962C8B-B14F-4D97-AF65-F5344CB8AC3E}">
        <p14:creationId xmlns:p14="http://schemas.microsoft.com/office/powerpoint/2010/main" val="85855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9523-5945-4237-9723-C74F6295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89A4-5F4E-414C-9DCD-DD03748C0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What is it? </a:t>
            </a:r>
          </a:p>
          <a:p>
            <a:pPr lvl="1"/>
            <a:r>
              <a:rPr lang="en-US" sz="1600" dirty="0"/>
              <a:t>Capture requirements, other essential aspects of software </a:t>
            </a:r>
          </a:p>
          <a:p>
            <a:pPr lvl="1"/>
            <a:r>
              <a:rPr lang="en-US" sz="1600" dirty="0"/>
              <a:t>Abstract out inessential details 	</a:t>
            </a:r>
          </a:p>
          <a:p>
            <a:pPr lvl="1"/>
            <a:r>
              <a:rPr lang="en-US" sz="1600" dirty="0"/>
              <a:t>Analyze model </a:t>
            </a:r>
          </a:p>
          <a:p>
            <a:pPr lvl="2"/>
            <a:r>
              <a:rPr lang="en-US" sz="1600" dirty="0"/>
              <a:t>Identify high-level errors at analysis time itself, rather than after coding </a:t>
            </a:r>
          </a:p>
          <a:p>
            <a:r>
              <a:rPr lang="en-US" sz="1800" dirty="0"/>
              <a:t>Kinds of conceptual models </a:t>
            </a:r>
          </a:p>
          <a:p>
            <a:pPr lvl="1"/>
            <a:r>
              <a:rPr lang="en-US" sz="1600" dirty="0"/>
              <a:t>Class diagrams </a:t>
            </a:r>
          </a:p>
          <a:p>
            <a:pPr lvl="1"/>
            <a:r>
              <a:rPr lang="en-US" sz="1600" dirty="0"/>
              <a:t>State machines </a:t>
            </a:r>
          </a:p>
          <a:p>
            <a:pPr lvl="1"/>
            <a:r>
              <a:rPr lang="en-US" sz="1600" dirty="0"/>
              <a:t>Logics (propositional, predicate, Hoare) </a:t>
            </a:r>
          </a:p>
          <a:p>
            <a:pPr lvl="1"/>
            <a:r>
              <a:rPr lang="en-US" sz="1600" dirty="0"/>
              <a:t>Algebras (Relational, real numbers, etc.)</a:t>
            </a:r>
          </a:p>
        </p:txBody>
      </p:sp>
    </p:spTree>
    <p:extLst>
      <p:ext uri="{BB962C8B-B14F-4D97-AF65-F5344CB8AC3E}">
        <p14:creationId xmlns:p14="http://schemas.microsoft.com/office/powerpoint/2010/main" val="409948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AB0F-4F4C-452F-AA76-56D41680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B6E8-F62F-4704-949A-ECB2CDC8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0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Alloy is a formal modeling language aimed at expressing structural and behavioral properties of software systems</a:t>
            </a:r>
            <a:endParaRPr lang="en-US" sz="1600" b="0" strike="noStrike" spc="-1" dirty="0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Alloy has formal syntax and semantics</a:t>
            </a:r>
            <a:endParaRPr lang="en-US" sz="1600" b="0" strike="noStrike" spc="-1" dirty="0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There is also a visual representation (similar to UML class diagrams and entity-relationship diagrams) but the visual representation does not have the expressiveness of the whole language</a:t>
            </a:r>
            <a:endParaRPr lang="en-US" sz="1600" b="0" strike="noStrike" spc="-1" dirty="0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Alloy has a verification tool called Alloy Analyzer which can be used to automatically analyze properties of Alloy models</a:t>
            </a:r>
            <a:endParaRPr lang="en-US" sz="1600" b="0" strike="noStrike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3DD3-A6C6-4CB5-A9B4-EFD67218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CD72-32A4-40CE-9233-C4D98832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Formal modeling of entities and associations, using sets and relations</a:t>
            </a:r>
          </a:p>
          <a:p>
            <a:pPr lvl="1"/>
            <a:r>
              <a:rPr lang="en-US" sz="1500" b="0" strike="noStrike" spc="-1" dirty="0">
                <a:solidFill>
                  <a:srgbClr val="000000"/>
                </a:solidFill>
                <a:latin typeface="Century Gothic (Body)"/>
                <a:ea typeface="DejaVu Sans"/>
                <a:cs typeface="Times New Roman" panose="02020603050405020304" pitchFamily="18" charset="0"/>
              </a:rPr>
              <a:t>In Alloy, everything is a set and those sets are built from atoms and relations</a:t>
            </a:r>
          </a:p>
          <a:p>
            <a:pPr lvl="2"/>
            <a:r>
              <a:rPr lang="en-US" sz="1600" b="0" strike="noStrike" spc="-1" dirty="0">
                <a:solidFill>
                  <a:srgbClr val="000000"/>
                </a:solidFill>
                <a:latin typeface="Century Gothic (Body)"/>
                <a:ea typeface="DejaVu Sans"/>
                <a:cs typeface="Times New Roman" panose="02020603050405020304" pitchFamily="18" charset="0"/>
              </a:rPr>
              <a:t>An atom is a primitive entity that is indivisible, immutable, uninterpreted (it does not have any built-in property)</a:t>
            </a:r>
          </a:p>
          <a:p>
            <a:pPr lvl="2"/>
            <a:r>
              <a:rPr lang="en-US" sz="1700" b="0" strike="noStrike" spc="-1" dirty="0">
                <a:solidFill>
                  <a:srgbClr val="000000"/>
                </a:solidFill>
                <a:latin typeface="Century Gothic (Body)"/>
                <a:ea typeface="DejaVu Sans"/>
                <a:cs typeface="Times New Roman" panose="02020603050405020304" pitchFamily="18" charset="0"/>
              </a:rPr>
              <a:t>A relation is a structure that relates atoms. </a:t>
            </a:r>
          </a:p>
          <a:p>
            <a:pPr lvl="3"/>
            <a:r>
              <a:rPr lang="en-US" sz="1600" b="0" strike="noStrike" spc="-1" dirty="0">
                <a:solidFill>
                  <a:srgbClr val="000000"/>
                </a:solidFill>
                <a:latin typeface="Century Gothic (Body)"/>
                <a:ea typeface="DejaVu Sans"/>
                <a:cs typeface="Times New Roman" panose="02020603050405020304" pitchFamily="18" charset="0"/>
              </a:rPr>
              <a:t>It is a set of tuples, each tuple being a sequence of atoms</a:t>
            </a:r>
            <a:endParaRPr lang="en-US" sz="1600" dirty="0">
              <a:latin typeface="Century Gothic (Body)"/>
            </a:endParaRPr>
          </a:p>
          <a:p>
            <a:r>
              <a:rPr lang="en-US" sz="1800" dirty="0"/>
              <a:t>Modeling of invariants/constraints on the relationships </a:t>
            </a:r>
          </a:p>
          <a:p>
            <a:r>
              <a:rPr lang="en-US" sz="1800" dirty="0"/>
              <a:t>Analyzing the model, and identifying whether </a:t>
            </a:r>
          </a:p>
          <a:p>
            <a:pPr lvl="1"/>
            <a:r>
              <a:rPr lang="en-US" sz="1600" dirty="0"/>
              <a:t>it is under-constrained (i.e., allows erroneous relationships), </a:t>
            </a:r>
          </a:p>
          <a:p>
            <a:pPr lvl="1"/>
            <a:r>
              <a:rPr lang="en-US" sz="1600" dirty="0"/>
              <a:t>or over-constrained (i.e., disallows required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12364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512A-8AEE-4F4D-8D5E-7FED392C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7935-A2F8-489C-BAC9-5F129577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Entities are represented using Signatures in Alloy</a:t>
            </a:r>
            <a:endParaRPr lang="en-US" sz="2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Describe classes of entities we want to reason about</a:t>
            </a:r>
            <a:endParaRPr lang="en-US" sz="28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For Example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, for a school management system entities will be: Student, Teacher, Subject, etc.</a:t>
            </a: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dirty="0">
                <a:solidFill>
                  <a:srgbClr val="0070C0"/>
                </a:solidFill>
                <a:latin typeface="Arial"/>
              </a:rPr>
              <a:t>Syntax: </a:t>
            </a:r>
          </a:p>
          <a:p>
            <a:pPr marL="11124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sz="2700" spc="-1" dirty="0">
                <a:solidFill>
                  <a:srgbClr val="0070C0"/>
                </a:solidFill>
                <a:latin typeface="Arial"/>
              </a:rPr>
              <a:t>	sig Student{}	</a:t>
            </a:r>
          </a:p>
          <a:p>
            <a:pPr marL="11124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sz="2700" spc="-1" dirty="0">
                <a:solidFill>
                  <a:srgbClr val="0070C0"/>
                </a:solidFill>
                <a:latin typeface="Arial"/>
              </a:rPr>
              <a:t>	sig Teacher{}	</a:t>
            </a:r>
          </a:p>
          <a:p>
            <a:pPr marL="11124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sz="2700" spc="-1" dirty="0">
                <a:solidFill>
                  <a:srgbClr val="0070C0"/>
                </a:solidFill>
                <a:latin typeface="Arial"/>
              </a:rPr>
              <a:t>	sig Subject{} </a:t>
            </a:r>
            <a:endParaRPr lang="en-US" sz="2700" b="0" strike="noStrike" spc="-1" dirty="0">
              <a:solidFill>
                <a:srgbClr val="0070C0"/>
              </a:solidFill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839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758E-0A0C-413C-8969-EB28DBBC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7C0E-5A72-4605-90CC-F111B7BCB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Alloy can generate models that have elements of each signature, called </a:t>
            </a:r>
            <a:r>
              <a:rPr lang="en-US" b="1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atoms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. </a:t>
            </a:r>
            <a:r>
              <a:rPr lang="en-US" dirty="0"/>
              <a:t>Following are some of the models generated by Alloy</a:t>
            </a:r>
          </a:p>
          <a:p>
            <a:r>
              <a:rPr lang="en-US" dirty="0"/>
              <a:t> Model 1 – </a:t>
            </a:r>
            <a:r>
              <a:rPr lang="en-US" dirty="0">
                <a:solidFill>
                  <a:srgbClr val="0070C0"/>
                </a:solidFill>
              </a:rPr>
              <a:t>Student= {Student0, Student1}, Teacher={Teacher0, Teacher1}, Subject={Subject}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Model 2 – </a:t>
            </a:r>
            <a:r>
              <a:rPr lang="en-US" dirty="0">
                <a:solidFill>
                  <a:srgbClr val="0070C0"/>
                </a:solidFill>
              </a:rPr>
              <a:t>Student= {Student}, Teacher={Teacher0, Teacher1, Teacher2}, Subject={Subject}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3 – </a:t>
            </a:r>
            <a:r>
              <a:rPr lang="en-US" dirty="0">
                <a:solidFill>
                  <a:srgbClr val="0070C0"/>
                </a:solidFill>
              </a:rPr>
              <a:t>Student= {Student0, Student1}, Teacher={}, Subject={}</a:t>
            </a:r>
            <a:r>
              <a:rPr lang="en-US" dirty="0"/>
              <a:t>    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Model 4 – </a:t>
            </a:r>
            <a:r>
              <a:rPr lang="en-US" dirty="0">
                <a:solidFill>
                  <a:srgbClr val="0070C0"/>
                </a:solidFill>
              </a:rPr>
              <a:t>Student= {Student}, Teacher={Teacher}, Subject={}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E324F-0362-4372-B785-2FF7A567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57" y="2983317"/>
            <a:ext cx="39624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DCB0F1-C1FA-4CF0-9C9A-3210D514B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457" y="4084424"/>
            <a:ext cx="396240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6242F-CC8F-4BA7-9357-94E07680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960" y="4876419"/>
            <a:ext cx="1724025" cy="50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CAAD73-0834-45F2-8C67-D4C7209AF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485" y="5532246"/>
            <a:ext cx="1714500" cy="5715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B52C9E-DD5D-4BFC-B5A7-608539277624}"/>
              </a:ext>
            </a:extLst>
          </p:cNvPr>
          <p:cNvCxnSpPr>
            <a:cxnSpLocks/>
          </p:cNvCxnSpPr>
          <p:nvPr/>
        </p:nvCxnSpPr>
        <p:spPr>
          <a:xfrm flipH="1">
            <a:off x="8665830" y="3214949"/>
            <a:ext cx="562060" cy="44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CF34B-3712-45E7-9DC8-E32AB7772D8C}"/>
              </a:ext>
            </a:extLst>
          </p:cNvPr>
          <p:cNvCxnSpPr>
            <a:cxnSpLocks/>
          </p:cNvCxnSpPr>
          <p:nvPr/>
        </p:nvCxnSpPr>
        <p:spPr>
          <a:xfrm flipH="1">
            <a:off x="7363875" y="3201687"/>
            <a:ext cx="1880793" cy="46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BBC674-1F95-4E4D-883E-086BAAC6C0F3}"/>
              </a:ext>
            </a:extLst>
          </p:cNvPr>
          <p:cNvCxnSpPr>
            <a:cxnSpLocks/>
          </p:cNvCxnSpPr>
          <p:nvPr/>
        </p:nvCxnSpPr>
        <p:spPr>
          <a:xfrm flipH="1" flipV="1">
            <a:off x="8835009" y="2960347"/>
            <a:ext cx="409659" cy="24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2130D5-F395-4D90-B5D7-9F1BFE59BA75}"/>
              </a:ext>
            </a:extLst>
          </p:cNvPr>
          <p:cNvSpPr txBox="1"/>
          <p:nvPr/>
        </p:nvSpPr>
        <p:spPr>
          <a:xfrm>
            <a:off x="9244668" y="30170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</a:t>
            </a:r>
          </a:p>
        </p:txBody>
      </p:sp>
    </p:spTree>
    <p:extLst>
      <p:ext uri="{BB962C8B-B14F-4D97-AF65-F5344CB8AC3E}">
        <p14:creationId xmlns:p14="http://schemas.microsoft.com/office/powerpoint/2010/main" val="190114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C809AD19F7E4D9CE8D686D62A7F25" ma:contentTypeVersion="2" ma:contentTypeDescription="Create a new document." ma:contentTypeScope="" ma:versionID="892bf44ddc1b14daecb87b8e9b6f2f21">
  <xsd:schema xmlns:xsd="http://www.w3.org/2001/XMLSchema" xmlns:xs="http://www.w3.org/2001/XMLSchema" xmlns:p="http://schemas.microsoft.com/office/2006/metadata/properties" xmlns:ns2="8dae1f0d-6849-4bb1-b2e3-71de3eaa5682" targetNamespace="http://schemas.microsoft.com/office/2006/metadata/properties" ma:root="true" ma:fieldsID="13e074c1d8f3a4c682c6070ca9a6aa30" ns2:_="">
    <xsd:import namespace="8dae1f0d-6849-4bb1-b2e3-71de3eaa5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e1f0d-6849-4bb1-b2e3-71de3eaa5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A91007-FF17-437D-9962-4A786B85EF55}"/>
</file>

<file path=docProps/app.xml><?xml version="1.0" encoding="utf-8"?>
<Properties xmlns="http://schemas.openxmlformats.org/officeDocument/2006/extended-properties" xmlns:vt="http://schemas.openxmlformats.org/officeDocument/2006/docPropsVTypes">
  <Template>{31D7F5ED-78EA-4F59-8EE8-A93CB6406EBE}tf78438558_win32</Template>
  <TotalTime>2134</TotalTime>
  <Words>1388</Words>
  <Application>Microsoft Office PowerPoint</Application>
  <PresentationFormat>Widescreen</PresentationFormat>
  <Paragraphs>304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-apple-system</vt:lpstr>
      <vt:lpstr>Arial</vt:lpstr>
      <vt:lpstr>Century Gothic</vt:lpstr>
      <vt:lpstr>Century Gothic (Body)</vt:lpstr>
      <vt:lpstr>DejaVu Sans</vt:lpstr>
      <vt:lpstr>Garamond</vt:lpstr>
      <vt:lpstr>Georgia</vt:lpstr>
      <vt:lpstr>Lato</vt:lpstr>
      <vt:lpstr>Times New Roman</vt:lpstr>
      <vt:lpstr>Wingdings</vt:lpstr>
      <vt:lpstr>SavonVTI</vt:lpstr>
      <vt:lpstr>Alloy Modelling Language</vt:lpstr>
      <vt:lpstr>Download org.alloytools.alloy.dist.jar file</vt:lpstr>
      <vt:lpstr>Introduction</vt:lpstr>
      <vt:lpstr>PowerPoint Presentation</vt:lpstr>
      <vt:lpstr>Conceptual Modeling</vt:lpstr>
      <vt:lpstr>Alloy</vt:lpstr>
      <vt:lpstr>Alloy</vt:lpstr>
      <vt:lpstr>Signatures</vt:lpstr>
      <vt:lpstr>Signatures</vt:lpstr>
      <vt:lpstr>Relations - Fields</vt:lpstr>
      <vt:lpstr>Relation - Fields</vt:lpstr>
      <vt:lpstr>Atoms &amp; Relations</vt:lpstr>
      <vt:lpstr>Field Expressions</vt:lpstr>
      <vt:lpstr>Continuing Academia Example</vt:lpstr>
      <vt:lpstr>Multi-relations</vt:lpstr>
      <vt:lpstr>Multiplicity - one</vt:lpstr>
      <vt:lpstr>Multiplicity - lone</vt:lpstr>
      <vt:lpstr>Multiplicity - set</vt:lpstr>
      <vt:lpstr>Multiplicity - some</vt:lpstr>
      <vt:lpstr>Multiplicity - disj</vt:lpstr>
      <vt:lpstr>Signature Multiplicity</vt:lpstr>
      <vt:lpstr>Multiplicity in Multi-relations</vt:lpstr>
      <vt:lpstr>PowerPoint Presentation</vt:lpstr>
      <vt:lpstr>Continuing Academia Example</vt:lpstr>
      <vt:lpstr>Subtypes</vt:lpstr>
      <vt:lpstr>Subtypes</vt:lpstr>
      <vt:lpstr>Abstract supertype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Alloy Modelling Language</dc:title>
  <dc:creator>mariam jawaid</dc:creator>
  <cp:lastModifiedBy>HP</cp:lastModifiedBy>
  <cp:revision>10</cp:revision>
  <dcterms:created xsi:type="dcterms:W3CDTF">2022-01-25T03:53:05Z</dcterms:created>
  <dcterms:modified xsi:type="dcterms:W3CDTF">2023-01-31T04:39:03Z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0x010100384C809AD19F7E4D9CE8D686D62A7F25</vt:lpwstr>
  </property>
</Properties>
</file>