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303" r:id="rId7"/>
    <p:sldId id="291" r:id="rId8"/>
    <p:sldId id="304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5" r:id="rId20"/>
    <p:sldId id="306" r:id="rId21"/>
    <p:sldId id="307" r:id="rId22"/>
    <p:sldId id="308" r:id="rId23"/>
    <p:sldId id="317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8" r:id="rId32"/>
    <p:sldId id="319" r:id="rId33"/>
    <p:sldId id="316" r:id="rId34"/>
    <p:sldId id="320" r:id="rId35"/>
    <p:sldId id="321" r:id="rId36"/>
    <p:sldId id="322" r:id="rId37"/>
    <p:sldId id="33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8A0"/>
    <a:srgbClr val="344529"/>
    <a:srgbClr val="2B3922"/>
    <a:srgbClr val="2E3722"/>
    <a:srgbClr val="FCF7F1"/>
    <a:srgbClr val="B8D233"/>
    <a:srgbClr val="5CC6D6"/>
    <a:srgbClr val="F8D22F"/>
    <a:srgbClr val="F03F2B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Alloy Modelling Language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436846D0-9051-4512-B2D4-78F36C625066}"/>
              </a:ext>
            </a:extLst>
          </p:cNvPr>
          <p:cNvSpPr/>
          <p:nvPr/>
        </p:nvSpPr>
        <p:spPr>
          <a:xfrm>
            <a:off x="1133174" y="1416702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What’s the result of these join applications?</a:t>
            </a:r>
            <a:endParaRPr lang="en-US" sz="3200" b="0" strike="noStrike" spc="-1" dirty="0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a,b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)}.{(c)} = undefined </a:t>
            </a:r>
            <a:endParaRPr lang="en-US" sz="2800" b="0" strike="noStrike" spc="-1" dirty="0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{(a)}.{(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a,b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)} = {(b)}</a:t>
            </a:r>
            <a:endParaRPr lang="en-US" sz="2800" b="0" strike="noStrike" spc="-1" dirty="0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a,b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)}.{(b)} = {(a)}</a:t>
            </a:r>
            <a:endParaRPr lang="en-US" sz="2800" b="0" strike="noStrike" spc="-1" dirty="0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{(a)}.{(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a,b,c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)} = {(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b,c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)}</a:t>
            </a:r>
            <a:endParaRPr lang="en-US" sz="2800" b="0" strike="noStrike" spc="-1" dirty="0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a,b,c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)}.{(c),(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c,d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b,c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)} = {(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a,b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a,b,d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 (a)}</a:t>
            </a:r>
            <a:endParaRPr lang="en-US" sz="2800" b="0" strike="noStrike" spc="-1" dirty="0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a,b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)}.{(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a,b,c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)} = {(c)}</a:t>
            </a:r>
            <a:endParaRPr lang="en-US" sz="2800" b="0" strike="noStrike" spc="-1" dirty="0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a,b,c,d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)}.{(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d,e,f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d,a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)} = {(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a,b,c,e,f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b,c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)}</a:t>
            </a:r>
            <a:endParaRPr lang="en-US" sz="2800" b="0" strike="noStrike" spc="-1" dirty="0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{(a)}.{(b)} = undefined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564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DF8F-48E8-41E9-B851-DE221C2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01E17-1D59-49FC-84F7-660A6BE4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[] – Box Join</a:t>
            </a:r>
          </a:p>
          <a:p>
            <a:r>
              <a:rPr lang="en-US" dirty="0" err="1"/>
              <a:t>rel</a:t>
            </a:r>
            <a:r>
              <a:rPr lang="en-US" dirty="0"/>
              <a:t>[set] is similar to wring </a:t>
            </a:r>
            <a:r>
              <a:rPr lang="en-US" dirty="0" err="1"/>
              <a:t>set.rel</a:t>
            </a:r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User = {U1,U2}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Group = {G1, G2}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belongs_to</a:t>
            </a:r>
            <a:r>
              <a:rPr lang="en-US" b="1" dirty="0">
                <a:solidFill>
                  <a:srgbClr val="0070C0"/>
                </a:solidFill>
              </a:rPr>
              <a:t> = {(U1,G1),(U1,G2),(U2,G1)}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belongs_to</a:t>
            </a:r>
            <a:r>
              <a:rPr lang="en-US" b="1" dirty="0">
                <a:solidFill>
                  <a:srgbClr val="0070C0"/>
                </a:solidFill>
              </a:rPr>
              <a:t>[User] = {G1,G2}</a:t>
            </a:r>
          </a:p>
        </p:txBody>
      </p:sp>
    </p:spTree>
    <p:extLst>
      <p:ext uri="{BB962C8B-B14F-4D97-AF65-F5344CB8AC3E}">
        <p14:creationId xmlns:p14="http://schemas.microsoft.com/office/powerpoint/2010/main" val="12280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3426-3E00-4047-A087-18D97A60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EC03C-5D30-4DBD-9BA7-A7E3813E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~</a:t>
            </a:r>
            <a:r>
              <a:rPr lang="en-US" b="1" dirty="0" err="1">
                <a:solidFill>
                  <a:srgbClr val="0070C0"/>
                </a:solidFill>
              </a:rPr>
              <a:t>rel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~</a:t>
            </a:r>
            <a:r>
              <a:rPr lang="en-US" dirty="0" err="1"/>
              <a:t>rel</a:t>
            </a:r>
            <a:r>
              <a:rPr lang="en-US" dirty="0"/>
              <a:t> is the reverse of </a:t>
            </a:r>
            <a:r>
              <a:rPr lang="en-US" dirty="0" err="1"/>
              <a:t>rel</a:t>
            </a:r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belongs_to</a:t>
            </a:r>
            <a:r>
              <a:rPr lang="en-US" b="1" dirty="0">
                <a:solidFill>
                  <a:srgbClr val="0070C0"/>
                </a:solidFill>
              </a:rPr>
              <a:t> = {(U1,G1),(U1,G2),(U2,G1)}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~</a:t>
            </a:r>
            <a:r>
              <a:rPr lang="en-US" b="1" dirty="0" err="1">
                <a:solidFill>
                  <a:srgbClr val="0070C0"/>
                </a:solidFill>
              </a:rPr>
              <a:t>belongs_to</a:t>
            </a:r>
            <a:r>
              <a:rPr lang="en-US" b="1" dirty="0">
                <a:solidFill>
                  <a:srgbClr val="0070C0"/>
                </a:solidFill>
              </a:rPr>
              <a:t> = {(G1,U1),(G2,U1),(G1,U2)}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6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3A76-D181-4777-87AD-0A2D2D1B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07BF-EABC-43F7-89E6-7EC040D8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Transitive Closure ‘^’</a:t>
            </a:r>
          </a:p>
          <a:p>
            <a:r>
              <a:rPr lang="en-US" dirty="0"/>
              <a:t>set.^</a:t>
            </a:r>
            <a:r>
              <a:rPr lang="en-US" dirty="0" err="1"/>
              <a:t>rel</a:t>
            </a:r>
            <a:r>
              <a:rPr lang="en-US" dirty="0"/>
              <a:t> = </a:t>
            </a:r>
            <a:r>
              <a:rPr lang="en-US" dirty="0" err="1"/>
              <a:t>set.rel</a:t>
            </a:r>
            <a:r>
              <a:rPr lang="en-US" dirty="0"/>
              <a:t> + </a:t>
            </a:r>
            <a:r>
              <a:rPr lang="en-US" dirty="0" err="1"/>
              <a:t>set.rel.rel</a:t>
            </a:r>
            <a:r>
              <a:rPr lang="en-US" dirty="0"/>
              <a:t> + </a:t>
            </a:r>
            <a:r>
              <a:rPr lang="en-US" dirty="0" err="1"/>
              <a:t>set.rel.rel.rel</a:t>
            </a:r>
            <a:r>
              <a:rPr lang="en-US" dirty="0"/>
              <a:t> + ….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belongs_to</a:t>
            </a:r>
            <a:r>
              <a:rPr lang="en-US" b="1" dirty="0">
                <a:solidFill>
                  <a:srgbClr val="0070C0"/>
                </a:solidFill>
              </a:rPr>
              <a:t> = {(U1,G1),(U1,G2),(U2,G1),(G1,G2),(G2,G3)}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{U1}.^</a:t>
            </a:r>
            <a:r>
              <a:rPr lang="en-US" b="1" dirty="0" err="1">
                <a:solidFill>
                  <a:srgbClr val="0070C0"/>
                </a:solidFill>
              </a:rPr>
              <a:t>belongs_to</a:t>
            </a:r>
            <a:r>
              <a:rPr lang="en-US" b="1" dirty="0">
                <a:solidFill>
                  <a:srgbClr val="0070C0"/>
                </a:solidFill>
              </a:rPr>
              <a:t> = {G1,G2,G3}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Reflective Transitive Closure ‘*’</a:t>
            </a:r>
          </a:p>
          <a:p>
            <a:r>
              <a:rPr lang="en-US" dirty="0"/>
              <a:t>set.*</a:t>
            </a:r>
            <a:r>
              <a:rPr lang="en-US" dirty="0" err="1"/>
              <a:t>rel</a:t>
            </a:r>
            <a:r>
              <a:rPr lang="en-US" dirty="0"/>
              <a:t> = set + </a:t>
            </a:r>
            <a:r>
              <a:rPr lang="en-US" dirty="0" err="1"/>
              <a:t>set.rel</a:t>
            </a:r>
            <a:r>
              <a:rPr lang="en-US" dirty="0"/>
              <a:t> + </a:t>
            </a:r>
            <a:r>
              <a:rPr lang="en-US" dirty="0" err="1"/>
              <a:t>set.rel.rel</a:t>
            </a:r>
            <a:r>
              <a:rPr lang="en-US" dirty="0"/>
              <a:t> + </a:t>
            </a:r>
            <a:r>
              <a:rPr lang="en-US" dirty="0" err="1"/>
              <a:t>set.rel.rel.rel</a:t>
            </a:r>
            <a:r>
              <a:rPr lang="en-US" dirty="0"/>
              <a:t> + ….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belongs_to</a:t>
            </a:r>
            <a:r>
              <a:rPr lang="en-US" b="1" dirty="0">
                <a:solidFill>
                  <a:srgbClr val="0070C0"/>
                </a:solidFill>
              </a:rPr>
              <a:t> = {(U1,G1),(U1,G2),(U2,G1),(G1,G2),(G2,G3),(G3,G4)}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{G1}.*</a:t>
            </a:r>
            <a:r>
              <a:rPr lang="en-US" b="1" dirty="0" err="1">
                <a:solidFill>
                  <a:srgbClr val="0070C0"/>
                </a:solidFill>
              </a:rPr>
              <a:t>belongs_to</a:t>
            </a:r>
            <a:r>
              <a:rPr lang="en-US" b="1" dirty="0">
                <a:solidFill>
                  <a:srgbClr val="0070C0"/>
                </a:solidFill>
              </a:rPr>
              <a:t> = {G1,G2,G3,G4}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973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9341-3356-483E-9C80-4B5A082E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3A58-71C9-418B-A14C-F984E6BDC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4910"/>
            <a:ext cx="10058400" cy="420783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Domain Restriction ‘&lt;:’</a:t>
            </a:r>
          </a:p>
          <a:p>
            <a:r>
              <a:rPr lang="en-US" dirty="0"/>
              <a:t>Set &lt;: </a:t>
            </a:r>
            <a:r>
              <a:rPr lang="en-US" dirty="0" err="1"/>
              <a:t>rel</a:t>
            </a:r>
            <a:r>
              <a:rPr lang="en-US" dirty="0"/>
              <a:t> - Restricts the domain (starting element) of </a:t>
            </a:r>
            <a:r>
              <a:rPr lang="en-US" dirty="0" err="1"/>
              <a:t>rel</a:t>
            </a:r>
            <a:r>
              <a:rPr lang="en-US" dirty="0"/>
              <a:t> to set 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User = {U1,U2}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Group = {G1, G2}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belongs_to</a:t>
            </a:r>
            <a:r>
              <a:rPr lang="en-US" b="1" dirty="0">
                <a:solidFill>
                  <a:srgbClr val="0070C0"/>
                </a:solidFill>
              </a:rPr>
              <a:t> = {(U1,G1),(U1,G2),(U2,G1),(G1,G2),(G2,G3),(G3,G4)}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 User  &lt;: </a:t>
            </a:r>
            <a:r>
              <a:rPr lang="en-US" b="1" dirty="0" err="1">
                <a:solidFill>
                  <a:srgbClr val="0070C0"/>
                </a:solidFill>
              </a:rPr>
              <a:t>belongs_to</a:t>
            </a:r>
            <a:r>
              <a:rPr lang="en-US" b="1" dirty="0">
                <a:solidFill>
                  <a:srgbClr val="0070C0"/>
                </a:solidFill>
              </a:rPr>
              <a:t> = {(U1,G1),(U1,G2),(U2,G1)}</a:t>
            </a:r>
          </a:p>
          <a:p>
            <a:r>
              <a:rPr lang="en-US" b="1" dirty="0">
                <a:solidFill>
                  <a:srgbClr val="0070C0"/>
                </a:solidFill>
              </a:rPr>
              <a:t>Range Restriction ‘:&gt;’</a:t>
            </a:r>
          </a:p>
          <a:p>
            <a:r>
              <a:rPr lang="en-US" dirty="0" err="1"/>
              <a:t>rel</a:t>
            </a:r>
            <a:r>
              <a:rPr lang="en-US" dirty="0"/>
              <a:t> &gt;: set - Restricts the range (ending element) of </a:t>
            </a:r>
            <a:r>
              <a:rPr lang="en-US" dirty="0" err="1"/>
              <a:t>rel</a:t>
            </a:r>
            <a:r>
              <a:rPr lang="en-US" dirty="0"/>
              <a:t> to set 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User = {U1,U2}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Group = {G1, G2}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belongs_to</a:t>
            </a:r>
            <a:r>
              <a:rPr lang="en-US" b="1" dirty="0">
                <a:solidFill>
                  <a:srgbClr val="0070C0"/>
                </a:solidFill>
              </a:rPr>
              <a:t> = {(U1,G1),(U1,G2),(U2,G1),(G1,G2),(G2,G3),(G3,G4)}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 </a:t>
            </a:r>
            <a:r>
              <a:rPr lang="en-US" b="1" dirty="0" err="1">
                <a:solidFill>
                  <a:srgbClr val="0070C0"/>
                </a:solidFill>
              </a:rPr>
              <a:t>belongs_to</a:t>
            </a:r>
            <a:r>
              <a:rPr lang="en-US" b="1" dirty="0">
                <a:solidFill>
                  <a:srgbClr val="0070C0"/>
                </a:solidFill>
              </a:rPr>
              <a:t> &gt;: Group = {(U1,G1),(U1,G2),(U2,G1),(G1,G2),(G2,G3),(G3,G4)}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3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6152-56E7-4476-B739-A44FE9E4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EBEE-1DCA-472F-A91A-88EC3E86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Override ‘++’</a:t>
            </a:r>
          </a:p>
          <a:p>
            <a:r>
              <a:rPr lang="en-US" dirty="0"/>
              <a:t>rel1 ++ rel2 is the union of the two relations, with one exception: if any relations in rel1 that share a “key/domain” with a relation in rel2, those tuples are dropped.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belongs_to</a:t>
            </a:r>
            <a:r>
              <a:rPr lang="en-US" b="1" dirty="0">
                <a:solidFill>
                  <a:srgbClr val="0070C0"/>
                </a:solidFill>
              </a:rPr>
              <a:t> = {(U1,G1),(U1,G2),(U2,G1),(G1,G2),(G2,G3),(G3,G4)}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new_belongs_to</a:t>
            </a:r>
            <a:r>
              <a:rPr lang="en-US" b="1" dirty="0">
                <a:solidFill>
                  <a:srgbClr val="0070C0"/>
                </a:solidFill>
              </a:rPr>
              <a:t> = {(U1,G3), (U2,G1),(G1,G4)}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belongs_to</a:t>
            </a:r>
            <a:r>
              <a:rPr lang="en-US" b="1" dirty="0">
                <a:solidFill>
                  <a:srgbClr val="0070C0"/>
                </a:solidFill>
              </a:rPr>
              <a:t> ++ </a:t>
            </a:r>
            <a:r>
              <a:rPr lang="en-US" b="1" dirty="0" err="1">
                <a:solidFill>
                  <a:srgbClr val="0070C0"/>
                </a:solidFill>
              </a:rPr>
              <a:t>new_belongs_to</a:t>
            </a:r>
            <a:r>
              <a:rPr lang="en-US" b="1" dirty="0">
                <a:solidFill>
                  <a:srgbClr val="0070C0"/>
                </a:solidFill>
              </a:rPr>
              <a:t> = {(U1,G3), (U2,G1),(G1,G4),(G2,G3),(G3,G4)}</a:t>
            </a:r>
          </a:p>
        </p:txBody>
      </p:sp>
    </p:spTree>
    <p:extLst>
      <p:ext uri="{BB962C8B-B14F-4D97-AF65-F5344CB8AC3E}">
        <p14:creationId xmlns:p14="http://schemas.microsoft.com/office/powerpoint/2010/main" val="11597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69D0-46D5-4C17-AD54-42757F42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B851-82B2-4BA0-B241-108CD535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Boolean constraints operate on </a:t>
            </a:r>
            <a:r>
              <a:rPr lang="en-US" dirty="0" err="1"/>
              <a:t>booleans</a:t>
            </a:r>
            <a:r>
              <a:rPr lang="en-US" dirty="0"/>
              <a:t> or predicates. They can be used to create more complex constraints.</a:t>
            </a:r>
          </a:p>
          <a:p>
            <a:r>
              <a:rPr lang="en-US" dirty="0"/>
              <a:t>All </a:t>
            </a:r>
            <a:r>
              <a:rPr lang="en-US" dirty="0" err="1"/>
              <a:t>boolean</a:t>
            </a:r>
            <a:r>
              <a:rPr lang="en-US" dirty="0"/>
              <a:t> constraints have two different forms, a symbolic form and an English form. For example, A &amp;&amp; B can also be written A and B.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And      	&amp;&amp;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Or	||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Not	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Implies	=&gt;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Iff</a:t>
            </a:r>
            <a:r>
              <a:rPr lang="en-US" b="1" dirty="0">
                <a:solidFill>
                  <a:srgbClr val="0070C0"/>
                </a:solidFill>
              </a:rPr>
              <a:t>	&lt;=&gt;</a:t>
            </a:r>
          </a:p>
          <a:p>
            <a:r>
              <a:rPr lang="en-US" dirty="0"/>
              <a:t>implies (=&gt;)</a:t>
            </a:r>
          </a:p>
          <a:p>
            <a:pPr lvl="1"/>
            <a:r>
              <a:rPr lang="en-US" dirty="0"/>
              <a:t>P implies Q is true if Q is true whenever P is true. If P is true and Q is false, then P implies Q is false. If P is false, then P implies Q is automatically true. P implies Q else T is true if P and Q are true or if P is false and T is true.</a:t>
            </a:r>
          </a:p>
          <a:p>
            <a:r>
              <a:rPr lang="en-US" dirty="0" err="1"/>
              <a:t>iff</a:t>
            </a:r>
            <a:r>
              <a:rPr lang="en-US" dirty="0"/>
              <a:t> (&lt;=&gt;)</a:t>
            </a:r>
          </a:p>
          <a:p>
            <a:pPr lvl="1"/>
            <a:r>
              <a:rPr lang="en-US" dirty="0"/>
              <a:t>P </a:t>
            </a:r>
            <a:r>
              <a:rPr lang="en-US" dirty="0" err="1"/>
              <a:t>iff</a:t>
            </a:r>
            <a:r>
              <a:rPr lang="en-US" dirty="0"/>
              <a:t> Q is true if P and Q are both true or both false. Use this for </a:t>
            </a:r>
            <a:r>
              <a:rPr lang="en-US" dirty="0" err="1"/>
              <a:t>booleans</a:t>
            </a:r>
            <a:r>
              <a:rPr lang="en-US" dirty="0"/>
              <a:t> instead of =.</a:t>
            </a:r>
          </a:p>
        </p:txBody>
      </p:sp>
    </p:spTree>
    <p:extLst>
      <p:ext uri="{BB962C8B-B14F-4D97-AF65-F5344CB8AC3E}">
        <p14:creationId xmlns:p14="http://schemas.microsoft.com/office/powerpoint/2010/main" val="302139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8572-0AF6-46B8-9DBB-9A6F500D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C06B5-6FD3-4AE6-BFF0-894327D8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{x: Set1 | expr[x]}</a:t>
            </a:r>
          </a:p>
          <a:p>
            <a:r>
              <a:rPr lang="en-US" dirty="0"/>
              <a:t>The expression evaluates to the set of all elements of Set1 where expr[x] is true. </a:t>
            </a:r>
          </a:p>
          <a:p>
            <a:r>
              <a:rPr lang="en-US" dirty="0"/>
              <a:t>Set comprehensions can use multiple inputs.</a:t>
            </a:r>
          </a:p>
          <a:p>
            <a:r>
              <a:rPr lang="en-US" b="1" dirty="0">
                <a:solidFill>
                  <a:srgbClr val="0070C0"/>
                </a:solidFill>
              </a:rPr>
              <a:t>{x: Set1, y: Set2, ... | expr[</a:t>
            </a:r>
            <a:r>
              <a:rPr lang="en-US" b="1" dirty="0" err="1">
                <a:solidFill>
                  <a:srgbClr val="0070C0"/>
                </a:solidFill>
              </a:rPr>
              <a:t>x,y</a:t>
            </a:r>
            <a:r>
              <a:rPr lang="en-US" b="1" dirty="0">
                <a:solidFill>
                  <a:srgbClr val="0070C0"/>
                </a:solidFill>
              </a:rPr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1319706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7160-5583-4DE9-8E00-41894B98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212-638B-472E-8B15-C2A013683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defines a local value for the purposes of the subexpression.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let x = A + B, y = C + D | x + y</a:t>
            </a:r>
          </a:p>
          <a:p>
            <a:r>
              <a:rPr lang="en-US" dirty="0"/>
              <a:t>In the context of the let expression x + y = (A + B) + (C + D). </a:t>
            </a:r>
          </a:p>
          <a:p>
            <a:r>
              <a:rPr lang="en-US" dirty="0"/>
              <a:t>let is mostly used to simplify complex expressions and give meaningful names to intermediate computations.</a:t>
            </a:r>
          </a:p>
        </p:txBody>
      </p:sp>
    </p:spTree>
    <p:extLst>
      <p:ext uri="{BB962C8B-B14F-4D97-AF65-F5344CB8AC3E}">
        <p14:creationId xmlns:p14="http://schemas.microsoft.com/office/powerpoint/2010/main" val="2117852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Adding Constraints</a:t>
            </a:r>
          </a:p>
        </p:txBody>
      </p:sp>
    </p:spTree>
    <p:extLst>
      <p:ext uri="{BB962C8B-B14F-4D97-AF65-F5344CB8AC3E}">
        <p14:creationId xmlns:p14="http://schemas.microsoft.com/office/powerpoint/2010/main" val="266031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C175-BAB0-44D4-9443-7FBABF2D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850F-7D76-403B-8C42-EA970208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Quantifiers</a:t>
            </a:r>
          </a:p>
          <a:p>
            <a:pPr algn="l" fontAlgn="base"/>
            <a:r>
              <a:rPr lang="en-US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Operators</a:t>
            </a:r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7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C175-BAB0-44D4-9443-7FBABF2D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850F-7D76-403B-8C42-EA970208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Predicates</a:t>
            </a:r>
          </a:p>
          <a:p>
            <a:pPr algn="l" fontAlgn="base"/>
            <a:r>
              <a:rPr lang="en-US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Functions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Facts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Assertions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93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DB85-B881-4C4C-9B39-C61D73F8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8AA9-15FF-4E92-B0A2-5185D09F3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0077"/>
            <a:ext cx="10058400" cy="418266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predicate is like a programming function that returns a </a:t>
            </a:r>
            <a:r>
              <a:rPr lang="en-US" dirty="0" err="1"/>
              <a:t>boolean</a:t>
            </a:r>
            <a:r>
              <a:rPr lang="en-US" dirty="0"/>
              <a:t>. While they are a special case of Alloy functions, they are more fundamental to modeling and addressed first. Predicates take the form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pred name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       constraint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</a:t>
            </a:r>
          </a:p>
          <a:p>
            <a:r>
              <a:rPr lang="en-US" dirty="0"/>
              <a:t>Once defined, predicates can be used as part of </a:t>
            </a:r>
            <a:r>
              <a:rPr lang="en-US" dirty="0" err="1"/>
              <a:t>boolean</a:t>
            </a:r>
            <a:r>
              <a:rPr lang="en-US" dirty="0"/>
              <a:t> expressions. The following is a valid spec: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sig A 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pred </a:t>
            </a:r>
            <a:r>
              <a:rPr lang="en-US" b="1" dirty="0" err="1">
                <a:solidFill>
                  <a:srgbClr val="0070C0"/>
                </a:solidFill>
              </a:rPr>
              <a:t>at_least_one_a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  some 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pred </a:t>
            </a:r>
            <a:r>
              <a:rPr lang="en-US" b="1" dirty="0" err="1">
                <a:solidFill>
                  <a:srgbClr val="0070C0"/>
                </a:solidFill>
              </a:rPr>
              <a:t>more_than_one_a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  </a:t>
            </a:r>
            <a:r>
              <a:rPr lang="en-US" b="1" dirty="0" err="1">
                <a:solidFill>
                  <a:srgbClr val="0070C0"/>
                </a:solidFill>
              </a:rPr>
              <a:t>at_least_one_a</a:t>
            </a:r>
            <a:r>
              <a:rPr lang="en-US" b="1" dirty="0">
                <a:solidFill>
                  <a:srgbClr val="0070C0"/>
                </a:solidFill>
              </a:rPr>
              <a:t> and not one 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run </a:t>
            </a:r>
            <a:r>
              <a:rPr lang="en-US" b="1" dirty="0" err="1">
                <a:solidFill>
                  <a:srgbClr val="0070C0"/>
                </a:solidFill>
              </a:rPr>
              <a:t>more_than_one_a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96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F96A-2A45-4936-BFA6-35271002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C2BED-DB76-4169-8529-CB843A33A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Predicates can also take arguments.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pred foo[a: Set1, b: Set2...]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  expr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71983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F4CA-8486-4BCB-873C-03ACAC98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0801-0183-4267-AEEF-FE0B21949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Alloy functions have the same structure as predicates but also return a value.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fun name[a: Set1, b: Set2]: </a:t>
            </a:r>
            <a:r>
              <a:rPr lang="en-US" b="1" dirty="0" err="1">
                <a:solidFill>
                  <a:srgbClr val="0070C0"/>
                </a:solidFill>
              </a:rPr>
              <a:t>output_type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  expression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3209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D2B4-DCAE-4B95-96FF-BCE986F4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F70A-601C-4CC6-9897-8A86241E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fact has the same form as a global predicate: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fact name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  constraint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</a:t>
            </a:r>
          </a:p>
          <a:p>
            <a:r>
              <a:rPr lang="en-US" dirty="0"/>
              <a:t>A fact is always considered true by the Analyzer. </a:t>
            </a:r>
          </a:p>
          <a:p>
            <a:r>
              <a:rPr lang="en-US" dirty="0"/>
              <a:t>Any models that would violate the fact are discarded instead of checked.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sig A 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fact {no A}</a:t>
            </a:r>
          </a:p>
        </p:txBody>
      </p:sp>
    </p:spTree>
    <p:extLst>
      <p:ext uri="{BB962C8B-B14F-4D97-AF65-F5344CB8AC3E}">
        <p14:creationId xmlns:p14="http://schemas.microsoft.com/office/powerpoint/2010/main" val="1769430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DF76-1089-441F-9787-489EFD6A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-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0DC6-7C9D-4240-9A83-0BE1E19F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fact { F }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fact f { F }</a:t>
            </a:r>
          </a:p>
          <a:p>
            <a:pPr lvl="1"/>
            <a:r>
              <a:rPr lang="en-US" dirty="0"/>
              <a:t>Facts can be written as separate paragraphs and can be named.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Sig A { ... }{ F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dirty="0"/>
              <a:t>Facts about a signature can be written immediately after the signature</a:t>
            </a:r>
          </a:p>
          <a:p>
            <a:pPr lvl="1"/>
            <a:r>
              <a:rPr lang="en-US" dirty="0"/>
              <a:t>  Signature facts are implicitly quantified over the elements of the signature</a:t>
            </a:r>
          </a:p>
          <a:p>
            <a:pPr lvl="1"/>
            <a:r>
              <a:rPr lang="en-US" dirty="0"/>
              <a:t>  It is equivalent to: 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fact {all a: A | F’} </a:t>
            </a:r>
          </a:p>
          <a:p>
            <a:pPr lvl="1"/>
            <a:r>
              <a:rPr lang="en-US" dirty="0"/>
              <a:t>where any field of A in F is replaced with </a:t>
            </a:r>
            <a:r>
              <a:rPr lang="en-US" dirty="0" err="1"/>
              <a:t>a.field</a:t>
            </a:r>
            <a:r>
              <a:rPr lang="en-US" dirty="0"/>
              <a:t> in F’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78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F02E-0952-4D62-A57D-08026331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5EFB-7192-42EA-B0DC-FCB1A1B3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3280">
              <a:lnSpc>
                <a:spcPct val="100000"/>
              </a:lnSpc>
              <a:spcBef>
                <a:spcPts val="9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Often, we believe that our model entails certain constraints that are not directly expressed.</a:t>
            </a:r>
            <a:endParaRPr lang="en-US" sz="16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9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 can express these additional constraints as assertions and use the analyzer to check if they hold.</a:t>
            </a:r>
            <a:endParaRPr lang="en-US" sz="16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9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If an assertion does not hold, the analyzer will produce a counterexample instance.</a:t>
            </a:r>
            <a:endParaRPr lang="en-US" sz="16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9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If a desired property expressed as an assertion does not hold, typically you want to move that constraint into an invariant or otherwise refine your specification until the assertion holds.</a:t>
            </a:r>
            <a:endParaRPr lang="en-US" sz="1600" b="0" strike="noStrike" spc="-1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21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203D-90AC-436C-962B-5540A0E8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 -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8517-9EE9-4209-B5BF-0CA901BE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720" indent="-342000">
              <a:lnSpc>
                <a:spcPct val="80000"/>
              </a:lnSpc>
              <a:spcBef>
                <a:spcPts val="448"/>
              </a:spcBef>
            </a:pPr>
            <a:r>
              <a:rPr lang="en-US" sz="1600" b="1" strike="noStrike" spc="-1" dirty="0">
                <a:solidFill>
                  <a:srgbClr val="0070C0"/>
                </a:solidFill>
                <a:latin typeface="Courier New"/>
                <a:ea typeface="DejaVu Sans"/>
              </a:rPr>
              <a:t>assert a { F }</a:t>
            </a:r>
            <a:endParaRPr lang="en-US" sz="1600" b="1" spc="-1" dirty="0">
              <a:solidFill>
                <a:srgbClr val="0070C0"/>
              </a:solidFill>
              <a:latin typeface="Arial"/>
            </a:endParaRPr>
          </a:p>
          <a:p>
            <a:pPr marL="342720" indent="-342000">
              <a:lnSpc>
                <a:spcPct val="80000"/>
              </a:lnSpc>
              <a:spcBef>
                <a:spcPts val="448"/>
              </a:spcBef>
            </a:pPr>
            <a:endParaRPr lang="en-US" sz="1600" b="1" strike="noStrike" spc="-1" dirty="0">
              <a:solidFill>
                <a:srgbClr val="0070C0"/>
              </a:solidFill>
              <a:latin typeface="Arial"/>
              <a:ea typeface="DejaVu Sans"/>
            </a:endParaRPr>
          </a:p>
          <a:p>
            <a:pPr marL="342720" indent="-342000">
              <a:lnSpc>
                <a:spcPct val="80000"/>
              </a:lnSpc>
              <a:spcBef>
                <a:spcPts val="448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Assertions are constraints that were intended to follow from facts of the model</a:t>
            </a:r>
            <a:endParaRPr lang="en-US" sz="1600" spc="-1" dirty="0">
              <a:latin typeface="Arial"/>
            </a:endParaRPr>
          </a:p>
          <a:p>
            <a:pPr marL="342720" indent="-342000">
              <a:lnSpc>
                <a:spcPct val="80000"/>
              </a:lnSpc>
              <a:spcBef>
                <a:spcPts val="448"/>
              </a:spcBef>
            </a:pPr>
            <a:endParaRPr lang="en-US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720" indent="-342000">
              <a:lnSpc>
                <a:spcPct val="80000"/>
              </a:lnSpc>
              <a:spcBef>
                <a:spcPts val="448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 can use Alloy analyzer to check the assertions</a:t>
            </a:r>
            <a:endParaRPr lang="en-US" sz="1600" b="0" strike="noStrike" spc="-1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88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1923262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C175-BAB0-44D4-9443-7FBABF2D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850F-7D76-403B-8C42-EA970208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Commands</a:t>
            </a:r>
            <a:endParaRPr lang="en-US" b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 fontAlgn="base"/>
            <a:r>
              <a:rPr lang="en-US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Model Checking using Bounded Verification</a:t>
            </a:r>
          </a:p>
          <a:p>
            <a:pPr algn="l" fontAlgn="base"/>
            <a:r>
              <a:rPr lang="en-US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Defining Scope in Commands</a:t>
            </a:r>
          </a:p>
        </p:txBody>
      </p:sp>
    </p:spTree>
    <p:extLst>
      <p:ext uri="{BB962C8B-B14F-4D97-AF65-F5344CB8AC3E}">
        <p14:creationId xmlns:p14="http://schemas.microsoft.com/office/powerpoint/2010/main" val="9046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F71F-D57A-458B-82C6-EF017BCA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48A6BC-CD2C-43F8-B71D-65E2063E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81" y="2103120"/>
            <a:ext cx="82962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52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A538-3F21-479F-8D66-09F7E38C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CCE0-AA2E-492F-AA9D-777E05D69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 </a:t>
            </a:r>
            <a:r>
              <a:rPr lang="en-US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command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is what actually runs the analyzer. It can either find models that satisfy your specification, or counterexamples to given properties.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check </a:t>
            </a:r>
          </a:p>
          <a:p>
            <a:pPr lvl="1"/>
            <a:r>
              <a:rPr lang="en-US" dirty="0"/>
              <a:t>check tells the Analyzer to find a counterexample to a given constraint (assertion). </a:t>
            </a:r>
          </a:p>
          <a:p>
            <a:pPr lvl="1"/>
            <a:r>
              <a:rPr lang="en-US" dirty="0"/>
              <a:t>You can use it to check that your specification behaves as you expect it to.</a:t>
            </a:r>
          </a:p>
          <a:p>
            <a:pPr lvl="1"/>
            <a:r>
              <a:rPr lang="en-US" dirty="0"/>
              <a:t>Example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assert a {constraint}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check a</a:t>
            </a:r>
          </a:p>
          <a:p>
            <a:r>
              <a:rPr lang="en-US" b="1" dirty="0">
                <a:solidFill>
                  <a:srgbClr val="0070C0"/>
                </a:solidFill>
              </a:rPr>
              <a:t>run </a:t>
            </a:r>
          </a:p>
          <a:p>
            <a:pPr lvl="1"/>
            <a:r>
              <a:rPr 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run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tells the analyzer to find a matching example of the spec.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You can run a predicate or a function and alloy will generate a model accordingly</a:t>
            </a:r>
          </a:p>
          <a:p>
            <a:pPr lvl="1"/>
            <a:r>
              <a:rPr lang="en-US" dirty="0"/>
              <a:t>Example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pred p[] {constraint}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run p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/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169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5B80-67F1-4AA4-B77C-21685D6A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using Bounded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9D79-10F2-4E06-BC6F-37F6A700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32000" indent="-3207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Alloy Analyzer is a verification tool that analyzes Alloy specifications using Model Checking technique</a:t>
            </a:r>
          </a:p>
          <a:p>
            <a:pPr marL="706320" lvl="1" indent="-32076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checking whether a finite-state model of a system meets a given specification</a:t>
            </a: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lang="en-US" sz="2000" b="0" strike="noStrike" spc="-1" dirty="0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It uses bounded verification</a:t>
            </a:r>
          </a:p>
          <a:p>
            <a:pPr marL="706320" lvl="1" indent="-32076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It limits the number of objects in each class to a fixed number and checks assertions about the specification within that bound</a:t>
            </a:r>
            <a:endParaRPr lang="en-US" sz="1800" b="0" strike="noStrike" spc="-1" dirty="0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Problem with unbounded model checking</a:t>
            </a:r>
          </a:p>
          <a:p>
            <a:pPr marL="706320" lvl="1" indent="-32076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State Explosion Problem</a:t>
            </a:r>
          </a:p>
          <a:p>
            <a:pPr marL="980640" lvl="2" indent="-32076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As the number of state variables in the system increases, the size of the system state space grows exponentially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07477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C2F4-C2E1-4FF3-83E7-763719DC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8D2A-F82C-43B2-818B-8B3DF850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720" indent="-342000">
              <a:lnSpc>
                <a:spcPct val="90000"/>
              </a:lnSpc>
              <a:spcBef>
                <a:spcPts val="499"/>
              </a:spcBef>
            </a:pPr>
            <a:r>
              <a:rPr lang="en-US" sz="1400" b="1" spc="-1" dirty="0">
                <a:solidFill>
                  <a:srgbClr val="000000"/>
                </a:solidFill>
                <a:latin typeface="Arial"/>
              </a:rPr>
              <a:t>Scope is defined in the same way for both check and run command</a:t>
            </a:r>
            <a:endParaRPr lang="en-US" sz="1400" b="1" strike="noStrike" spc="-1" dirty="0">
              <a:latin typeface="Arial"/>
            </a:endParaRPr>
          </a:p>
          <a:p>
            <a:pPr marL="342720" indent="-342000">
              <a:lnSpc>
                <a:spcPct val="90000"/>
              </a:lnSpc>
              <a:spcBef>
                <a:spcPts val="499"/>
              </a:spcBef>
            </a:pPr>
            <a:endParaRPr lang="en-US" sz="14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 marL="342720" indent="-342000">
              <a:lnSpc>
                <a:spcPct val="90000"/>
              </a:lnSpc>
              <a:spcBef>
                <a:spcPts val="499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check 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endParaRPr lang="en-US" sz="1400" b="0" strike="noStrike" spc="-1" dirty="0">
              <a:latin typeface="Arial"/>
            </a:endParaRPr>
          </a:p>
          <a:p>
            <a:pPr marL="742680" indent="-284760">
              <a:lnSpc>
                <a:spcPct val="90000"/>
              </a:lnSpc>
              <a:spcBef>
                <a:spcPts val="499"/>
              </a:spcBef>
            </a:pPr>
            <a:r>
              <a:rPr lang="en-US" sz="16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top-level sigs bound by 3</a:t>
            </a:r>
            <a:endParaRPr lang="en-US" sz="1600" b="0" strike="noStrike" spc="-1" dirty="0">
              <a:latin typeface="Arial"/>
            </a:endParaRPr>
          </a:p>
          <a:p>
            <a:pPr marL="342720" indent="-342000">
              <a:lnSpc>
                <a:spcPct val="90000"/>
              </a:lnSpc>
              <a:spcBef>
                <a:spcPts val="499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check 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a 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</a:t>
            </a:r>
            <a:r>
              <a:rPr lang="en-US" sz="1400" b="0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default</a:t>
            </a:r>
            <a:endParaRPr lang="en-US" sz="1400" b="0" strike="noStrike" spc="-1" dirty="0">
              <a:latin typeface="Arial"/>
            </a:endParaRPr>
          </a:p>
          <a:p>
            <a:pPr marL="742680" indent="-284760">
              <a:lnSpc>
                <a:spcPct val="90000"/>
              </a:lnSpc>
              <a:spcBef>
                <a:spcPts val="499"/>
              </a:spcBef>
            </a:pPr>
            <a:r>
              <a:rPr lang="en-US" sz="16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top-level sigs bound by default</a:t>
            </a:r>
            <a:endParaRPr lang="en-US" sz="1600" b="0" strike="noStrike" spc="-1" dirty="0">
              <a:latin typeface="Arial"/>
            </a:endParaRPr>
          </a:p>
          <a:p>
            <a:pPr marL="342720" indent="-342000">
              <a:lnSpc>
                <a:spcPct val="90000"/>
              </a:lnSpc>
              <a:spcBef>
                <a:spcPts val="499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check 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a 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</a:t>
            </a:r>
            <a:r>
              <a:rPr lang="en-US" sz="1400" b="0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default 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but </a:t>
            </a:r>
            <a:r>
              <a:rPr lang="en-US" sz="1400" b="0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list</a:t>
            </a:r>
            <a:endParaRPr lang="en-US" sz="1400" b="0" strike="noStrike" spc="-1" dirty="0">
              <a:latin typeface="Arial"/>
            </a:endParaRPr>
          </a:p>
          <a:p>
            <a:pPr marL="742680" indent="-284760">
              <a:lnSpc>
                <a:spcPct val="90000"/>
              </a:lnSpc>
              <a:spcBef>
                <a:spcPts val="499"/>
              </a:spcBef>
            </a:pPr>
            <a:r>
              <a:rPr lang="en-US" sz="16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default overridden by bounds in list</a:t>
            </a:r>
            <a:endParaRPr lang="en-US" sz="1600" b="0" strike="noStrike" spc="-1" dirty="0">
              <a:latin typeface="Arial"/>
            </a:endParaRPr>
          </a:p>
          <a:p>
            <a:pPr marL="342720" indent="-342000">
              <a:lnSpc>
                <a:spcPct val="90000"/>
              </a:lnSpc>
              <a:spcBef>
                <a:spcPts val="499"/>
              </a:spcBef>
            </a:pP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check 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a </a:t>
            </a:r>
            <a:r>
              <a:rPr lang="en-US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</a:t>
            </a:r>
            <a:r>
              <a:rPr lang="en-US" sz="1400" b="0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list</a:t>
            </a:r>
            <a:endParaRPr lang="en-US" sz="1400" b="0" strike="noStrike" spc="-1" dirty="0">
              <a:latin typeface="Arial"/>
            </a:endParaRPr>
          </a:p>
          <a:p>
            <a:pPr marL="742680" indent="-284760">
              <a:lnSpc>
                <a:spcPct val="90000"/>
              </a:lnSpc>
              <a:spcBef>
                <a:spcPts val="499"/>
              </a:spcBef>
            </a:pPr>
            <a:r>
              <a:rPr lang="en-US" sz="16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sigs bound in list</a:t>
            </a:r>
          </a:p>
          <a:p>
            <a:pPr marL="742680" indent="-284760">
              <a:lnSpc>
                <a:spcPct val="90000"/>
              </a:lnSpc>
              <a:spcBef>
                <a:spcPts val="499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2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9796-0DCD-4B64-B00D-411EA20E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B4C6A-6A5C-45D1-9E38-E63E75D3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2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abstract sig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Person {}</a:t>
            </a:r>
            <a:endParaRPr lang="en-US" sz="1600" b="0" strike="noStrike" spc="-1" dirty="0">
              <a:latin typeface="Arial"/>
            </a:endParaRPr>
          </a:p>
          <a:p>
            <a:pPr marL="72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sig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Man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extends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Person {}</a:t>
            </a:r>
            <a:endParaRPr lang="en-US" sz="1600" b="0" strike="noStrike" spc="-1" dirty="0">
              <a:latin typeface="Arial"/>
            </a:endParaRPr>
          </a:p>
          <a:p>
            <a:pPr marL="72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sig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Woman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extends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Person {}</a:t>
            </a:r>
            <a:endParaRPr lang="en-US" sz="1600" b="0" strike="noStrike" spc="-1" dirty="0">
              <a:latin typeface="Arial"/>
            </a:endParaRPr>
          </a:p>
          <a:p>
            <a:pPr marL="72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sig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Grandpa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extends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Man {}</a:t>
            </a:r>
            <a:endParaRPr lang="en-US" sz="1600" b="0" strike="noStrike" spc="-1" dirty="0">
              <a:latin typeface="Arial"/>
            </a:endParaRPr>
          </a:p>
          <a:p>
            <a:pPr marL="72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assert </a:t>
            </a:r>
            <a:r>
              <a:rPr lang="en-US" sz="160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a {some Person}</a:t>
            </a:r>
          </a:p>
          <a:p>
            <a:pPr marL="72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check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endParaRPr lang="en-US" sz="1600" b="0" strike="noStrike" spc="-1" dirty="0">
              <a:latin typeface="Arial"/>
            </a:endParaRPr>
          </a:p>
          <a:p>
            <a:pPr marL="72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check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a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4</a:t>
            </a:r>
            <a:endParaRPr lang="en-US" sz="1600" b="0" strike="noStrike" spc="-1" dirty="0">
              <a:latin typeface="Arial"/>
            </a:endParaRPr>
          </a:p>
          <a:p>
            <a:pPr marL="72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check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a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4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but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3 Woman</a:t>
            </a:r>
            <a:endParaRPr lang="en-US" sz="1600" b="0" strike="noStrike" spc="-1" dirty="0">
              <a:latin typeface="Arial"/>
            </a:endParaRPr>
          </a:p>
          <a:p>
            <a:pPr marL="72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check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a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4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but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3 Man, 5 Woman</a:t>
            </a:r>
            <a:endParaRPr lang="en-US" sz="1600" b="0" strike="noStrike" spc="-1" dirty="0">
              <a:latin typeface="Arial"/>
            </a:endParaRPr>
          </a:p>
          <a:p>
            <a:pPr marL="72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check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a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4 Person</a:t>
            </a:r>
            <a:endParaRPr lang="en-US" sz="1600" b="0" strike="noStrike" spc="-1" dirty="0">
              <a:latin typeface="Arial"/>
            </a:endParaRPr>
          </a:p>
          <a:p>
            <a:pPr marL="72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check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a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4 Person, 3 Woman</a:t>
            </a:r>
            <a:endParaRPr lang="en-US" sz="1600" b="0" strike="noStrike" spc="-1" dirty="0">
              <a:latin typeface="Arial"/>
            </a:endParaRPr>
          </a:p>
          <a:p>
            <a:pPr marL="72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check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a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3 Man, 4 Woman</a:t>
            </a:r>
            <a:endParaRPr lang="en-US" sz="1600" b="0" strike="noStrike" spc="-1" dirty="0">
              <a:latin typeface="Arial"/>
            </a:endParaRPr>
          </a:p>
          <a:p>
            <a:pPr marL="72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check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a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3 Man, 4 Woman, 2 Grandpa</a:t>
            </a:r>
            <a:endParaRPr lang="en-US" sz="1600" b="0" strike="noStrike" spc="-1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66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8EB239-CB74-4BE3-8D44-D69E8260C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8400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103B-ED64-4DA1-B15E-86B1F9D6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1421-8D76-4A85-898F-453A4B62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operators can be used to construct new sets from existing ones, for use in expressions and predicates.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S1 + S2 </a:t>
            </a:r>
            <a:r>
              <a:rPr lang="en-US" dirty="0"/>
              <a:t>is the set of all elements in either S1 or S2 (set union).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S1 - S2 </a:t>
            </a:r>
            <a:r>
              <a:rPr lang="en-US" dirty="0"/>
              <a:t>is the set of all elements in S1 but not S2 (set difference).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S1 &amp; S2 </a:t>
            </a:r>
            <a:r>
              <a:rPr lang="en-US" dirty="0"/>
              <a:t>is the set of all elements in both S1 and S2 (set intersection).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</a:t>
            </a:r>
            <a:endParaRPr lang="en-US" b="1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S1 = {A, B}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S2 = {B, C}</a:t>
            </a:r>
          </a:p>
          <a:p>
            <a:pPr marL="27432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S1 + S2 = {A, B, C}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S1 - S2 = {A}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	S1 &amp; S2 = {B}</a:t>
            </a:r>
          </a:p>
        </p:txBody>
      </p:sp>
    </p:spTree>
    <p:extLst>
      <p:ext uri="{BB962C8B-B14F-4D97-AF65-F5344CB8AC3E}">
        <p14:creationId xmlns:p14="http://schemas.microsoft.com/office/powerpoint/2010/main" val="3392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77EB-75E2-4415-A17F-CA16A713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EB0FD-FCD7-4FE8-8616-1074F9EE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=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dirty="0"/>
              <a:t>A = B means that both sets of atoms or relations have the exact same elements. </a:t>
            </a:r>
          </a:p>
          <a:p>
            <a:r>
              <a:rPr lang="en-US" sz="1800" b="1" dirty="0">
                <a:solidFill>
                  <a:srgbClr val="0070C0"/>
                </a:solidFill>
              </a:rPr>
              <a:t>in</a:t>
            </a:r>
          </a:p>
          <a:p>
            <a:pPr lvl="1"/>
            <a:r>
              <a:rPr lang="en-US" sz="1600" dirty="0"/>
              <a:t>A in B means that every element of A is also an element of B. This is also known as a “subset” relation.</a:t>
            </a:r>
          </a:p>
          <a:p>
            <a:pPr lvl="1"/>
            <a:r>
              <a:rPr lang="en-US" sz="1600" dirty="0"/>
              <a:t>x in A means that x is an element of the set A. </a:t>
            </a:r>
          </a:p>
          <a:p>
            <a:r>
              <a:rPr lang="en-US" sz="1800" b="1" dirty="0" err="1">
                <a:solidFill>
                  <a:srgbClr val="0070C0"/>
                </a:solidFill>
              </a:rPr>
              <a:t>disj</a:t>
            </a:r>
            <a:r>
              <a:rPr lang="en-US" sz="1800" b="1" dirty="0">
                <a:solidFill>
                  <a:srgbClr val="0070C0"/>
                </a:solidFill>
              </a:rPr>
              <a:t>[A, B]</a:t>
            </a:r>
          </a:p>
          <a:p>
            <a:pPr lvl="1"/>
            <a:r>
              <a:rPr lang="en-US" sz="1800" dirty="0" err="1"/>
              <a:t>disj</a:t>
            </a:r>
            <a:r>
              <a:rPr lang="en-US" sz="1800" dirty="0"/>
              <a:t>[A, B] is the predicate “A and B share no elements in common”. </a:t>
            </a:r>
          </a:p>
          <a:p>
            <a:pPr lvl="1"/>
            <a:r>
              <a:rPr lang="en-US" sz="1800" dirty="0"/>
              <a:t>Any number of arguments can be used, in which case </a:t>
            </a:r>
            <a:r>
              <a:rPr lang="en-US" sz="1800" dirty="0" err="1"/>
              <a:t>disj</a:t>
            </a:r>
            <a:r>
              <a:rPr lang="en-US" sz="1800" dirty="0"/>
              <a:t> is pairwise-disjoint. This means that </a:t>
            </a:r>
            <a:r>
              <a:rPr lang="en-US" sz="1800" dirty="0" err="1"/>
              <a:t>disj</a:t>
            </a:r>
            <a:r>
              <a:rPr lang="en-US" sz="1800" dirty="0"/>
              <a:t>[A, B, C] is equivalent to </a:t>
            </a:r>
            <a:r>
              <a:rPr lang="en-US" sz="1800" dirty="0" err="1"/>
              <a:t>disj</a:t>
            </a:r>
            <a:r>
              <a:rPr lang="en-US" sz="1800" dirty="0"/>
              <a:t>[A, B] and </a:t>
            </a:r>
            <a:r>
              <a:rPr lang="en-US" sz="1800" dirty="0" err="1"/>
              <a:t>disj</a:t>
            </a:r>
            <a:r>
              <a:rPr lang="en-US" sz="1800" dirty="0"/>
              <a:t>[B, C] and </a:t>
            </a:r>
            <a:r>
              <a:rPr lang="en-US" sz="1800" dirty="0" err="1"/>
              <a:t>disj</a:t>
            </a:r>
            <a:r>
              <a:rPr lang="en-US" sz="1800" dirty="0"/>
              <a:t>[A, C].</a:t>
            </a:r>
          </a:p>
        </p:txBody>
      </p:sp>
    </p:spTree>
    <p:extLst>
      <p:ext uri="{BB962C8B-B14F-4D97-AF65-F5344CB8AC3E}">
        <p14:creationId xmlns:p14="http://schemas.microsoft.com/office/powerpoint/2010/main" val="170375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FA79-8F4C-4C10-A837-E2F282A9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6E2C-03FF-439A-A9F5-BF4FE8FD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-&gt;</a:t>
            </a:r>
          </a:p>
          <a:p>
            <a:r>
              <a:rPr lang="en-US" dirty="0"/>
              <a:t>Given two sets, </a:t>
            </a:r>
            <a:r>
              <a:rPr lang="en-US" b="1" dirty="0">
                <a:solidFill>
                  <a:srgbClr val="0070C0"/>
                </a:solidFill>
              </a:rPr>
              <a:t>Set1 -&gt; Set2</a:t>
            </a:r>
            <a:r>
              <a:rPr lang="en-US" dirty="0"/>
              <a:t> is the Cartesian product of the two: </a:t>
            </a:r>
          </a:p>
          <a:p>
            <a:pPr lvl="1"/>
            <a:r>
              <a:rPr lang="en-US" dirty="0"/>
              <a:t>the set of all relations that map any element of Set1 to any element of Set2.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Set1 = {A, B}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Set2 = {X, Y, Z}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Set1 -&gt; Set2 = { A -&gt; X, A -&gt; Y, A -&gt; Z, B -&gt; X, B -&gt; Y, B -&gt; Z }</a:t>
            </a:r>
          </a:p>
        </p:txBody>
      </p:sp>
    </p:spTree>
    <p:extLst>
      <p:ext uri="{BB962C8B-B14F-4D97-AF65-F5344CB8AC3E}">
        <p14:creationId xmlns:p14="http://schemas.microsoft.com/office/powerpoint/2010/main" val="210720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8B7C-428A-48A6-9F29-B9AAAF53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2BED3-C935-4421-AD96-F7037C4D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#</a:t>
            </a:r>
          </a:p>
          <a:p>
            <a:r>
              <a:rPr lang="en-US" dirty="0"/>
              <a:t>#S is the number of elements in S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S1 = {A, B}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#S1               -- 2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5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D8E0-11B9-4EE1-B5DC-CF99E5A1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2522-585D-4965-91D1-88B104EFD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 ‘.’ Operator - Join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Set.rel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If Set is an individual atom, this returns all elements that said atom maps to. If Set is more than one atom, this gets all elements they map to.</a:t>
            </a:r>
          </a:p>
          <a:p>
            <a:pPr lvl="1"/>
            <a:r>
              <a:rPr lang="en-US" dirty="0"/>
              <a:t>Example </a:t>
            </a:r>
          </a:p>
          <a:p>
            <a:pPr lvl="2"/>
            <a:r>
              <a:rPr lang="en-US" sz="1400" b="1" dirty="0">
                <a:solidFill>
                  <a:srgbClr val="0070C0"/>
                </a:solidFill>
              </a:rPr>
              <a:t>{U1}.{(U1,G1), (U2,G2)} = {G1}</a:t>
            </a:r>
          </a:p>
          <a:p>
            <a:pPr lvl="2"/>
            <a:r>
              <a:rPr lang="en-US" sz="1400" b="1" dirty="0">
                <a:solidFill>
                  <a:srgbClr val="0070C0"/>
                </a:solidFill>
              </a:rPr>
              <a:t>{U1,U2}.{(U1,G1), (U2,G2)} = {G1,G2}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rel.set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Example </a:t>
            </a:r>
          </a:p>
          <a:p>
            <a:pPr lvl="2"/>
            <a:r>
              <a:rPr lang="en-US" sz="1400" b="1" dirty="0">
                <a:solidFill>
                  <a:srgbClr val="0070C0"/>
                </a:solidFill>
              </a:rPr>
              <a:t>{(U1,G1), (U2,G2)}.{G1} = {U1}</a:t>
            </a:r>
          </a:p>
          <a:p>
            <a:pPr lvl="2"/>
            <a:r>
              <a:rPr lang="en-US" sz="1400" b="1" dirty="0">
                <a:solidFill>
                  <a:srgbClr val="0070C0"/>
                </a:solidFill>
              </a:rPr>
              <a:t>{(U1,G1), (U2,G2)}. {G1,G2} = {U1,U2}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rel.rel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Example </a:t>
            </a:r>
          </a:p>
          <a:p>
            <a:pPr lvl="2"/>
            <a:r>
              <a:rPr lang="en-US" sz="1400" b="1" dirty="0">
                <a:solidFill>
                  <a:srgbClr val="0070C0"/>
                </a:solidFill>
              </a:rPr>
              <a:t>{(A,B), (B,A)}. {(B,C), (B,D),(A,E)} = {(A,C), (A,D), (B,E)}</a:t>
            </a:r>
          </a:p>
          <a:p>
            <a:pPr marL="548640" lvl="2" indent="0">
              <a:buNone/>
            </a:pPr>
            <a:endParaRPr lang="en-US" sz="1400" b="1" dirty="0">
              <a:solidFill>
                <a:srgbClr val="0070C0"/>
              </a:solidFill>
            </a:endParaRPr>
          </a:p>
          <a:p>
            <a:pPr lvl="2"/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4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436846D0-9051-4512-B2D4-78F36C625066}"/>
              </a:ext>
            </a:extLst>
          </p:cNvPr>
          <p:cNvSpPr/>
          <p:nvPr/>
        </p:nvSpPr>
        <p:spPr>
          <a:xfrm>
            <a:off x="1133174" y="1416702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What’s the result of these join applications?</a:t>
            </a:r>
            <a:endParaRPr lang="en-US" sz="3200" b="0" strike="noStrike" spc="-1" dirty="0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a,b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)}.{(c)} </a:t>
            </a:r>
            <a:endParaRPr lang="en-US" sz="2800" b="0" strike="noStrike" spc="-1" dirty="0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{(a)}.{(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a,b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)}</a:t>
            </a:r>
            <a:endParaRPr lang="en-US" sz="2800" b="0" strike="noStrike" spc="-1" dirty="0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a,b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)}.{(b)}</a:t>
            </a:r>
            <a:endParaRPr lang="en-US" sz="2800" b="0" strike="noStrike" spc="-1" dirty="0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{(a)}.{(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a,b,c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)}</a:t>
            </a:r>
            <a:endParaRPr lang="en-US" sz="2800" b="0" strike="noStrike" spc="-1" dirty="0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a,b,c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)}.{(c),(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c,d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b,c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)}</a:t>
            </a:r>
            <a:endParaRPr lang="en-US" sz="2800" b="0" strike="noStrike" spc="-1" dirty="0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a,b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)}.{(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a,b,c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)}</a:t>
            </a:r>
            <a:endParaRPr lang="en-US" sz="2800" b="0" strike="noStrike" spc="-1" dirty="0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a,b,c,d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)}.{(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d,e,f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d,a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)}</a:t>
            </a:r>
            <a:endParaRPr lang="en-US" sz="2800" b="0" strike="noStrike" spc="-1" dirty="0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{(a)}.{(b)}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22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4C809AD19F7E4D9CE8D686D62A7F25" ma:contentTypeVersion="2" ma:contentTypeDescription="Create a new document." ma:contentTypeScope="" ma:versionID="892bf44ddc1b14daecb87b8e9b6f2f21">
  <xsd:schema xmlns:xsd="http://www.w3.org/2001/XMLSchema" xmlns:xs="http://www.w3.org/2001/XMLSchema" xmlns:p="http://schemas.microsoft.com/office/2006/metadata/properties" xmlns:ns2="8dae1f0d-6849-4bb1-b2e3-71de3eaa5682" targetNamespace="http://schemas.microsoft.com/office/2006/metadata/properties" ma:root="true" ma:fieldsID="13e074c1d8f3a4c682c6070ca9a6aa30" ns2:_="">
    <xsd:import namespace="8dae1f0d-6849-4bb1-b2e3-71de3eaa56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ae1f0d-6849-4bb1-b2e3-71de3eaa5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1758E0-CACA-49BB-A46B-9AED9A647A72}"/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{31D7F5ED-78EA-4F59-8EE8-A93CB6406EBE}tf78438558_win32</Template>
  <TotalTime>7700</TotalTime>
  <Words>1226</Words>
  <Application>Microsoft Office PowerPoint</Application>
  <PresentationFormat>Widescreen</PresentationFormat>
  <Paragraphs>268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Century Gothic</vt:lpstr>
      <vt:lpstr>Courier New</vt:lpstr>
      <vt:lpstr>DejaVu Sans</vt:lpstr>
      <vt:lpstr>Garamond</vt:lpstr>
      <vt:lpstr>Georgia</vt:lpstr>
      <vt:lpstr>Lato</vt:lpstr>
      <vt:lpstr>Symbol</vt:lpstr>
      <vt:lpstr>Wingdings</vt:lpstr>
      <vt:lpstr>SavonVTI</vt:lpstr>
      <vt:lpstr>Alloy Modelling Language</vt:lpstr>
      <vt:lpstr>Table of Contents</vt:lpstr>
      <vt:lpstr>Quantifiers</vt:lpstr>
      <vt:lpstr>Set Operators</vt:lpstr>
      <vt:lpstr>Contd.</vt:lpstr>
      <vt:lpstr>Relational Operators</vt:lpstr>
      <vt:lpstr>Contd.</vt:lpstr>
      <vt:lpstr>Cont.</vt:lpstr>
      <vt:lpstr>PowerPoint Presentation</vt:lpstr>
      <vt:lpstr>PowerPoint Presentation</vt:lpstr>
      <vt:lpstr>Contd.</vt:lpstr>
      <vt:lpstr>Contd. </vt:lpstr>
      <vt:lpstr>Contd.</vt:lpstr>
      <vt:lpstr>Contd.</vt:lpstr>
      <vt:lpstr>Contd.</vt:lpstr>
      <vt:lpstr>Boolean Operators </vt:lpstr>
      <vt:lpstr>Set Comprehension</vt:lpstr>
      <vt:lpstr>Let</vt:lpstr>
      <vt:lpstr>Adding Constraints</vt:lpstr>
      <vt:lpstr>Contents</vt:lpstr>
      <vt:lpstr>Predicates</vt:lpstr>
      <vt:lpstr>Contd.</vt:lpstr>
      <vt:lpstr>Functions</vt:lpstr>
      <vt:lpstr>Facts</vt:lpstr>
      <vt:lpstr>Fact - Syntax</vt:lpstr>
      <vt:lpstr>Assertions</vt:lpstr>
      <vt:lpstr>Assertion - Syntax</vt:lpstr>
      <vt:lpstr>Verification</vt:lpstr>
      <vt:lpstr>Contents</vt:lpstr>
      <vt:lpstr>Commands</vt:lpstr>
      <vt:lpstr>Model Checking using Bounded Verification</vt:lpstr>
      <vt:lpstr>Defining Scope </vt:lpstr>
      <vt:lpstr>Contd. 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Alloy Modelling Language</dc:title>
  <dc:creator>mariam jawaid</dc:creator>
  <cp:lastModifiedBy>HP</cp:lastModifiedBy>
  <cp:revision>22</cp:revision>
  <dcterms:created xsi:type="dcterms:W3CDTF">2022-01-25T03:53:05Z</dcterms:created>
  <dcterms:modified xsi:type="dcterms:W3CDTF">2023-01-31T05:46:52Z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0x010100384C809AD19F7E4D9CE8D686D62A7F25</vt:lpwstr>
  </property>
</Properties>
</file>