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324" r:id="rId6"/>
    <p:sldId id="323" r:id="rId7"/>
    <p:sldId id="325" r:id="rId8"/>
    <p:sldId id="326" r:id="rId9"/>
    <p:sldId id="327" r:id="rId10"/>
    <p:sldId id="328" r:id="rId11"/>
    <p:sldId id="329" r:id="rId12"/>
    <p:sldId id="331" r:id="rId13"/>
    <p:sldId id="333" r:id="rId14"/>
    <p:sldId id="334" r:id="rId15"/>
    <p:sldId id="330" r:id="rId16"/>
    <p:sldId id="335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9D9D9"/>
    <a:srgbClr val="3488A0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Alloy Modelling Language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468B-8A23-44BD-8D84-DC52A10C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predicates and functions, if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2A16-D50A-4523-B385-25427ECC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</a:t>
            </a:r>
            <a:r>
              <a:rPr lang="en-US" b="1" dirty="0">
                <a:solidFill>
                  <a:srgbClr val="0070C0"/>
                </a:solidFill>
              </a:rPr>
              <a:t>s in s.^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dirty="0"/>
              <a:t> is used quite a lot we can create the following predicate or function and use them in facts and assertions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fun </a:t>
            </a:r>
            <a:r>
              <a:rPr lang="en-US" b="1" dirty="0" err="1">
                <a:solidFill>
                  <a:srgbClr val="0070C0"/>
                </a:solidFill>
              </a:rPr>
              <a:t>pre_req</a:t>
            </a: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s:Subject</a:t>
            </a:r>
            <a:r>
              <a:rPr lang="en-US" b="1" dirty="0">
                <a:solidFill>
                  <a:srgbClr val="0070C0"/>
                </a:solidFill>
              </a:rPr>
              <a:t>]:set Subject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s.^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 pred </a:t>
            </a:r>
            <a:r>
              <a:rPr lang="en-US" b="1" dirty="0" err="1">
                <a:solidFill>
                  <a:srgbClr val="0070C0"/>
                </a:solidFill>
              </a:rPr>
              <a:t>in_pre_req</a:t>
            </a: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s:Subject</a:t>
            </a:r>
            <a:r>
              <a:rPr lang="en-US" b="1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s in s.^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9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CFC3-32F7-43F8-A2FC-29D04CED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pred and fun in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3B2BDD-4905-4126-A6D2-215E1940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412"/>
            <a:ext cx="4360877" cy="4132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abstract some sig Student{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takes: some Subject}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</a:t>
            </a:r>
            <a:r>
              <a:rPr lang="en-US" b="1" dirty="0" err="1">
                <a:solidFill>
                  <a:srgbClr val="0070C0"/>
                </a:solidFill>
              </a:rPr>
              <a:t>ugrad</a:t>
            </a:r>
            <a:r>
              <a:rPr lang="en-US" b="1" dirty="0">
                <a:solidFill>
                  <a:srgbClr val="0070C0"/>
                </a:solidFill>
              </a:rPr>
              <a:t>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postgrad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Faculty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Teacher in postgrad + Faculty{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teaches: some Subject}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Subject{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: one Teacher,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enrolled: some Student,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: set Subject - this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fun </a:t>
            </a:r>
            <a:r>
              <a:rPr lang="en-US" b="1" dirty="0" err="1">
                <a:solidFill>
                  <a:srgbClr val="FF0000"/>
                </a:solidFill>
              </a:rPr>
              <a:t>pre_req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s:Subject</a:t>
            </a:r>
            <a:r>
              <a:rPr lang="en-US" b="1" dirty="0">
                <a:solidFill>
                  <a:srgbClr val="FF0000"/>
                </a:solidFill>
              </a:rPr>
              <a:t>]:set Subject{ s.^</a:t>
            </a:r>
            <a:r>
              <a:rPr lang="en-US" b="1" dirty="0" err="1">
                <a:solidFill>
                  <a:srgbClr val="FF0000"/>
                </a:solidFill>
              </a:rPr>
              <a:t>pre_requisite</a:t>
            </a:r>
            <a:r>
              <a:rPr lang="en-US" b="1" dirty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pred </a:t>
            </a:r>
            <a:r>
              <a:rPr lang="en-US" b="1" dirty="0" err="1">
                <a:solidFill>
                  <a:srgbClr val="FF0000"/>
                </a:solidFill>
              </a:rPr>
              <a:t>in_pre_req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s:Subject</a:t>
            </a:r>
            <a:r>
              <a:rPr lang="en-US" b="1" dirty="0">
                <a:solidFill>
                  <a:srgbClr val="FF0000"/>
                </a:solidFill>
              </a:rPr>
              <a:t>]{ s in s.^</a:t>
            </a:r>
            <a:r>
              <a:rPr lang="en-US" b="1" dirty="0" err="1">
                <a:solidFill>
                  <a:srgbClr val="FF0000"/>
                </a:solidFill>
              </a:rPr>
              <a:t>pre_requisite</a:t>
            </a:r>
            <a:r>
              <a:rPr lang="en-US" b="1" dirty="0">
                <a:solidFill>
                  <a:srgbClr val="FF0000"/>
                </a:solidFill>
              </a:rPr>
              <a:t> 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A661A-0049-4AA6-85C0-E82A62B086CF}"/>
              </a:ext>
            </a:extLst>
          </p:cNvPr>
          <p:cNvSpPr txBox="1">
            <a:spLocks/>
          </p:cNvSpPr>
          <p:nvPr/>
        </p:nvSpPr>
        <p:spPr>
          <a:xfrm>
            <a:off x="6096000" y="1820412"/>
            <a:ext cx="5480807" cy="413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fact{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teaches = ~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enrolled = ~takes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no s:Subject | </a:t>
            </a:r>
            <a:r>
              <a:rPr lang="en-US" b="1" dirty="0" err="1">
                <a:solidFill>
                  <a:srgbClr val="FF0000"/>
                </a:solidFill>
              </a:rPr>
              <a:t>in_pre_req</a:t>
            </a:r>
            <a:r>
              <a:rPr lang="en-US" b="1" dirty="0">
                <a:solidFill>
                  <a:srgbClr val="FF0000"/>
                </a:solidFill>
              </a:rPr>
              <a:t>[s]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all s:Subject | no </a:t>
            </a:r>
            <a:r>
              <a:rPr lang="en-US" b="1" dirty="0" err="1">
                <a:solidFill>
                  <a:srgbClr val="0070C0"/>
                </a:solidFill>
              </a:rPr>
              <a:t>s.enrolled</a:t>
            </a:r>
            <a:r>
              <a:rPr lang="en-US" b="1" dirty="0">
                <a:solidFill>
                  <a:srgbClr val="0070C0"/>
                </a:solidFill>
              </a:rPr>
              <a:t> &amp; </a:t>
            </a:r>
            <a:r>
              <a:rPr lang="en-US" b="1" dirty="0" err="1">
                <a:solidFill>
                  <a:srgbClr val="FF0000"/>
                </a:solidFill>
              </a:rPr>
              <a:t>pre_req</a:t>
            </a:r>
            <a:r>
              <a:rPr lang="en-US" b="1" dirty="0">
                <a:solidFill>
                  <a:srgbClr val="FF0000"/>
                </a:solidFill>
              </a:rPr>
              <a:t>[s]</a:t>
            </a:r>
            <a:r>
              <a:rPr lang="en-US" b="1" dirty="0">
                <a:solidFill>
                  <a:srgbClr val="0070C0"/>
                </a:solidFill>
              </a:rPr>
              <a:t>.enrolled 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all t:Teacher | #t.teaches &lt;= 2 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all p:postgrad | no </a:t>
            </a:r>
            <a:r>
              <a:rPr lang="en-US" b="1" dirty="0" err="1">
                <a:solidFill>
                  <a:srgbClr val="0070C0"/>
                </a:solidFill>
              </a:rPr>
              <a:t>p.teaches</a:t>
            </a:r>
            <a:r>
              <a:rPr lang="en-US" b="1" dirty="0">
                <a:solidFill>
                  <a:srgbClr val="0070C0"/>
                </a:solidFill>
              </a:rPr>
              <a:t>.*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 &amp; </a:t>
            </a:r>
            <a:r>
              <a:rPr lang="en-US" b="1" dirty="0" err="1">
                <a:solidFill>
                  <a:srgbClr val="0070C0"/>
                </a:solidFill>
              </a:rPr>
              <a:t>p.takes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some p:postgrad | p !in Teacher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#postgrad &gt; 1 &amp;&amp; #ugrad &gt; 1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some postgrad &amp; Teacher &amp;&amp; #(postgrad &amp; Teacher) &lt;=2 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80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7A95-3FF6-4482-A79F-47B1C64A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Assertions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F9B18-7ED6-4AF0-8E6B-E7A7265D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0745"/>
            <a:ext cx="9511717" cy="4186106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--Assertion 1: No subject is 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pre_requisite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of its own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pre_requisite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assert </a:t>
            </a:r>
            <a:r>
              <a:rPr lang="en-US" b="1" dirty="0" err="1">
                <a:solidFill>
                  <a:srgbClr val="0070C0"/>
                </a:solidFill>
              </a:rPr>
              <a:t>no_symmetric_pre_req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no s:Subject, p:s.pre_requisite | p in </a:t>
            </a:r>
            <a:r>
              <a:rPr lang="en-US" b="1" dirty="0" err="1">
                <a:solidFill>
                  <a:srgbClr val="0070C0"/>
                </a:solidFill>
              </a:rPr>
              <a:t>pre_requisite.s</a:t>
            </a:r>
            <a:r>
              <a:rPr lang="en-US" b="1" dirty="0">
                <a:solidFill>
                  <a:srgbClr val="0070C0"/>
                </a:solidFill>
              </a:rPr>
              <a:t> }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--Assertion 2: Each subject is taught by at least 2 teachers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assert subjecttaughtbyatleast2{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all s:Subject | #s.taught_by &gt; 1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--Assertion 3: Each subject has at least 2 students enrolled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assert subjectenrolledbyatleast2{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all s:Subject | #s.enrolled &gt; 1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--Assertion 4: All faculty members are teachers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assert </a:t>
            </a:r>
            <a:r>
              <a:rPr lang="en-US" b="1" dirty="0" err="1">
                <a:solidFill>
                  <a:srgbClr val="0070C0"/>
                </a:solidFill>
              </a:rPr>
              <a:t>eachfacisteacher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   all f:Faculty | f in Teacher 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5323-95A3-4925-A6CB-76107C06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assertions and Running functions and predicate using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CE5-7182-4960-A7EA-5482845B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these statements must be executed separately one by one.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check </a:t>
            </a:r>
            <a:r>
              <a:rPr lang="en-US" b="1" dirty="0">
                <a:solidFill>
                  <a:srgbClr val="0070C0"/>
                </a:solidFill>
              </a:rPr>
              <a:t>subjecttaughtbyatleast2 </a:t>
            </a: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check </a:t>
            </a:r>
            <a:r>
              <a:rPr lang="en-US" b="1" dirty="0">
                <a:solidFill>
                  <a:srgbClr val="0070C0"/>
                </a:solidFill>
              </a:rPr>
              <a:t>subjectenrolledbyatleast2 </a:t>
            </a:r>
            <a:r>
              <a:rPr lang="en-US" b="1" dirty="0">
                <a:solidFill>
                  <a:srgbClr val="0070C0"/>
                </a:solidFill>
              </a:rPr>
              <a:t>for 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check </a:t>
            </a:r>
            <a:r>
              <a:rPr lang="en-US" b="1" dirty="0" err="1">
                <a:solidFill>
                  <a:srgbClr val="0070C0"/>
                </a:solidFill>
              </a:rPr>
              <a:t>eachfacisteacher</a:t>
            </a:r>
            <a:r>
              <a:rPr lang="en-US" b="1" dirty="0">
                <a:solidFill>
                  <a:srgbClr val="0070C0"/>
                </a:solidFill>
              </a:rPr>
              <a:t> for 4 but 5 Faculty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check </a:t>
            </a:r>
            <a:r>
              <a:rPr lang="en-US" b="1" dirty="0" err="1">
                <a:solidFill>
                  <a:srgbClr val="0070C0"/>
                </a:solidFill>
              </a:rPr>
              <a:t>no_symmetric_pre_req</a:t>
            </a:r>
            <a:r>
              <a:rPr lang="en-US" b="1" dirty="0">
                <a:solidFill>
                  <a:srgbClr val="0070C0"/>
                </a:solidFill>
              </a:rPr>
              <a:t> for 4 Student, 5 Subject, 3 Faculty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  </a:t>
            </a:r>
            <a:r>
              <a:rPr lang="en-US" b="1" dirty="0" smtClean="0">
                <a:solidFill>
                  <a:srgbClr val="0070C0"/>
                </a:solidFill>
              </a:rPr>
              <a:t>run </a:t>
            </a:r>
            <a:r>
              <a:rPr lang="en-US" b="1" dirty="0" err="1">
                <a:solidFill>
                  <a:srgbClr val="0070C0"/>
                </a:solidFill>
              </a:rPr>
              <a:t>pre_req</a:t>
            </a:r>
            <a:r>
              <a:rPr lang="en-US" b="1" dirty="0">
                <a:solidFill>
                  <a:srgbClr val="0070C0"/>
                </a:solidFill>
              </a:rPr>
              <a:t> for 4 but 5 Subject</a:t>
            </a:r>
            <a:endParaRPr lang="en-US" dirty="0"/>
          </a:p>
          <a:p>
            <a:r>
              <a:rPr lang="en-US" dirty="0"/>
              <a:t>Since assertion </a:t>
            </a:r>
            <a:r>
              <a:rPr lang="en-US" dirty="0" smtClean="0"/>
              <a:t>2 and 3 </a:t>
            </a:r>
            <a:r>
              <a:rPr lang="en-US" dirty="0"/>
              <a:t>do not logically follow from the specified facts, when checked, alloy analyzer will show counterexamples for those. This means either our assertions are wrong, or our requirements (facts) are incomplete. </a:t>
            </a:r>
          </a:p>
          <a:p>
            <a:r>
              <a:rPr lang="en-US" dirty="0"/>
              <a:t>In the latter case, we need to re-write our facts in order to incorporate the assertions we want our system to adhere to.</a:t>
            </a:r>
          </a:p>
        </p:txBody>
      </p:sp>
    </p:spTree>
    <p:extLst>
      <p:ext uri="{BB962C8B-B14F-4D97-AF65-F5344CB8AC3E}">
        <p14:creationId xmlns:p14="http://schemas.microsoft.com/office/powerpoint/2010/main" val="187508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EB239-CB74-4BE3-8D44-D69E8260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40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Example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Academia</a:t>
            </a:r>
          </a:p>
        </p:txBody>
      </p:sp>
    </p:spTree>
    <p:extLst>
      <p:ext uri="{BB962C8B-B14F-4D97-AF65-F5344CB8AC3E}">
        <p14:creationId xmlns:p14="http://schemas.microsoft.com/office/powerpoint/2010/main" val="119097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C464-26D2-400D-8178-D1DD5916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Academia.als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D0AA-24BB-4CC3-893D-8455035B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takes: some Subject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Teacher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teaches: some Subject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Subject{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	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: one Teacher,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enrolled: some Student,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: set Subject - this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5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1ED0-4938-4214-97F3-EC3BDD3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ugrad</a:t>
            </a:r>
            <a:r>
              <a:rPr lang="en-US" dirty="0"/>
              <a:t> &amp; postgrad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F061-45CD-4D82-88F0-7A6DACED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037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abstract</a:t>
            </a:r>
            <a:r>
              <a:rPr lang="en-US" b="1" dirty="0">
                <a:solidFill>
                  <a:srgbClr val="0070C0"/>
                </a:solidFill>
              </a:rPr>
              <a:t> some sig Student{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takes: some Subject 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some sig </a:t>
            </a:r>
            <a:r>
              <a:rPr lang="en-US" b="1" dirty="0" err="1">
                <a:solidFill>
                  <a:schemeClr val="accent2"/>
                </a:solidFill>
              </a:rPr>
              <a:t>ugrad</a:t>
            </a:r>
            <a:r>
              <a:rPr lang="en-US" b="1" dirty="0">
                <a:solidFill>
                  <a:schemeClr val="accent2"/>
                </a:solidFill>
              </a:rPr>
              <a:t>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some sig postgrad extends Student {}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Teacher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teaches: some Subject}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Subject{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	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: one Teacher,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enrolled: some Student,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: set Subject - this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0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665B-61EE-4BAA-AD02-BFDB33ED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Faculty to differentiate between Faculty &amp; Postgrad Teachers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F017-B116-4EAC-8080-DCF005B6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abstract some sig Student{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takes: some Subject}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</a:t>
            </a:r>
            <a:r>
              <a:rPr lang="en-US" b="1" dirty="0" err="1">
                <a:solidFill>
                  <a:srgbClr val="0070C0"/>
                </a:solidFill>
              </a:rPr>
              <a:t>ugrad</a:t>
            </a:r>
            <a:r>
              <a:rPr lang="en-US" b="1" dirty="0">
                <a:solidFill>
                  <a:srgbClr val="0070C0"/>
                </a:solidFill>
              </a:rPr>
              <a:t>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postgrad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some sig Faculty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Teacher</a:t>
            </a:r>
            <a:r>
              <a:rPr lang="en-US" b="1" dirty="0">
                <a:solidFill>
                  <a:schemeClr val="accent2"/>
                </a:solidFill>
              </a:rPr>
              <a:t> in postgrad + Faculty</a:t>
            </a:r>
            <a:r>
              <a:rPr lang="en-US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teaches: some Subject}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Subject{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	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: one Teacher,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enrolled: some Student,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: set Subject - this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D1A5-82C1-44E6-80E2-42149DC1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Following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9AEC-9B92-474F-BC5C-9FC4A7AE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teaches in Teacher &amp; </a:t>
            </a:r>
            <a:r>
              <a:rPr lang="en-US" dirty="0" err="1"/>
              <a:t>taught_by</a:t>
            </a:r>
            <a:r>
              <a:rPr lang="en-US" dirty="0"/>
              <a:t> in Subject are transpose of each other</a:t>
            </a:r>
          </a:p>
          <a:p>
            <a:pPr lvl="1"/>
            <a:r>
              <a:rPr lang="en-US" dirty="0"/>
              <a:t>If a teacher teaches a subject then that subject must be </a:t>
            </a:r>
            <a:r>
              <a:rPr lang="en-US" dirty="0" err="1"/>
              <a:t>taught_by</a:t>
            </a:r>
            <a:r>
              <a:rPr lang="en-US" dirty="0"/>
              <a:t> the same teacher and vice versa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enrolled in Subject &amp; takes in Student are transpose of each other</a:t>
            </a:r>
          </a:p>
          <a:p>
            <a:pPr lvl="1"/>
            <a:r>
              <a:rPr lang="en-US" dirty="0"/>
              <a:t>Student enrolled in a subject and subject taken by a student should be reflective of each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C84C7-DE8A-4E2D-9B54-516E9002CC48}"/>
              </a:ext>
            </a:extLst>
          </p:cNvPr>
          <p:cNvSpPr txBox="1"/>
          <p:nvPr/>
        </p:nvSpPr>
        <p:spPr>
          <a:xfrm>
            <a:off x="4051882" y="2894202"/>
            <a:ext cx="34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teaches = ~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7BFA8-9287-4451-AA8D-F7E91FE58BA3}"/>
              </a:ext>
            </a:extLst>
          </p:cNvPr>
          <p:cNvSpPr txBox="1"/>
          <p:nvPr/>
        </p:nvSpPr>
        <p:spPr>
          <a:xfrm>
            <a:off x="4051882" y="4423473"/>
            <a:ext cx="34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enrolled = ~takes</a:t>
            </a:r>
          </a:p>
        </p:txBody>
      </p:sp>
    </p:spTree>
    <p:extLst>
      <p:ext uri="{BB962C8B-B14F-4D97-AF65-F5344CB8AC3E}">
        <p14:creationId xmlns:p14="http://schemas.microsoft.com/office/powerpoint/2010/main" val="3287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D1A5-82C1-44E6-80E2-42149DC1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Following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9AEC-9B92-474F-BC5C-9FC4A7AE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7523"/>
            <a:ext cx="10058400" cy="4065221"/>
          </a:xfrm>
        </p:spPr>
        <p:txBody>
          <a:bodyPr/>
          <a:lstStyle/>
          <a:p>
            <a:r>
              <a:rPr lang="en-US" dirty="0"/>
              <a:t>Each student must take at least one subject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Each teacher must teach at most 2 subjects</a:t>
            </a:r>
          </a:p>
          <a:p>
            <a:endParaRPr lang="en-US" dirty="0"/>
          </a:p>
          <a:p>
            <a:r>
              <a:rPr lang="en-US" dirty="0"/>
              <a:t>No subject should be in the hierarchy of its own </a:t>
            </a:r>
            <a:r>
              <a:rPr lang="en-US" dirty="0" err="1"/>
              <a:t>pre_requisites</a:t>
            </a:r>
            <a:r>
              <a:rPr lang="en-US" dirty="0"/>
              <a:t> that </a:t>
            </a:r>
            <a:r>
              <a:rPr lang="en-US" dirty="0" err="1"/>
              <a:t>pre_requisite</a:t>
            </a:r>
            <a:r>
              <a:rPr lang="en-US" dirty="0"/>
              <a:t> is an acyclic relation</a:t>
            </a:r>
          </a:p>
          <a:p>
            <a:endParaRPr lang="en-US" dirty="0"/>
          </a:p>
          <a:p>
            <a:r>
              <a:rPr lang="en-US" dirty="0"/>
              <a:t>There should be at least one and at most 2 postgrad students who are also teachers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all postgrad students can be teachers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C84C7-DE8A-4E2D-9B54-516E9002CC48}"/>
              </a:ext>
            </a:extLst>
          </p:cNvPr>
          <p:cNvSpPr txBox="1"/>
          <p:nvPr/>
        </p:nvSpPr>
        <p:spPr>
          <a:xfrm>
            <a:off x="1350628" y="2294692"/>
            <a:ext cx="840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all s:Student | #s.takes &gt;= 1 </a:t>
            </a:r>
            <a:r>
              <a:rPr lang="en-US" b="1" dirty="0"/>
              <a:t>OR </a:t>
            </a:r>
            <a:r>
              <a:rPr lang="en-US" b="1" dirty="0">
                <a:solidFill>
                  <a:srgbClr val="0070C0"/>
                </a:solidFill>
              </a:rPr>
              <a:t>all s:Student | some </a:t>
            </a:r>
            <a:r>
              <a:rPr lang="en-US" b="1" dirty="0" err="1">
                <a:solidFill>
                  <a:srgbClr val="0070C0"/>
                </a:solidFill>
              </a:rPr>
              <a:t>s.takes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7BFA8-9287-4451-AA8D-F7E91FE58BA3}"/>
              </a:ext>
            </a:extLst>
          </p:cNvPr>
          <p:cNvSpPr txBox="1"/>
          <p:nvPr/>
        </p:nvSpPr>
        <p:spPr>
          <a:xfrm>
            <a:off x="1350628" y="3119004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all t:Teacher | #t.teaches &lt;=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68AD1-2504-48CB-AB50-2CE1F94121F8}"/>
              </a:ext>
            </a:extLst>
          </p:cNvPr>
          <p:cNvSpPr txBox="1"/>
          <p:nvPr/>
        </p:nvSpPr>
        <p:spPr>
          <a:xfrm>
            <a:off x="1350628" y="386168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 s:Subject | s in s.^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DCC41-7974-4E60-B965-33E216D61720}"/>
              </a:ext>
            </a:extLst>
          </p:cNvPr>
          <p:cNvSpPr txBox="1"/>
          <p:nvPr/>
        </p:nvSpPr>
        <p:spPr>
          <a:xfrm>
            <a:off x="1350628" y="4548599"/>
            <a:ext cx="77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some postgrad &amp; Teacher &amp;&amp; #(postgrad &amp; Teacher) &lt;=2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83203-0821-46A5-8D2D-6603503432F7}"/>
              </a:ext>
            </a:extLst>
          </p:cNvPr>
          <p:cNvSpPr txBox="1"/>
          <p:nvPr/>
        </p:nvSpPr>
        <p:spPr>
          <a:xfrm>
            <a:off x="1350628" y="5335827"/>
            <a:ext cx="773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some p:postgrad | p !in Teacher</a:t>
            </a:r>
          </a:p>
        </p:txBody>
      </p:sp>
    </p:spTree>
    <p:extLst>
      <p:ext uri="{BB962C8B-B14F-4D97-AF65-F5344CB8AC3E}">
        <p14:creationId xmlns:p14="http://schemas.microsoft.com/office/powerpoint/2010/main" val="13074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D1A5-82C1-44E6-80E2-42149DC1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2667"/>
          </a:xfrm>
        </p:spPr>
        <p:txBody>
          <a:bodyPr/>
          <a:lstStyle/>
          <a:p>
            <a:r>
              <a:rPr lang="en-US" dirty="0"/>
              <a:t>Adding Following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9AEC-9B92-474F-BC5C-9FC4A7AE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5261"/>
            <a:ext cx="10058400" cy="4065221"/>
          </a:xfrm>
        </p:spPr>
        <p:txBody>
          <a:bodyPr/>
          <a:lstStyle/>
          <a:p>
            <a:r>
              <a:rPr lang="en-US" dirty="0"/>
              <a:t>No postgrad should teach a subject or any of the subjects in the hierarchy of its </a:t>
            </a:r>
            <a:r>
              <a:rPr lang="en-US" dirty="0" err="1"/>
              <a:t>pre_requisites</a:t>
            </a:r>
            <a:r>
              <a:rPr lang="en-US" dirty="0"/>
              <a:t> that he is currently studying/taking/enrolled in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must be at least 3 postgrad and 3 undergrad students </a:t>
            </a:r>
          </a:p>
          <a:p>
            <a:endParaRPr lang="en-US" dirty="0"/>
          </a:p>
          <a:p>
            <a:r>
              <a:rPr lang="en-US" dirty="0"/>
              <a:t>No student should be enrolled in the hierarchy of </a:t>
            </a:r>
            <a:r>
              <a:rPr lang="en-US" dirty="0" err="1"/>
              <a:t>pre_requisite</a:t>
            </a:r>
            <a:r>
              <a:rPr lang="en-US" dirty="0"/>
              <a:t> of the subjects he is currently enrolled in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C84C7-DE8A-4E2D-9B54-516E9002CC48}"/>
              </a:ext>
            </a:extLst>
          </p:cNvPr>
          <p:cNvSpPr txBox="1"/>
          <p:nvPr/>
        </p:nvSpPr>
        <p:spPr>
          <a:xfrm>
            <a:off x="1283515" y="2210543"/>
            <a:ext cx="994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all p:postgrad | p in Teacher =&gt; (all s:p.teaches, </a:t>
            </a:r>
            <a:r>
              <a:rPr lang="en-US" b="1" dirty="0" err="1">
                <a:solidFill>
                  <a:srgbClr val="0070C0"/>
                </a:solidFill>
              </a:rPr>
              <a:t>sp:s</a:t>
            </a:r>
            <a:r>
              <a:rPr lang="en-US" b="1" dirty="0">
                <a:solidFill>
                  <a:srgbClr val="0070C0"/>
                </a:solidFill>
              </a:rPr>
              <a:t>.*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 |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!in </a:t>
            </a:r>
            <a:r>
              <a:rPr lang="en-US" b="1" dirty="0" err="1">
                <a:solidFill>
                  <a:srgbClr val="0070C0"/>
                </a:solidFill>
              </a:rPr>
              <a:t>p.takes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US" b="1" dirty="0"/>
          </a:p>
          <a:p>
            <a:pPr algn="ctr"/>
            <a:r>
              <a:rPr lang="en-US" b="1" dirty="0"/>
              <a:t>OR</a:t>
            </a:r>
          </a:p>
          <a:p>
            <a:r>
              <a:rPr lang="en-US" b="1" dirty="0">
                <a:solidFill>
                  <a:srgbClr val="0070C0"/>
                </a:solidFill>
              </a:rPr>
              <a:t>no p:postgrad, s: </a:t>
            </a:r>
            <a:r>
              <a:rPr lang="en-US" b="1" dirty="0" err="1">
                <a:solidFill>
                  <a:srgbClr val="0070C0"/>
                </a:solidFill>
              </a:rPr>
              <a:t>p.teaches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sp:t</a:t>
            </a:r>
            <a:r>
              <a:rPr lang="en-US" b="1" dirty="0">
                <a:solidFill>
                  <a:srgbClr val="0070C0"/>
                </a:solidFill>
              </a:rPr>
              <a:t>.*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 |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in </a:t>
            </a:r>
            <a:r>
              <a:rPr lang="en-US" b="1" dirty="0" err="1">
                <a:solidFill>
                  <a:srgbClr val="0070C0"/>
                </a:solidFill>
              </a:rPr>
              <a:t>p.takes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/>
              <a:t>OR</a:t>
            </a:r>
          </a:p>
          <a:p>
            <a:r>
              <a:rPr lang="en-US" b="1" dirty="0">
                <a:solidFill>
                  <a:srgbClr val="0070C0"/>
                </a:solidFill>
              </a:rPr>
              <a:t>all p:postgrad | no </a:t>
            </a:r>
            <a:r>
              <a:rPr lang="en-US" b="1" dirty="0" err="1">
                <a:solidFill>
                  <a:srgbClr val="0070C0"/>
                </a:solidFill>
              </a:rPr>
              <a:t>p.teaches</a:t>
            </a:r>
            <a:r>
              <a:rPr lang="en-US" b="1" dirty="0">
                <a:solidFill>
                  <a:srgbClr val="0070C0"/>
                </a:solidFill>
              </a:rPr>
              <a:t>.*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 &amp; </a:t>
            </a:r>
            <a:r>
              <a:rPr lang="en-US" b="1" dirty="0" err="1">
                <a:solidFill>
                  <a:srgbClr val="0070C0"/>
                </a:solidFill>
              </a:rPr>
              <a:t>p.takes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FBA52-9E6E-4957-BD02-67F28DACB956}"/>
              </a:ext>
            </a:extLst>
          </p:cNvPr>
          <p:cNvSpPr txBox="1"/>
          <p:nvPr/>
        </p:nvSpPr>
        <p:spPr>
          <a:xfrm>
            <a:off x="1283514" y="4058487"/>
            <a:ext cx="99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#postgrad &gt; 2 &amp;&amp; #ugrad &gt;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16799-3760-4D69-BB85-16E2F1EDD8D6}"/>
              </a:ext>
            </a:extLst>
          </p:cNvPr>
          <p:cNvSpPr txBox="1"/>
          <p:nvPr/>
        </p:nvSpPr>
        <p:spPr>
          <a:xfrm>
            <a:off x="1283514" y="4798435"/>
            <a:ext cx="994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 s:Subject, </a:t>
            </a:r>
            <a:r>
              <a:rPr lang="en-US" b="1" dirty="0" err="1">
                <a:solidFill>
                  <a:srgbClr val="0070C0"/>
                </a:solidFill>
              </a:rPr>
              <a:t>st:s.enrolled</a:t>
            </a:r>
            <a:r>
              <a:rPr lang="en-US" b="1" dirty="0">
                <a:solidFill>
                  <a:srgbClr val="0070C0"/>
                </a:solidFill>
              </a:rPr>
              <a:t> | </a:t>
            </a:r>
            <a:r>
              <a:rPr lang="en-US" b="1" dirty="0" err="1">
                <a:solidFill>
                  <a:srgbClr val="0070C0"/>
                </a:solidFill>
              </a:rPr>
              <a:t>st</a:t>
            </a:r>
            <a:r>
              <a:rPr lang="en-US" b="1" dirty="0">
                <a:solidFill>
                  <a:srgbClr val="0070C0"/>
                </a:solidFill>
              </a:rPr>
              <a:t> in s.^</a:t>
            </a:r>
            <a:r>
              <a:rPr lang="en-US" b="1" dirty="0" err="1">
                <a:solidFill>
                  <a:srgbClr val="0070C0"/>
                </a:solidFill>
              </a:rPr>
              <a:t>pre_requisite.enrolled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/>
              <a:t>OR</a:t>
            </a:r>
          </a:p>
          <a:p>
            <a:r>
              <a:rPr lang="en-US" b="1" dirty="0">
                <a:solidFill>
                  <a:srgbClr val="0070C0"/>
                </a:solidFill>
              </a:rPr>
              <a:t>all s:Subject | no </a:t>
            </a:r>
            <a:r>
              <a:rPr lang="en-US" b="1" dirty="0" err="1">
                <a:solidFill>
                  <a:srgbClr val="0070C0"/>
                </a:solidFill>
              </a:rPr>
              <a:t>s.enrolled</a:t>
            </a:r>
            <a:r>
              <a:rPr lang="en-US" b="1" dirty="0">
                <a:solidFill>
                  <a:srgbClr val="0070C0"/>
                </a:solidFill>
              </a:rPr>
              <a:t> &amp; s.^</a:t>
            </a:r>
            <a:r>
              <a:rPr lang="en-US" b="1" dirty="0" err="1">
                <a:solidFill>
                  <a:srgbClr val="0070C0"/>
                </a:solidFill>
              </a:rPr>
              <a:t>pre_requisite.enrolled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/>
              <a:t>OR</a:t>
            </a:r>
          </a:p>
          <a:p>
            <a:r>
              <a:rPr lang="en-US" b="1" dirty="0">
                <a:solidFill>
                  <a:srgbClr val="0070C0"/>
                </a:solidFill>
              </a:rPr>
              <a:t>all s:Student | no </a:t>
            </a:r>
            <a:r>
              <a:rPr lang="en-US" b="1" dirty="0" err="1">
                <a:solidFill>
                  <a:srgbClr val="0070C0"/>
                </a:solidFill>
              </a:rPr>
              <a:t>s.takes</a:t>
            </a:r>
            <a:r>
              <a:rPr lang="en-US" b="1" dirty="0">
                <a:solidFill>
                  <a:srgbClr val="0070C0"/>
                </a:solidFill>
              </a:rPr>
              <a:t> &amp; s.takes.^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CFC3-32F7-43F8-A2FC-29D04CED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facts with specification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3B2BDD-4905-4126-A6D2-215E1940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4109207" cy="38496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abstract some sig Student{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takes: some Subject}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</a:t>
            </a:r>
            <a:r>
              <a:rPr lang="en-US" b="1" dirty="0" err="1">
                <a:solidFill>
                  <a:srgbClr val="0070C0"/>
                </a:solidFill>
              </a:rPr>
              <a:t>ugrad</a:t>
            </a:r>
            <a:r>
              <a:rPr lang="en-US" b="1" dirty="0">
                <a:solidFill>
                  <a:srgbClr val="0070C0"/>
                </a:solidFill>
              </a:rPr>
              <a:t>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postgrad extends Student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Faculty {}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Teacher in postgrad + Faculty{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teaches: some Subject}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some sig Subject{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	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r>
              <a:rPr lang="en-US" b="1" dirty="0">
                <a:solidFill>
                  <a:srgbClr val="0070C0"/>
                </a:solidFill>
              </a:rPr>
              <a:t>: one Teacher,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enrolled: some Student,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: set Subject - this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A661A-0049-4AA6-85C0-E82A62B086CF}"/>
              </a:ext>
            </a:extLst>
          </p:cNvPr>
          <p:cNvSpPr txBox="1">
            <a:spLocks/>
          </p:cNvSpPr>
          <p:nvPr/>
        </p:nvSpPr>
        <p:spPr>
          <a:xfrm>
            <a:off x="5771627" y="2014194"/>
            <a:ext cx="5821958" cy="3938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fact{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teaches = ~</a:t>
            </a:r>
            <a:r>
              <a:rPr lang="en-US" b="1" dirty="0" err="1">
                <a:solidFill>
                  <a:srgbClr val="0070C0"/>
                </a:solidFill>
              </a:rPr>
              <a:t>taught_by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enrolled = ~takes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no s:Subject | s in s.^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all s:Subject | no </a:t>
            </a:r>
            <a:r>
              <a:rPr lang="en-US" b="1" dirty="0" err="1">
                <a:solidFill>
                  <a:srgbClr val="0070C0"/>
                </a:solidFill>
              </a:rPr>
              <a:t>s.enrolled</a:t>
            </a:r>
            <a:r>
              <a:rPr lang="en-US" b="1" dirty="0">
                <a:solidFill>
                  <a:srgbClr val="0070C0"/>
                </a:solidFill>
              </a:rPr>
              <a:t> &amp; s.^</a:t>
            </a:r>
            <a:r>
              <a:rPr lang="en-US" b="1" dirty="0" err="1">
                <a:solidFill>
                  <a:srgbClr val="0070C0"/>
                </a:solidFill>
              </a:rPr>
              <a:t>pre_requisite.enrolled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all t:Teacher | #t.teaches &lt;= 2 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all p:postgrad | no </a:t>
            </a:r>
            <a:r>
              <a:rPr lang="en-US" b="1" dirty="0" err="1">
                <a:solidFill>
                  <a:srgbClr val="0070C0"/>
                </a:solidFill>
              </a:rPr>
              <a:t>p.teaches</a:t>
            </a:r>
            <a:r>
              <a:rPr lang="en-US" b="1" dirty="0">
                <a:solidFill>
                  <a:srgbClr val="0070C0"/>
                </a:solidFill>
              </a:rPr>
              <a:t>.*</a:t>
            </a:r>
            <a:r>
              <a:rPr lang="en-US" b="1" dirty="0" err="1">
                <a:solidFill>
                  <a:srgbClr val="0070C0"/>
                </a:solidFill>
              </a:rPr>
              <a:t>pre_requisite</a:t>
            </a:r>
            <a:r>
              <a:rPr lang="en-US" b="1" dirty="0">
                <a:solidFill>
                  <a:srgbClr val="0070C0"/>
                </a:solidFill>
              </a:rPr>
              <a:t> &amp; </a:t>
            </a:r>
            <a:r>
              <a:rPr lang="en-US" b="1" dirty="0" err="1">
                <a:solidFill>
                  <a:srgbClr val="0070C0"/>
                </a:solidFill>
              </a:rPr>
              <a:t>p.takes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some p:postgrad | p !in Teacher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#postgrad &gt; 1 &amp;&amp; #ugrad &gt; 1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some postgrad &amp; Teacher &amp;&amp; #(postgrad &amp; Teacher) &lt;=2 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74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C809AD19F7E4D9CE8D686D62A7F25" ma:contentTypeVersion="2" ma:contentTypeDescription="Create a new document." ma:contentTypeScope="" ma:versionID="892bf44ddc1b14daecb87b8e9b6f2f21">
  <xsd:schema xmlns:xsd="http://www.w3.org/2001/XMLSchema" xmlns:xs="http://www.w3.org/2001/XMLSchema" xmlns:p="http://schemas.microsoft.com/office/2006/metadata/properties" xmlns:ns2="8dae1f0d-6849-4bb1-b2e3-71de3eaa5682" targetNamespace="http://schemas.microsoft.com/office/2006/metadata/properties" ma:root="true" ma:fieldsID="13e074c1d8f3a4c682c6070ca9a6aa30" ns2:_="">
    <xsd:import namespace="8dae1f0d-6849-4bb1-b2e3-71de3eaa5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e1f0d-6849-4bb1-b2e3-71de3eaa5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6E99CD-45FF-401D-BCFA-C17C409AB162}"/>
</file>

<file path=docProps/app.xml><?xml version="1.0" encoding="utf-8"?>
<Properties xmlns="http://schemas.openxmlformats.org/officeDocument/2006/extended-properties" xmlns:vt="http://schemas.openxmlformats.org/officeDocument/2006/docPropsVTypes">
  <Template>{31D7F5ED-78EA-4F59-8EE8-A93CB6406EBE}tf78438558_win32</Template>
  <TotalTime>9189</TotalTime>
  <Words>847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SavonVTI</vt:lpstr>
      <vt:lpstr>Alloy Modelling Language</vt:lpstr>
      <vt:lpstr>Example Academia</vt:lpstr>
      <vt:lpstr>Academia.als</vt:lpstr>
      <vt:lpstr>Adding ugrad &amp; postgrad signatures</vt:lpstr>
      <vt:lpstr>Adding Faculty to differentiate between Faculty &amp; Postgrad Teachers </vt:lpstr>
      <vt:lpstr>Adding Following Facts</vt:lpstr>
      <vt:lpstr>Adding Following Facts</vt:lpstr>
      <vt:lpstr>Adding Following Facts</vt:lpstr>
      <vt:lpstr>Combining the facts with specification</vt:lpstr>
      <vt:lpstr>Creating predicates and functions, if needed</vt:lpstr>
      <vt:lpstr>Using pred and fun in facts</vt:lpstr>
      <vt:lpstr>Add Assertions</vt:lpstr>
      <vt:lpstr>Verifying assertions and Running functions and predicate using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 Modelling Language</dc:title>
  <dc:creator>mariam jawaid</dc:creator>
  <cp:lastModifiedBy>HP</cp:lastModifiedBy>
  <cp:revision>26</cp:revision>
  <dcterms:created xsi:type="dcterms:W3CDTF">2022-01-25T03:53:05Z</dcterms:created>
  <dcterms:modified xsi:type="dcterms:W3CDTF">2023-02-28T03:23:36Z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0x010100384C809AD19F7E4D9CE8D686D62A7F25</vt:lpwstr>
  </property>
</Properties>
</file>