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361" r:id="rId6"/>
    <p:sldId id="262" r:id="rId7"/>
    <p:sldId id="29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9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08" r:id="rId26"/>
    <p:sldId id="317" r:id="rId27"/>
    <p:sldId id="351" r:id="rId28"/>
    <p:sldId id="352" r:id="rId29"/>
    <p:sldId id="353" r:id="rId30"/>
    <p:sldId id="355" r:id="rId31"/>
    <p:sldId id="356" r:id="rId32"/>
    <p:sldId id="360" r:id="rId33"/>
    <p:sldId id="358" r:id="rId34"/>
    <p:sldId id="366" r:id="rId35"/>
    <p:sldId id="318" r:id="rId36"/>
    <p:sldId id="363" r:id="rId37"/>
    <p:sldId id="364" r:id="rId38"/>
    <p:sldId id="365" r:id="rId39"/>
    <p:sldId id="367" r:id="rId40"/>
    <p:sldId id="319" r:id="rId41"/>
    <p:sldId id="362" r:id="rId42"/>
    <p:sldId id="368" r:id="rId43"/>
    <p:sldId id="369" r:id="rId44"/>
    <p:sldId id="370" r:id="rId45"/>
    <p:sldId id="371" r:id="rId46"/>
    <p:sldId id="372" r:id="rId47"/>
    <p:sldId id="373" r:id="rId48"/>
    <p:sldId id="33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3488A0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useocl/files/latest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63692"/>
            <a:ext cx="4775075" cy="27264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Object Constraint Language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F8B-1A5D-4953-91E2-997C8AC8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29736"/>
          </a:xfrm>
        </p:spPr>
        <p:txBody>
          <a:bodyPr/>
          <a:lstStyle/>
          <a:p>
            <a:r>
              <a:rPr lang="en-US" dirty="0"/>
              <a:t>Navigating in OCL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E205-6F08-4269-8548-53A6E3D7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5674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Use dot notation to navigate through associations</a:t>
            </a:r>
          </a:p>
          <a:p>
            <a:pPr lvl="1"/>
            <a:r>
              <a:rPr lang="en-US" sz="1800" dirty="0"/>
              <a:t>Direction and multiplicity matter</a:t>
            </a:r>
          </a:p>
          <a:p>
            <a:pPr lvl="1"/>
            <a:r>
              <a:rPr lang="en-US" sz="1800" dirty="0"/>
              <a:t>Use role names or class names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609B32D-A21C-4816-8AAD-49751916D0B7}"/>
              </a:ext>
            </a:extLst>
          </p:cNvPr>
          <p:cNvSpPr/>
          <p:nvPr/>
        </p:nvSpPr>
        <p:spPr>
          <a:xfrm>
            <a:off x="2364487" y="3089700"/>
            <a:ext cx="6468840" cy="241480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endParaRPr lang="en-US" b="1" strike="noStrike" spc="-1" dirty="0">
              <a:solidFill>
                <a:srgbClr val="000000"/>
              </a:solidFill>
              <a:latin typeface="Arial"/>
              <a:ea typeface="Gulim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Gulim"/>
              </a:rPr>
              <a:t>context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</a:t>
            </a: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self.owner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…      -- evaluate to a single Customer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      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self.customer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…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Gulim"/>
              </a:rPr>
              <a:t>context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Customer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</a:t>
            </a: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self.accounts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-&gt;size() …  -- evaluate to a collection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      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self.account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Gulim"/>
              </a:rPr>
              <a:t> …                -- of accounts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17" name="CustomShape 17">
            <a:extLst>
              <a:ext uri="{FF2B5EF4-FFF2-40B4-BE49-F238E27FC236}">
                <a16:creationId xmlns:a16="http://schemas.microsoft.com/office/drawing/2014/main" id="{BDFDAE6A-E9B0-4E55-8F27-5600F87CEEF4}"/>
              </a:ext>
            </a:extLst>
          </p:cNvPr>
          <p:cNvSpPr/>
          <p:nvPr/>
        </p:nvSpPr>
        <p:spPr>
          <a:xfrm>
            <a:off x="4161978" y="4371921"/>
            <a:ext cx="2062654" cy="594362"/>
          </a:xfrm>
          <a:prstGeom prst="wedgeRoundRectCallout">
            <a:avLst>
              <a:gd name="adj1" fmla="val -35515"/>
              <a:gd name="adj2" fmla="val 114509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Arrow notation for collection operations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" name="CustomShape 18">
            <a:extLst>
              <a:ext uri="{FF2B5EF4-FFF2-40B4-BE49-F238E27FC236}">
                <a16:creationId xmlns:a16="http://schemas.microsoft.com/office/drawing/2014/main" id="{D592CCAE-41D7-437F-B68B-11408AC9C88E}"/>
              </a:ext>
            </a:extLst>
          </p:cNvPr>
          <p:cNvSpPr/>
          <p:nvPr/>
        </p:nvSpPr>
        <p:spPr>
          <a:xfrm>
            <a:off x="8223186" y="5669186"/>
            <a:ext cx="2134870" cy="587482"/>
          </a:xfrm>
          <a:prstGeom prst="wedgeRoundRectCallout">
            <a:avLst>
              <a:gd name="adj1" fmla="val -49148"/>
              <a:gd name="adj2" fmla="val -91578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single line (--) or multiple lines (/* … */)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B5BDEE-5A38-4B42-8ED5-54015B5E4566}"/>
              </a:ext>
            </a:extLst>
          </p:cNvPr>
          <p:cNvGrpSpPr/>
          <p:nvPr/>
        </p:nvGrpSpPr>
        <p:grpSpPr>
          <a:xfrm>
            <a:off x="6408767" y="2394962"/>
            <a:ext cx="3772620" cy="509864"/>
            <a:chOff x="6408767" y="2394962"/>
            <a:chExt cx="3772620" cy="50986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49BAB2F6-EB31-4812-9498-34F99C27F6CB}"/>
                </a:ext>
              </a:extLst>
            </p:cNvPr>
            <p:cNvGrpSpPr/>
            <p:nvPr/>
          </p:nvGrpSpPr>
          <p:grpSpPr>
            <a:xfrm>
              <a:off x="6408767" y="2394962"/>
              <a:ext cx="3772620" cy="509864"/>
              <a:chOff x="2240820" y="3089325"/>
              <a:chExt cx="3772620" cy="509864"/>
            </a:xfrm>
          </p:grpSpPr>
          <p:grpSp>
            <p:nvGrpSpPr>
              <p:cNvPr id="6" name="Group 6">
                <a:extLst>
                  <a:ext uri="{FF2B5EF4-FFF2-40B4-BE49-F238E27FC236}">
                    <a16:creationId xmlns:a16="http://schemas.microsoft.com/office/drawing/2014/main" id="{6DAD76BF-E0A6-4A58-8862-DD8A7CEFF364}"/>
                  </a:ext>
                </a:extLst>
              </p:cNvPr>
              <p:cNvGrpSpPr/>
              <p:nvPr/>
            </p:nvGrpSpPr>
            <p:grpSpPr>
              <a:xfrm>
                <a:off x="4919040" y="3202200"/>
                <a:ext cx="1094400" cy="365760"/>
                <a:chOff x="4919040" y="3202200"/>
                <a:chExt cx="1094400" cy="365760"/>
              </a:xfrm>
            </p:grpSpPr>
            <p:sp>
              <p:nvSpPr>
                <p:cNvPr id="15" name="CustomShape 7">
                  <a:extLst>
                    <a:ext uri="{FF2B5EF4-FFF2-40B4-BE49-F238E27FC236}">
                      <a16:creationId xmlns:a16="http://schemas.microsoft.com/office/drawing/2014/main" id="{13C1B790-6F29-42E8-8DE2-377CDC540BD7}"/>
                    </a:ext>
                  </a:extLst>
                </p:cNvPr>
                <p:cNvSpPr/>
                <p:nvPr/>
              </p:nvSpPr>
              <p:spPr>
                <a:xfrm>
                  <a:off x="4919040" y="320220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" name="CustomShape 8">
                  <a:extLst>
                    <a:ext uri="{FF2B5EF4-FFF2-40B4-BE49-F238E27FC236}">
                      <a16:creationId xmlns:a16="http://schemas.microsoft.com/office/drawing/2014/main" id="{1E554D5D-885A-4D2D-9723-88590977D008}"/>
                    </a:ext>
                  </a:extLst>
                </p:cNvPr>
                <p:cNvSpPr/>
                <p:nvPr/>
              </p:nvSpPr>
              <p:spPr>
                <a:xfrm>
                  <a:off x="5051160" y="3268800"/>
                  <a:ext cx="83016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Customer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grpSp>
            <p:nvGrpSpPr>
              <p:cNvPr id="7" name="Group 9">
                <a:extLst>
                  <a:ext uri="{FF2B5EF4-FFF2-40B4-BE49-F238E27FC236}">
                    <a16:creationId xmlns:a16="http://schemas.microsoft.com/office/drawing/2014/main" id="{37493C0D-7961-4DF7-9C04-F21690E54A77}"/>
                  </a:ext>
                </a:extLst>
              </p:cNvPr>
              <p:cNvGrpSpPr/>
              <p:nvPr/>
            </p:nvGrpSpPr>
            <p:grpSpPr>
              <a:xfrm>
                <a:off x="2240820" y="3206880"/>
                <a:ext cx="1094400" cy="365760"/>
                <a:chOff x="2240820" y="3206880"/>
                <a:chExt cx="1094400" cy="365760"/>
              </a:xfrm>
            </p:grpSpPr>
            <p:sp>
              <p:nvSpPr>
                <p:cNvPr id="13" name="CustomShape 10">
                  <a:extLst>
                    <a:ext uri="{FF2B5EF4-FFF2-40B4-BE49-F238E27FC236}">
                      <a16:creationId xmlns:a16="http://schemas.microsoft.com/office/drawing/2014/main" id="{3F370F30-6DE6-4F02-A2A4-15A033C72DAD}"/>
                    </a:ext>
                  </a:extLst>
                </p:cNvPr>
                <p:cNvSpPr/>
                <p:nvPr/>
              </p:nvSpPr>
              <p:spPr>
                <a:xfrm>
                  <a:off x="2240820" y="320688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" name="CustomShape 11">
                  <a:extLst>
                    <a:ext uri="{FF2B5EF4-FFF2-40B4-BE49-F238E27FC236}">
                      <a16:creationId xmlns:a16="http://schemas.microsoft.com/office/drawing/2014/main" id="{4461DD2F-0110-4B09-AFFE-5121E6E1102E}"/>
                    </a:ext>
                  </a:extLst>
                </p:cNvPr>
                <p:cNvSpPr/>
                <p:nvPr/>
              </p:nvSpPr>
              <p:spPr>
                <a:xfrm>
                  <a:off x="2443961" y="3268800"/>
                  <a:ext cx="70992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Account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9" name="CustomShape 13">
                <a:extLst>
                  <a:ext uri="{FF2B5EF4-FFF2-40B4-BE49-F238E27FC236}">
                    <a16:creationId xmlns:a16="http://schemas.microsoft.com/office/drawing/2014/main" id="{5605E147-2F49-407A-B5E1-E36519E6C9ED}"/>
                  </a:ext>
                </a:extLst>
              </p:cNvPr>
              <p:cNvSpPr/>
              <p:nvPr/>
            </p:nvSpPr>
            <p:spPr>
              <a:xfrm>
                <a:off x="3375180" y="3089325"/>
                <a:ext cx="26928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0..*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10" name="CustomShape 14">
                <a:extLst>
                  <a:ext uri="{FF2B5EF4-FFF2-40B4-BE49-F238E27FC236}">
                    <a16:creationId xmlns:a16="http://schemas.microsoft.com/office/drawing/2014/main" id="{4321A39E-4FA2-4842-A59A-4467061759AB}"/>
                  </a:ext>
                </a:extLst>
              </p:cNvPr>
              <p:cNvSpPr/>
              <p:nvPr/>
            </p:nvSpPr>
            <p:spPr>
              <a:xfrm>
                <a:off x="4797569" y="3386789"/>
                <a:ext cx="986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1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11" name="CustomShape 15">
                <a:extLst>
                  <a:ext uri="{FF2B5EF4-FFF2-40B4-BE49-F238E27FC236}">
                    <a16:creationId xmlns:a16="http://schemas.microsoft.com/office/drawing/2014/main" id="{21D04C89-3031-440C-AFD7-603E722F439D}"/>
                  </a:ext>
                </a:extLst>
              </p:cNvPr>
              <p:cNvSpPr/>
              <p:nvPr/>
            </p:nvSpPr>
            <p:spPr>
              <a:xfrm>
                <a:off x="3339199" y="3355560"/>
                <a:ext cx="7160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accounts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12" name="CustomShape 16">
                <a:extLst>
                  <a:ext uri="{FF2B5EF4-FFF2-40B4-BE49-F238E27FC236}">
                    <a16:creationId xmlns:a16="http://schemas.microsoft.com/office/drawing/2014/main" id="{17A8815E-5BAE-4C7B-96BD-768244FB0498}"/>
                  </a:ext>
                </a:extLst>
              </p:cNvPr>
              <p:cNvSpPr/>
              <p:nvPr/>
            </p:nvSpPr>
            <p:spPr>
              <a:xfrm>
                <a:off x="4326077" y="3096394"/>
                <a:ext cx="48420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owner</a:t>
                </a:r>
                <a:endParaRPr lang="en-US" sz="1600" b="0" strike="noStrike" spc="-1" dirty="0">
                  <a:latin typeface="Arial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47C391-D33C-4685-9EB6-AD8E92097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167" y="2665110"/>
              <a:ext cx="1583820" cy="4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BDC5-7CA2-4CC2-8EDD-0068A75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OCL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95C2-FDC4-48CB-ACA3-0A146E42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Two different kinds</a:t>
            </a:r>
          </a:p>
          <a:p>
            <a:pPr lvl="1"/>
            <a:r>
              <a:rPr lang="en-US" sz="2000" dirty="0"/>
              <a:t>Predefined types (as defined in standard library)</a:t>
            </a:r>
          </a:p>
          <a:p>
            <a:pPr lvl="2"/>
            <a:r>
              <a:rPr lang="en-US" sz="2000" dirty="0"/>
              <a:t>Basic types: Integer, Real, String, Boolean</a:t>
            </a:r>
          </a:p>
          <a:p>
            <a:pPr lvl="2"/>
            <a:r>
              <a:rPr lang="en-US" sz="2000" dirty="0"/>
              <a:t>Collection types: Set, </a:t>
            </a:r>
            <a:r>
              <a:rPr lang="en-US" sz="2000" dirty="0" err="1"/>
              <a:t>OrderedSet</a:t>
            </a:r>
            <a:r>
              <a:rPr lang="en-US" sz="2000" dirty="0"/>
              <a:t>, Bag, Sequence</a:t>
            </a:r>
          </a:p>
          <a:p>
            <a:pPr lvl="1"/>
            <a:r>
              <a:rPr lang="en-US" sz="2000" dirty="0"/>
              <a:t>User-defined types: classes, interfaces, and enumerations.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42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53B-7B4B-4B41-B16E-6A9DB266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Pre-Defined: Basic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97E3-9C7A-4D58-BECA-C42E5225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Several built-in types and operations</a:t>
            </a:r>
            <a:endParaRPr lang="en-US" sz="2800" b="0" strike="noStrike" spc="-1" dirty="0">
              <a:latin typeface="Arial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BF0DAC-8664-4218-B3B1-6096782BA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167421"/>
              </p:ext>
            </p:extLst>
          </p:nvPr>
        </p:nvGraphicFramePr>
        <p:xfrm>
          <a:off x="2075628" y="2921040"/>
          <a:ext cx="7254360" cy="3031704"/>
        </p:xfrm>
        <a:graphic>
          <a:graphicData uri="http://schemas.openxmlformats.org/drawingml/2006/table">
            <a:tbl>
              <a:tblPr/>
              <a:tblGrid>
                <a:gridCol w="12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Type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Values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Operations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Boolean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false, true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or, and, xor, not, =, &lt;&gt;, implies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Integer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-10, 0, 10, …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=, &lt;&gt;, &lt;, &gt;, &lt;=, &gt;=, +, -, *, /, mod(), div(), abs(), max(), min(), round(), floor()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-1.5, 3.14, …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String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‘Carmen’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=, &lt;&gt;,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concat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(), size(),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toLower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(), </a:t>
                      </a: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toUpper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(), substring()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68760" marR="6876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895-983C-446B-981D-A3BA1660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9CD0-A1CA-4E43-BF69-9C723D8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Why?</a:t>
            </a:r>
          </a:p>
          <a:p>
            <a:pPr lvl="1"/>
            <a:r>
              <a:rPr lang="en-US" sz="2000" dirty="0"/>
              <a:t>Multiple objects produced by navigating associations</a:t>
            </a:r>
          </a:p>
          <a:p>
            <a:pPr lvl="1"/>
            <a:r>
              <a:rPr lang="en-US" sz="2000" dirty="0"/>
              <a:t>If multiplicity &gt; 1, collections based on properties</a:t>
            </a:r>
          </a:p>
          <a:p>
            <a:pPr lvl="2"/>
            <a:r>
              <a:rPr lang="en-US" sz="2000" dirty="0"/>
              <a:t>Set: {unique} (default)</a:t>
            </a:r>
          </a:p>
          <a:p>
            <a:pPr lvl="2"/>
            <a:r>
              <a:rPr lang="en-US" sz="2000" dirty="0" err="1"/>
              <a:t>OrderedSet</a:t>
            </a:r>
            <a:r>
              <a:rPr lang="en-US" sz="2000" dirty="0"/>
              <a:t>: {unique, ordered}</a:t>
            </a:r>
          </a:p>
          <a:p>
            <a:pPr lvl="2"/>
            <a:r>
              <a:rPr lang="en-US" sz="2000" dirty="0"/>
              <a:t>Bag: {</a:t>
            </a:r>
            <a:r>
              <a:rPr lang="en-US" sz="2000" dirty="0" err="1"/>
              <a:t>notUnique</a:t>
            </a:r>
            <a:r>
              <a:rPr lang="en-US" sz="2000" dirty="0"/>
              <a:t>}</a:t>
            </a:r>
          </a:p>
          <a:p>
            <a:pPr lvl="2"/>
            <a:r>
              <a:rPr lang="en-US" sz="2000" dirty="0"/>
              <a:t>Sequence: {</a:t>
            </a:r>
            <a:r>
              <a:rPr lang="en-US" sz="2000" dirty="0" err="1"/>
              <a:t>notUnique</a:t>
            </a:r>
            <a:r>
              <a:rPr lang="en-US" sz="2000" dirty="0"/>
              <a:t>, ordered}</a:t>
            </a:r>
          </a:p>
          <a:p>
            <a:endParaRPr lang="en-US" sz="2400" dirty="0"/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2F38F49-AB8E-4001-A178-1A309A117ED8}"/>
              </a:ext>
            </a:extLst>
          </p:cNvPr>
          <p:cNvSpPr/>
          <p:nvPr/>
        </p:nvSpPr>
        <p:spPr>
          <a:xfrm>
            <a:off x="6369669" y="4302779"/>
            <a:ext cx="3605400" cy="143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context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self.owner.name &lt;&gt;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''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context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Customer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self.accounts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-&gt;size() &gt; 0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45E02-0252-46F5-9983-E7900F10A63F}"/>
              </a:ext>
            </a:extLst>
          </p:cNvPr>
          <p:cNvGrpSpPr/>
          <p:nvPr/>
        </p:nvGrpSpPr>
        <p:grpSpPr>
          <a:xfrm>
            <a:off x="2049712" y="5227155"/>
            <a:ext cx="3772620" cy="509864"/>
            <a:chOff x="6408767" y="2394962"/>
            <a:chExt cx="3772620" cy="509864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02695E00-6261-423A-B942-273958BA15CA}"/>
                </a:ext>
              </a:extLst>
            </p:cNvPr>
            <p:cNvGrpSpPr/>
            <p:nvPr/>
          </p:nvGrpSpPr>
          <p:grpSpPr>
            <a:xfrm>
              <a:off x="6408767" y="2394962"/>
              <a:ext cx="3772620" cy="509864"/>
              <a:chOff x="2240820" y="3089325"/>
              <a:chExt cx="3772620" cy="509864"/>
            </a:xfrm>
          </p:grpSpPr>
          <p:grpSp>
            <p:nvGrpSpPr>
              <p:cNvPr id="31" name="Group 6">
                <a:extLst>
                  <a:ext uri="{FF2B5EF4-FFF2-40B4-BE49-F238E27FC236}">
                    <a16:creationId xmlns:a16="http://schemas.microsoft.com/office/drawing/2014/main" id="{C072FE06-F020-45F9-9254-05C715AE25F4}"/>
                  </a:ext>
                </a:extLst>
              </p:cNvPr>
              <p:cNvGrpSpPr/>
              <p:nvPr/>
            </p:nvGrpSpPr>
            <p:grpSpPr>
              <a:xfrm>
                <a:off x="4919040" y="3202200"/>
                <a:ext cx="1094400" cy="365760"/>
                <a:chOff x="4919040" y="3202200"/>
                <a:chExt cx="1094400" cy="365760"/>
              </a:xfrm>
            </p:grpSpPr>
            <p:sp>
              <p:nvSpPr>
                <p:cNvPr id="39" name="CustomShape 7">
                  <a:extLst>
                    <a:ext uri="{FF2B5EF4-FFF2-40B4-BE49-F238E27FC236}">
                      <a16:creationId xmlns:a16="http://schemas.microsoft.com/office/drawing/2014/main" id="{ECE2A95A-5742-4331-BC60-CCEB4637EB3F}"/>
                    </a:ext>
                  </a:extLst>
                </p:cNvPr>
                <p:cNvSpPr/>
                <p:nvPr/>
              </p:nvSpPr>
              <p:spPr>
                <a:xfrm>
                  <a:off x="4919040" y="320220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" name="CustomShape 8">
                  <a:extLst>
                    <a:ext uri="{FF2B5EF4-FFF2-40B4-BE49-F238E27FC236}">
                      <a16:creationId xmlns:a16="http://schemas.microsoft.com/office/drawing/2014/main" id="{EC30DCE3-9330-41BF-BE8C-697B473F6C3F}"/>
                    </a:ext>
                  </a:extLst>
                </p:cNvPr>
                <p:cNvSpPr/>
                <p:nvPr/>
              </p:nvSpPr>
              <p:spPr>
                <a:xfrm>
                  <a:off x="5051160" y="3268800"/>
                  <a:ext cx="83016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Customer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grpSp>
            <p:nvGrpSpPr>
              <p:cNvPr id="32" name="Group 9">
                <a:extLst>
                  <a:ext uri="{FF2B5EF4-FFF2-40B4-BE49-F238E27FC236}">
                    <a16:creationId xmlns:a16="http://schemas.microsoft.com/office/drawing/2014/main" id="{B6DCB30A-14DB-4EC6-BD5C-5D9BF8F189E1}"/>
                  </a:ext>
                </a:extLst>
              </p:cNvPr>
              <p:cNvGrpSpPr/>
              <p:nvPr/>
            </p:nvGrpSpPr>
            <p:grpSpPr>
              <a:xfrm>
                <a:off x="2240820" y="3206880"/>
                <a:ext cx="1094400" cy="365760"/>
                <a:chOff x="2240820" y="3206880"/>
                <a:chExt cx="1094400" cy="365760"/>
              </a:xfrm>
            </p:grpSpPr>
            <p:sp>
              <p:nvSpPr>
                <p:cNvPr id="37" name="CustomShape 10">
                  <a:extLst>
                    <a:ext uri="{FF2B5EF4-FFF2-40B4-BE49-F238E27FC236}">
                      <a16:creationId xmlns:a16="http://schemas.microsoft.com/office/drawing/2014/main" id="{642F1F9D-5BE3-40B5-B37D-45FBF4A2F87C}"/>
                    </a:ext>
                  </a:extLst>
                </p:cNvPr>
                <p:cNvSpPr/>
                <p:nvPr/>
              </p:nvSpPr>
              <p:spPr>
                <a:xfrm>
                  <a:off x="2240820" y="320688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CustomShape 11">
                  <a:extLst>
                    <a:ext uri="{FF2B5EF4-FFF2-40B4-BE49-F238E27FC236}">
                      <a16:creationId xmlns:a16="http://schemas.microsoft.com/office/drawing/2014/main" id="{62B2A6E8-88BA-455E-8687-53007CBF17DE}"/>
                    </a:ext>
                  </a:extLst>
                </p:cNvPr>
                <p:cNvSpPr/>
                <p:nvPr/>
              </p:nvSpPr>
              <p:spPr>
                <a:xfrm>
                  <a:off x="2443961" y="3268800"/>
                  <a:ext cx="70992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Account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3" name="CustomShape 13">
                <a:extLst>
                  <a:ext uri="{FF2B5EF4-FFF2-40B4-BE49-F238E27FC236}">
                    <a16:creationId xmlns:a16="http://schemas.microsoft.com/office/drawing/2014/main" id="{EDF183A8-B09E-49F6-B2F9-D92BD39BEF79}"/>
                  </a:ext>
                </a:extLst>
              </p:cNvPr>
              <p:cNvSpPr/>
              <p:nvPr/>
            </p:nvSpPr>
            <p:spPr>
              <a:xfrm>
                <a:off x="3375180" y="3089325"/>
                <a:ext cx="26928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0..*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34" name="CustomShape 14">
                <a:extLst>
                  <a:ext uri="{FF2B5EF4-FFF2-40B4-BE49-F238E27FC236}">
                    <a16:creationId xmlns:a16="http://schemas.microsoft.com/office/drawing/2014/main" id="{39B84382-B175-465D-8ADA-3F803D4B11D6}"/>
                  </a:ext>
                </a:extLst>
              </p:cNvPr>
              <p:cNvSpPr/>
              <p:nvPr/>
            </p:nvSpPr>
            <p:spPr>
              <a:xfrm>
                <a:off x="4797569" y="3386789"/>
                <a:ext cx="986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1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35" name="CustomShape 15">
                <a:extLst>
                  <a:ext uri="{FF2B5EF4-FFF2-40B4-BE49-F238E27FC236}">
                    <a16:creationId xmlns:a16="http://schemas.microsoft.com/office/drawing/2014/main" id="{7AC4B5E3-E4E6-422E-AAC4-9BEF0DDB000F}"/>
                  </a:ext>
                </a:extLst>
              </p:cNvPr>
              <p:cNvSpPr/>
              <p:nvPr/>
            </p:nvSpPr>
            <p:spPr>
              <a:xfrm>
                <a:off x="3339199" y="3355560"/>
                <a:ext cx="7160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accounts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36" name="CustomShape 16">
                <a:extLst>
                  <a:ext uri="{FF2B5EF4-FFF2-40B4-BE49-F238E27FC236}">
                    <a16:creationId xmlns:a16="http://schemas.microsoft.com/office/drawing/2014/main" id="{D5453650-869A-4890-B6B3-B74DAB6DC264}"/>
                  </a:ext>
                </a:extLst>
              </p:cNvPr>
              <p:cNvSpPr/>
              <p:nvPr/>
            </p:nvSpPr>
            <p:spPr>
              <a:xfrm>
                <a:off x="4326077" y="3096394"/>
                <a:ext cx="48420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owner</a:t>
                </a:r>
                <a:endParaRPr lang="en-US" sz="1600" b="0" strike="noStrike" spc="-1" dirty="0">
                  <a:latin typeface="Arial"/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9644CF-43C2-4298-8166-3D3BC884D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167" y="2665110"/>
              <a:ext cx="1583820" cy="4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14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40D9-F495-435E-8CD6-6472B375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3BA7-4702-4BF0-98E9-4D2725BC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Set{10, 100}</a:t>
            </a:r>
          </a:p>
          <a:p>
            <a:r>
              <a:rPr lang="en-US" sz="2000" dirty="0" err="1"/>
              <a:t>OrderedSet</a:t>
            </a:r>
            <a:r>
              <a:rPr lang="en-US" sz="2000" dirty="0"/>
              <a:t>{'apple', 'orange'}</a:t>
            </a:r>
          </a:p>
          <a:p>
            <a:r>
              <a:rPr lang="en-US" sz="2000" dirty="0"/>
              <a:t>Bag{10, 10, 100}</a:t>
            </a:r>
          </a:p>
          <a:p>
            <a:r>
              <a:rPr lang="en-US" sz="2000" dirty="0"/>
              <a:t>Sequence{10, 10, 100}, Sequence{1..10}, Sequence{1..(5 + 5)}</a:t>
            </a:r>
          </a:p>
          <a:p>
            <a:r>
              <a:rPr lang="en-US" sz="2000" dirty="0"/>
              <a:t>Set{Set{1}, Set{10}}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1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6B47-928F-4109-93C6-B401895E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2CAE-F025-4A3A-BA2E-49947725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 number of predefined operations </a:t>
            </a:r>
          </a:p>
          <a:p>
            <a:r>
              <a:rPr lang="en-US" sz="2000" dirty="0"/>
              <a:t>Arrow notation, e.g., c-&gt;size()</a:t>
            </a:r>
          </a:p>
          <a:p>
            <a:endParaRPr lang="en-US" sz="2000" dirty="0"/>
          </a:p>
        </p:txBody>
      </p:sp>
      <p:sp>
        <p:nvSpPr>
          <p:cNvPr id="16" name="CustomShape 16">
            <a:extLst>
              <a:ext uri="{FF2B5EF4-FFF2-40B4-BE49-F238E27FC236}">
                <a16:creationId xmlns:a16="http://schemas.microsoft.com/office/drawing/2014/main" id="{4271C756-58E2-456B-8FB0-22D4777BC515}"/>
              </a:ext>
            </a:extLst>
          </p:cNvPr>
          <p:cNvSpPr/>
          <p:nvPr/>
        </p:nvSpPr>
        <p:spPr>
          <a:xfrm>
            <a:off x="3840952" y="4216821"/>
            <a:ext cx="4104297" cy="70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context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		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not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owner-&gt;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isEmpty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()	  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73E96C-690C-440B-A3CC-167FD945BB4E}"/>
              </a:ext>
            </a:extLst>
          </p:cNvPr>
          <p:cNvGrpSpPr/>
          <p:nvPr/>
        </p:nvGrpSpPr>
        <p:grpSpPr>
          <a:xfrm>
            <a:off x="3657178" y="3300973"/>
            <a:ext cx="3772620" cy="509864"/>
            <a:chOff x="6408767" y="2394962"/>
            <a:chExt cx="3772620" cy="509864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6574DC36-7811-44DA-8381-9AF3CEACF579}"/>
                </a:ext>
              </a:extLst>
            </p:cNvPr>
            <p:cNvGrpSpPr/>
            <p:nvPr/>
          </p:nvGrpSpPr>
          <p:grpSpPr>
            <a:xfrm>
              <a:off x="6408767" y="2394962"/>
              <a:ext cx="3772620" cy="509864"/>
              <a:chOff x="2240820" y="3089325"/>
              <a:chExt cx="3772620" cy="509864"/>
            </a:xfrm>
          </p:grpSpPr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72D4FF13-BC40-4E27-8DE4-DA943B51F0FA}"/>
                  </a:ext>
                </a:extLst>
              </p:cNvPr>
              <p:cNvGrpSpPr/>
              <p:nvPr/>
            </p:nvGrpSpPr>
            <p:grpSpPr>
              <a:xfrm>
                <a:off x="4919040" y="3202200"/>
                <a:ext cx="1094400" cy="365760"/>
                <a:chOff x="4919040" y="3202200"/>
                <a:chExt cx="1094400" cy="365760"/>
              </a:xfrm>
            </p:grpSpPr>
            <p:sp>
              <p:nvSpPr>
                <p:cNvPr id="28" name="CustomShape 7">
                  <a:extLst>
                    <a:ext uri="{FF2B5EF4-FFF2-40B4-BE49-F238E27FC236}">
                      <a16:creationId xmlns:a16="http://schemas.microsoft.com/office/drawing/2014/main" id="{71BD09FD-636A-434B-BEE7-512D88D2B376}"/>
                    </a:ext>
                  </a:extLst>
                </p:cNvPr>
                <p:cNvSpPr/>
                <p:nvPr/>
              </p:nvSpPr>
              <p:spPr>
                <a:xfrm>
                  <a:off x="4919040" y="320220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" name="CustomShape 8">
                  <a:extLst>
                    <a:ext uri="{FF2B5EF4-FFF2-40B4-BE49-F238E27FC236}">
                      <a16:creationId xmlns:a16="http://schemas.microsoft.com/office/drawing/2014/main" id="{C947AF6D-49C7-4A9C-A554-D4D6A36CDC41}"/>
                    </a:ext>
                  </a:extLst>
                </p:cNvPr>
                <p:cNvSpPr/>
                <p:nvPr/>
              </p:nvSpPr>
              <p:spPr>
                <a:xfrm>
                  <a:off x="5051160" y="3268800"/>
                  <a:ext cx="83016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Customer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grpSp>
            <p:nvGrpSpPr>
              <p:cNvPr id="21" name="Group 9">
                <a:extLst>
                  <a:ext uri="{FF2B5EF4-FFF2-40B4-BE49-F238E27FC236}">
                    <a16:creationId xmlns:a16="http://schemas.microsoft.com/office/drawing/2014/main" id="{1F29EE22-75B5-475A-ADE4-9977019E191F}"/>
                  </a:ext>
                </a:extLst>
              </p:cNvPr>
              <p:cNvGrpSpPr/>
              <p:nvPr/>
            </p:nvGrpSpPr>
            <p:grpSpPr>
              <a:xfrm>
                <a:off x="2240820" y="3206880"/>
                <a:ext cx="1094400" cy="365760"/>
                <a:chOff x="2240820" y="3206880"/>
                <a:chExt cx="1094400" cy="365760"/>
              </a:xfrm>
            </p:grpSpPr>
            <p:sp>
              <p:nvSpPr>
                <p:cNvPr id="26" name="CustomShape 10">
                  <a:extLst>
                    <a:ext uri="{FF2B5EF4-FFF2-40B4-BE49-F238E27FC236}">
                      <a16:creationId xmlns:a16="http://schemas.microsoft.com/office/drawing/2014/main" id="{7B192378-F3DC-4B8D-BE49-ED30045D31A9}"/>
                    </a:ext>
                  </a:extLst>
                </p:cNvPr>
                <p:cNvSpPr/>
                <p:nvPr/>
              </p:nvSpPr>
              <p:spPr>
                <a:xfrm>
                  <a:off x="2240820" y="3206880"/>
                  <a:ext cx="1094400" cy="36576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" name="CustomShape 11">
                  <a:extLst>
                    <a:ext uri="{FF2B5EF4-FFF2-40B4-BE49-F238E27FC236}">
                      <a16:creationId xmlns:a16="http://schemas.microsoft.com/office/drawing/2014/main" id="{BDA90D28-775A-448B-BECE-4CA1F4963160}"/>
                    </a:ext>
                  </a:extLst>
                </p:cNvPr>
                <p:cNvSpPr/>
                <p:nvPr/>
              </p:nvSpPr>
              <p:spPr>
                <a:xfrm>
                  <a:off x="2443961" y="3268800"/>
                  <a:ext cx="709920" cy="21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0" tIns="0" rIns="0" b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Arial"/>
                      <a:ea typeface="Gulim"/>
                    </a:rPr>
                    <a:t>Account</a:t>
                  </a:r>
                  <a:endParaRPr lang="en-US" sz="16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22" name="CustomShape 13">
                <a:extLst>
                  <a:ext uri="{FF2B5EF4-FFF2-40B4-BE49-F238E27FC236}">
                    <a16:creationId xmlns:a16="http://schemas.microsoft.com/office/drawing/2014/main" id="{D4F8B191-68D1-44DA-AA88-5D99E21C035B}"/>
                  </a:ext>
                </a:extLst>
              </p:cNvPr>
              <p:cNvSpPr/>
              <p:nvPr/>
            </p:nvSpPr>
            <p:spPr>
              <a:xfrm>
                <a:off x="3375180" y="3089325"/>
                <a:ext cx="26928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0..*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23" name="CustomShape 14">
                <a:extLst>
                  <a:ext uri="{FF2B5EF4-FFF2-40B4-BE49-F238E27FC236}">
                    <a16:creationId xmlns:a16="http://schemas.microsoft.com/office/drawing/2014/main" id="{81974BFC-DBC3-418F-946D-795EA1B3FAF5}"/>
                  </a:ext>
                </a:extLst>
              </p:cNvPr>
              <p:cNvSpPr/>
              <p:nvPr/>
            </p:nvSpPr>
            <p:spPr>
              <a:xfrm>
                <a:off x="4797569" y="3386789"/>
                <a:ext cx="986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1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24" name="CustomShape 15">
                <a:extLst>
                  <a:ext uri="{FF2B5EF4-FFF2-40B4-BE49-F238E27FC236}">
                    <a16:creationId xmlns:a16="http://schemas.microsoft.com/office/drawing/2014/main" id="{9B62737A-D31B-437F-805A-F89F0E4E6637}"/>
                  </a:ext>
                </a:extLst>
              </p:cNvPr>
              <p:cNvSpPr/>
              <p:nvPr/>
            </p:nvSpPr>
            <p:spPr>
              <a:xfrm>
                <a:off x="3339199" y="3355560"/>
                <a:ext cx="71604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accounts</a:t>
                </a:r>
                <a:endParaRPr lang="en-US" sz="1600" b="0" strike="noStrike" spc="-1" dirty="0">
                  <a:latin typeface="Arial"/>
                </a:endParaRPr>
              </a:p>
            </p:txBody>
          </p:sp>
          <p:sp>
            <p:nvSpPr>
              <p:cNvPr id="25" name="CustomShape 16">
                <a:extLst>
                  <a:ext uri="{FF2B5EF4-FFF2-40B4-BE49-F238E27FC236}">
                    <a16:creationId xmlns:a16="http://schemas.microsoft.com/office/drawing/2014/main" id="{E664F7DF-9D84-4A1D-9C12-0F3ADE5DEA58}"/>
                  </a:ext>
                </a:extLst>
              </p:cNvPr>
              <p:cNvSpPr/>
              <p:nvPr/>
            </p:nvSpPr>
            <p:spPr>
              <a:xfrm>
                <a:off x="4326077" y="3096394"/>
                <a:ext cx="48420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owner</a:t>
                </a:r>
                <a:endParaRPr lang="en-US" sz="1600" b="0" strike="noStrike" spc="-1" dirty="0">
                  <a:latin typeface="Arial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931ADD-45DC-4E3C-9652-6CD16F23D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167" y="2665110"/>
              <a:ext cx="1583820" cy="4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04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AC1F-05E4-486B-A5C0-48705A3A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Operations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874313-BB20-4384-BF15-D66840A5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23781"/>
              </p:ext>
            </p:extLst>
          </p:nvPr>
        </p:nvGraphicFramePr>
        <p:xfrm>
          <a:off x="2281853" y="2014194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49">
                  <a:extLst>
                    <a:ext uri="{9D8B030D-6E8A-4147-A177-3AD203B41FA5}">
                      <a16:colId xmlns:a16="http://schemas.microsoft.com/office/drawing/2014/main" val="2452584998"/>
                    </a:ext>
                  </a:extLst>
                </a:gridCol>
                <a:gridCol w="6416351">
                  <a:extLst>
                    <a:ext uri="{9D8B030D-6E8A-4147-A177-3AD203B41FA5}">
                      <a16:colId xmlns:a16="http://schemas.microsoft.com/office/drawing/2014/main" val="323430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Operation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760" marR="687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Description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760" marR="68760"/>
                </a:tc>
                <a:extLst>
                  <a:ext uri="{0D108BD9-81ED-4DB2-BD59-A6C34878D82A}">
                    <a16:rowId xmlns:a16="http://schemas.microsoft.com/office/drawing/2014/main" val="19309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count(o)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Number of occurrences of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in the collection (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self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excludes(o)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Is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not an element of the collection?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excludesAll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(c)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Are all the elements of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c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not present in the collection?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includes(o)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Is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o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an element of the collection?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includesAll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(c)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Are all the elements of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c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contained in the collection?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9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isEmpty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Does the collection contain no element?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notEmpty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Does the collection contain one or more elements?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Number of elements in the collection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7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Addition of all elements in the collection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72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47BC-4FC8-4CBB-BF0C-0811421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DF60-2AEC-46C7-A4C1-5B41E9D1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Loop over elements by taking one element at a time</a:t>
            </a:r>
          </a:p>
          <a:p>
            <a:pPr lvl="1"/>
            <a:r>
              <a:rPr lang="en-US" sz="2400" dirty="0"/>
              <a:t>Iterator variables</a:t>
            </a:r>
          </a:p>
          <a:p>
            <a:pPr lvl="1"/>
            <a:r>
              <a:rPr lang="en-US" sz="2400" dirty="0"/>
              <a:t>Optional variable declared and used within body</a:t>
            </a:r>
          </a:p>
          <a:p>
            <a:pPr lvl="1"/>
            <a:r>
              <a:rPr lang="en-US" sz="2400" dirty="0"/>
              <a:t>Indicate the element being iterated</a:t>
            </a:r>
          </a:p>
          <a:p>
            <a:r>
              <a:rPr lang="en-US" sz="2800" dirty="0"/>
              <a:t>Always of the element type, thus, type declaration is optional</a:t>
            </a:r>
          </a:p>
          <a:p>
            <a:endParaRPr lang="en-US" sz="1800" dirty="0"/>
          </a:p>
          <a:p>
            <a:pPr marL="2017120" lvl="7" indent="0">
              <a:buNone/>
            </a:pPr>
            <a:r>
              <a:rPr lang="en-US" sz="2400" dirty="0"/>
              <a:t>  </a:t>
            </a:r>
            <a:r>
              <a:rPr lang="en-US" sz="2400" b="1" dirty="0">
                <a:solidFill>
                  <a:srgbClr val="0070C0"/>
                </a:solidFill>
              </a:rPr>
              <a:t>context Customer</a:t>
            </a:r>
          </a:p>
          <a:p>
            <a:pPr marL="2017120" lvl="7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inv: </a:t>
            </a:r>
            <a:r>
              <a:rPr lang="en-US" sz="2400" b="1" dirty="0" err="1">
                <a:solidFill>
                  <a:srgbClr val="0070C0"/>
                </a:solidFill>
              </a:rPr>
              <a:t>self.accounts</a:t>
            </a:r>
            <a:r>
              <a:rPr lang="en-US" sz="2400" b="1" dirty="0">
                <a:solidFill>
                  <a:srgbClr val="0070C0"/>
                </a:solidFill>
              </a:rPr>
              <a:t>-&gt;</a:t>
            </a:r>
            <a:r>
              <a:rPr lang="en-US" sz="2400" b="1" dirty="0" err="1">
                <a:solidFill>
                  <a:srgbClr val="0070C0"/>
                </a:solidFill>
              </a:rPr>
              <a:t>forAll</a:t>
            </a:r>
            <a:r>
              <a:rPr lang="en-US" sz="2400" b="1" dirty="0">
                <a:solidFill>
                  <a:srgbClr val="0070C0"/>
                </a:solidFill>
              </a:rPr>
              <a:t>(a: Account | </a:t>
            </a:r>
            <a:r>
              <a:rPr lang="en-US" sz="2400" b="1" dirty="0" err="1">
                <a:solidFill>
                  <a:srgbClr val="0070C0"/>
                </a:solidFill>
              </a:rPr>
              <a:t>a.owner</a:t>
            </a:r>
            <a:r>
              <a:rPr lang="en-US" sz="2400" b="1" dirty="0">
                <a:solidFill>
                  <a:srgbClr val="0070C0"/>
                </a:solidFill>
              </a:rPr>
              <a:t> = self)</a:t>
            </a:r>
          </a:p>
          <a:p>
            <a:pPr marL="2017120" lvl="7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inv: accounts-&gt;</a:t>
            </a:r>
            <a:r>
              <a:rPr lang="en-US" sz="2400" b="1" dirty="0" err="1">
                <a:solidFill>
                  <a:srgbClr val="0070C0"/>
                </a:solidFill>
              </a:rPr>
              <a:t>forAll</a:t>
            </a:r>
            <a:r>
              <a:rPr lang="en-US" sz="2400" b="1" dirty="0">
                <a:solidFill>
                  <a:srgbClr val="0070C0"/>
                </a:solidFill>
              </a:rPr>
              <a:t>(a | </a:t>
            </a:r>
            <a:r>
              <a:rPr lang="en-US" sz="2400" b="1" dirty="0" err="1">
                <a:solidFill>
                  <a:srgbClr val="0070C0"/>
                </a:solidFill>
              </a:rPr>
              <a:t>a.owner</a:t>
            </a:r>
            <a:r>
              <a:rPr lang="en-US" sz="2400" b="1" dirty="0">
                <a:solidFill>
                  <a:srgbClr val="0070C0"/>
                </a:solidFill>
              </a:rPr>
              <a:t> = self)</a:t>
            </a:r>
          </a:p>
          <a:p>
            <a:pPr marL="2017120" lvl="7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inv: accounts-&gt;</a:t>
            </a:r>
            <a:r>
              <a:rPr lang="en-US" sz="2400" b="1" dirty="0" err="1">
                <a:solidFill>
                  <a:srgbClr val="0070C0"/>
                </a:solidFill>
              </a:rPr>
              <a:t>forAll</a:t>
            </a:r>
            <a:r>
              <a:rPr lang="en-US" sz="2400" b="1" dirty="0">
                <a:solidFill>
                  <a:srgbClr val="0070C0"/>
                </a:solidFill>
              </a:rPr>
              <a:t>(owner = self)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0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3CE1-4F6A-46FD-8C4E-BD30EF2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5739"/>
          </a:xfrm>
        </p:spPr>
        <p:txBody>
          <a:bodyPr/>
          <a:lstStyle/>
          <a:p>
            <a:r>
              <a:rPr lang="en-US" dirty="0"/>
              <a:t>Iteration Operations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974EF8F-E3EE-4684-A4FB-E8AEF5F09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39"/>
              </p:ext>
            </p:extLst>
          </p:nvPr>
        </p:nvGraphicFramePr>
        <p:xfrm>
          <a:off x="1066800" y="1612978"/>
          <a:ext cx="10097796" cy="449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322">
                  <a:extLst>
                    <a:ext uri="{9D8B030D-6E8A-4147-A177-3AD203B41FA5}">
                      <a16:colId xmlns:a16="http://schemas.microsoft.com/office/drawing/2014/main" val="2452584998"/>
                    </a:ext>
                  </a:extLst>
                </a:gridCol>
                <a:gridCol w="7520474">
                  <a:extLst>
                    <a:ext uri="{9D8B030D-6E8A-4147-A177-3AD203B41FA5}">
                      <a16:colId xmlns:a16="http://schemas.microsoft.com/office/drawing/2014/main" val="323430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Operation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760" marR="68760"/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Description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760" marR="68760"/>
                </a:tc>
                <a:extLst>
                  <a:ext uri="{0D108BD9-81ED-4DB2-BD59-A6C34878D82A}">
                    <a16:rowId xmlns:a16="http://schemas.microsoft.com/office/drawing/2014/main" val="19309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any(expr)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Returns any element for which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is true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collect(expr)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Returns a collection that results from evaluating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 for each element of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self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exists(expr)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Has at least one element for which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is true?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forAll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Is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true for all elements?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isUnique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Does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has unique value for all elements?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9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iterate(x: S; y: T| 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Iterates over all elements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one(expr)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Has only one element for which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is true?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reject(expr)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Returns a collection containing all elements for which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is false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7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select(expr)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Returns a collection containing all elements for which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is true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sortedBy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(expr)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Returns a collection containing all elements ordered by </a:t>
                      </a: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expr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9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8F7E-03BB-4483-A7D2-EB3DC96A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Operations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175A-54D2-49F7-8451-0516DE41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accounts-&gt;any(a: Account |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a.balance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&gt;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accounts-&gt;collect(name) -- all the names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accounts-&gt;exists(balance &gt; 5000)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forAll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(balance &gt;= 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isUnique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(name)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accounts-&gt;iterate(a: Account; sum: Integer = 0 | sum +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a.balance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accounts-&gt;one(name = ‘Carmen’)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accounts-&gt;reject(balance &gt;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accounts-&gt;select(balance &lt;=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sortedBy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(balance)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507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3B6-E975-4F5A-A58B-A6D6DE9C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5988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Download USE Tool from </a:t>
            </a:r>
            <a:r>
              <a:rPr lang="en-US" dirty="0">
                <a:hlinkClick r:id="rId2"/>
              </a:rPr>
              <a:t>https://sourceforge.net/projects/useocl/files/latest/download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581-6299-4B62-90D5-4AB6FA74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Operations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5CE3-7B49-4D15-9129-067CCE6A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accounts-&gt;any(a: Account |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a.balance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&gt;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accounts-&gt;collect(name) -- all the names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accounts-&gt;exists(balance &gt; 5000)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forAll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(balance &gt;= 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isUnique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(name)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accounts-&gt;iterate(a: Account; sum: Integer = 0 | sum +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a.balance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accounts-&gt;one(name = ‘Carmen’)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accounts-&gt;reject(balance &gt;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accounts-&gt;select(balance &lt;= 1000)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accounts-&gt;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sortedBy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(balance)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30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27C-C74D-46DF-98F3-5F10735C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C17-9DC9-4977-A5CB-48D4A907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Most fundamental and generic loop operation</a:t>
            </a:r>
          </a:p>
          <a:p>
            <a:r>
              <a:rPr lang="en-US" sz="2400" dirty="0"/>
              <a:t>All other loop operations are special cases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iterate(</a:t>
            </a:r>
            <a:r>
              <a:rPr lang="en-US" sz="2400" b="1" dirty="0" err="1">
                <a:solidFill>
                  <a:srgbClr val="0070C0"/>
                </a:solidFill>
              </a:rPr>
              <a:t>elem</a:t>
            </a:r>
            <a:r>
              <a:rPr lang="en-US" sz="2400" b="1" dirty="0">
                <a:solidFill>
                  <a:srgbClr val="0070C0"/>
                </a:solidFill>
              </a:rPr>
              <a:t>: T1; result: T2 = expr | expr-</a:t>
            </a:r>
            <a:r>
              <a:rPr lang="en-US" sz="2400" b="1" dirty="0" err="1">
                <a:solidFill>
                  <a:srgbClr val="0070C0"/>
                </a:solidFill>
              </a:rPr>
              <a:t>elem</a:t>
            </a:r>
            <a:r>
              <a:rPr lang="en-US" sz="2400" b="1" dirty="0">
                <a:solidFill>
                  <a:srgbClr val="0070C0"/>
                </a:solidFill>
              </a:rPr>
              <a:t>-result)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dirty="0"/>
              <a:t>	Set{1, 2, 3}-&gt;sum()</a:t>
            </a:r>
          </a:p>
          <a:p>
            <a:pPr marL="0" indent="0">
              <a:buNone/>
            </a:pPr>
            <a:r>
              <a:rPr lang="en-US" sz="2400" dirty="0"/>
              <a:t>	Set{1, 2, 3}-&gt;iterate(</a:t>
            </a:r>
            <a:r>
              <a:rPr lang="en-US" sz="2400" dirty="0" err="1"/>
              <a:t>i</a:t>
            </a:r>
            <a:r>
              <a:rPr lang="en-US" sz="2400" dirty="0"/>
              <a:t>: Integer; r: Integer = 0 | r +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35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USE Tool</a:t>
            </a:r>
          </a:p>
        </p:txBody>
      </p:sp>
    </p:spTree>
    <p:extLst>
      <p:ext uri="{BB962C8B-B14F-4D97-AF65-F5344CB8AC3E}">
        <p14:creationId xmlns:p14="http://schemas.microsoft.com/office/powerpoint/2010/main" val="266031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USE Tool</a:t>
            </a:r>
          </a:p>
          <a:p>
            <a:pPr lvl="1" fontAlgn="base"/>
            <a:r>
              <a:rPr lang="en-US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Specifying Models</a:t>
            </a:r>
          </a:p>
          <a:p>
            <a:pPr lvl="1" fontAlgn="base"/>
            <a:r>
              <a:rPr lang="en-US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Defining Models</a:t>
            </a:r>
          </a:p>
          <a:p>
            <a:pPr lvl="1" fontAlgn="base"/>
            <a:r>
              <a:rPr lang="en-US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Defining Classes</a:t>
            </a:r>
          </a:p>
          <a:p>
            <a:pPr lvl="1" fontAlgn="base"/>
            <a:r>
              <a:rPr lang="en-US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Defining Associations</a:t>
            </a:r>
          </a:p>
          <a:p>
            <a:pPr lvl="1" fontAlgn="base"/>
            <a:r>
              <a:rPr lang="en-US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Adding Constraints</a:t>
            </a:r>
          </a:p>
          <a:p>
            <a:pPr algn="l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Examples</a:t>
            </a:r>
          </a:p>
          <a:p>
            <a:pPr lvl="1"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649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A5B-D550-4692-BB1D-24901327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D938-30CB-4FDD-81AA-3D027A71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USE tool requires a textual description of a model using features found in UML class diagrams (classes, associations, etc.). </a:t>
            </a:r>
          </a:p>
          <a:p>
            <a:r>
              <a:rPr lang="en-US" sz="2800" dirty="0"/>
              <a:t>Expressions written in the Object Constraint Language (OCL) are used to specify additional integrity constraints on the model.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90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92F4-7115-4FBC-9584-B10463A5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UML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19FC-AAF4-487E-BE2A-29383CAA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USE tool expects a textual description of a model and its constraints as input. </a:t>
            </a:r>
          </a:p>
          <a:p>
            <a:r>
              <a:rPr lang="en-US" sz="2000" dirty="0"/>
              <a:t>The example must therefore be translated into a USE specification by using an external text editor. </a:t>
            </a:r>
          </a:p>
          <a:p>
            <a:r>
              <a:rPr lang="en-US" sz="2000" dirty="0"/>
              <a:t>The USE specification of the example model is shown in the next slide.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19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2692E6-B9C8-4964-8E66-AC101665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350244"/>
          </a:xfrm>
        </p:spPr>
        <p:txBody>
          <a:bodyPr/>
          <a:lstStyle/>
          <a:p>
            <a:r>
              <a:rPr lang="en-US" b="1" dirty="0"/>
              <a:t>UML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7A2E-B7E8-4922-99F5-40473A4ED39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4461" y="2253312"/>
            <a:ext cx="6858000" cy="38040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78F27-3B63-4F94-B286-EFAE0F5386BB}"/>
              </a:ext>
            </a:extLst>
          </p:cNvPr>
          <p:cNvSpPr txBox="1">
            <a:spLocks/>
          </p:cNvSpPr>
          <p:nvPr/>
        </p:nvSpPr>
        <p:spPr>
          <a:xfrm>
            <a:off x="791546" y="903067"/>
            <a:ext cx="6551645" cy="1054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USE Tool Specification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F5D074-D3A8-42E7-A87D-7947A33E0A68}"/>
              </a:ext>
            </a:extLst>
          </p:cNvPr>
          <p:cNvGrpSpPr/>
          <p:nvPr/>
        </p:nvGrpSpPr>
        <p:grpSpPr>
          <a:xfrm>
            <a:off x="8458200" y="2499919"/>
            <a:ext cx="3244442" cy="2277354"/>
            <a:chOff x="8458200" y="2499919"/>
            <a:chExt cx="3244442" cy="22773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9C75D0-8767-4423-A039-C97EFE4A283A}"/>
                </a:ext>
              </a:extLst>
            </p:cNvPr>
            <p:cNvSpPr/>
            <p:nvPr/>
          </p:nvSpPr>
          <p:spPr>
            <a:xfrm>
              <a:off x="8458200" y="2499919"/>
              <a:ext cx="3244442" cy="22773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  <a:p>
              <a:pPr algn="ctr"/>
              <a:endParaRPr lang="en-US" dirty="0"/>
            </a:p>
            <a:p>
              <a:r>
                <a:rPr lang="en-US" dirty="0"/>
                <a:t>-mileage: Integer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sz="1600" dirty="0"/>
                <a:t>+</a:t>
              </a:r>
              <a:r>
                <a:rPr lang="en-US" sz="1600" dirty="0" err="1"/>
                <a:t>increaseMileage</a:t>
              </a:r>
              <a:r>
                <a:rPr lang="en-US" sz="1600" dirty="0"/>
                <a:t>(Kilometers: Integer):void</a:t>
              </a:r>
            </a:p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E2036D-3E69-43FD-99EF-D52FEFDA0B05}"/>
                </a:ext>
              </a:extLst>
            </p:cNvPr>
            <p:cNvCxnSpPr>
              <a:cxnSpLocks/>
            </p:cNvCxnSpPr>
            <p:nvPr/>
          </p:nvCxnSpPr>
          <p:spPr>
            <a:xfrm>
              <a:off x="8458200" y="2919369"/>
              <a:ext cx="32444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1E56A3-39B3-4A2D-898A-28962E90FD6A}"/>
                </a:ext>
              </a:extLst>
            </p:cNvPr>
            <p:cNvCxnSpPr>
              <a:cxnSpLocks/>
            </p:cNvCxnSpPr>
            <p:nvPr/>
          </p:nvCxnSpPr>
          <p:spPr>
            <a:xfrm>
              <a:off x="8458200" y="3810000"/>
              <a:ext cx="32444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66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341F-2560-49AC-95DC-E97A2EE5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D333-74C3-4D0B-8DA7-E442834E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UML Model has a name and an optional body.</a:t>
            </a:r>
          </a:p>
          <a:p>
            <a:r>
              <a:rPr lang="en-US" sz="2400" dirty="0"/>
              <a:t>The model body consists of at least one class definition and an arbitrary number of association definitions. </a:t>
            </a:r>
          </a:p>
          <a:p>
            <a:r>
              <a:rPr lang="en-US" sz="2400" dirty="0"/>
              <a:t>At the end of the specification OCL constraints may be defined.</a:t>
            </a:r>
          </a:p>
          <a:p>
            <a:r>
              <a:rPr lang="en-US" sz="2400" dirty="0"/>
              <a:t>Example:</a:t>
            </a:r>
          </a:p>
          <a:p>
            <a:pPr marL="1097280" lvl="4" indent="0">
              <a:buNone/>
            </a:pPr>
            <a:r>
              <a:rPr lang="en-US" sz="2100" b="1" dirty="0">
                <a:solidFill>
                  <a:srgbClr val="0070C0"/>
                </a:solidFill>
              </a:rPr>
              <a:t>model Employee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55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8B38C-9191-4F57-8A17-61E34A44B17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b="45672"/>
          <a:stretch/>
        </p:blipFill>
        <p:spPr>
          <a:xfrm>
            <a:off x="1053768" y="1502229"/>
            <a:ext cx="5090052" cy="26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CC2B6-D068-4FAB-AF3B-781B96B7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646454"/>
          </a:xfrm>
        </p:spPr>
        <p:txBody>
          <a:bodyPr anchor="b">
            <a:normAutofit/>
          </a:bodyPr>
          <a:lstStyle/>
          <a:p>
            <a:r>
              <a:rPr lang="en-US" b="1" dirty="0"/>
              <a:t>UML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013B6-09B1-487A-AAF7-2A4A755DE61B}"/>
              </a:ext>
            </a:extLst>
          </p:cNvPr>
          <p:cNvSpPr txBox="1">
            <a:spLocks/>
          </p:cNvSpPr>
          <p:nvPr/>
        </p:nvSpPr>
        <p:spPr>
          <a:xfrm>
            <a:off x="1096932" y="755904"/>
            <a:ext cx="5235637" cy="569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Defining Classes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B11703-39FE-4C5D-B77E-B3EA5A8C8406}"/>
              </a:ext>
            </a:extLst>
          </p:cNvPr>
          <p:cNvGrpSpPr/>
          <p:nvPr/>
        </p:nvGrpSpPr>
        <p:grpSpPr>
          <a:xfrm>
            <a:off x="8402963" y="1343351"/>
            <a:ext cx="3219061" cy="2267338"/>
            <a:chOff x="8304245" y="2509935"/>
            <a:chExt cx="3219061" cy="22673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F6CD51-EF58-4DC1-932C-9249B915BFF4}"/>
                </a:ext>
              </a:extLst>
            </p:cNvPr>
            <p:cNvSpPr/>
            <p:nvPr/>
          </p:nvSpPr>
          <p:spPr>
            <a:xfrm>
              <a:off x="8304245" y="2509935"/>
              <a:ext cx="3219061" cy="22673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-age: Integer</a:t>
              </a:r>
            </a:p>
            <a:p>
              <a:r>
                <a:rPr lang="en-US" dirty="0"/>
                <a:t>-salary: Real</a:t>
              </a:r>
            </a:p>
            <a:p>
              <a:pPr algn="ctr"/>
              <a:endParaRPr lang="en-US" dirty="0"/>
            </a:p>
            <a:p>
              <a:r>
                <a:rPr lang="en-US" dirty="0"/>
                <a:t>+</a:t>
              </a:r>
              <a:r>
                <a:rPr lang="en-US" dirty="0" err="1"/>
                <a:t>raiseSalary</a:t>
              </a:r>
              <a:r>
                <a:rPr lang="en-US" dirty="0"/>
                <a:t>(</a:t>
              </a:r>
              <a:r>
                <a:rPr lang="en-US" dirty="0" err="1"/>
                <a:t>rate:Real</a:t>
              </a:r>
              <a:r>
                <a:rPr lang="en-US" dirty="0"/>
                <a:t>):Real</a:t>
              </a:r>
            </a:p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541831-8C77-4E7E-B427-8A5C56CC83E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1CFF3E-6E27-4B78-98E7-D329DD77AFD1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4024613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137D26-AD27-4A2F-8C63-F91EBA534358}"/>
              </a:ext>
            </a:extLst>
          </p:cNvPr>
          <p:cNvGrpSpPr/>
          <p:nvPr/>
        </p:nvGrpSpPr>
        <p:grpSpPr>
          <a:xfrm>
            <a:off x="8412750" y="3861449"/>
            <a:ext cx="3219061" cy="2267335"/>
            <a:chOff x="8304245" y="2509935"/>
            <a:chExt cx="3219061" cy="22673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34C4EC-61D7-402E-B2A8-3B90C08324FE}"/>
                </a:ext>
              </a:extLst>
            </p:cNvPr>
            <p:cNvSpPr/>
            <p:nvPr/>
          </p:nvSpPr>
          <p:spPr>
            <a:xfrm>
              <a:off x="8304245" y="2509935"/>
              <a:ext cx="3219061" cy="22673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location:String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+hire(</a:t>
              </a:r>
              <a:r>
                <a:rPr lang="en-US" dirty="0" err="1"/>
                <a:t>p:Person</a:t>
              </a:r>
              <a:r>
                <a:rPr lang="en-US" dirty="0"/>
                <a:t>):void</a:t>
              </a:r>
            </a:p>
            <a:p>
              <a:r>
                <a:rPr lang="en-US" dirty="0"/>
                <a:t>+fire(</a:t>
              </a:r>
              <a:r>
                <a:rPr lang="en-US" dirty="0" err="1"/>
                <a:t>p:Person</a:t>
              </a:r>
              <a:r>
                <a:rPr lang="en-US" dirty="0"/>
                <a:t>):void</a:t>
              </a:r>
            </a:p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FF3EFA-FE0C-49E2-A00A-4835C8F54CDF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DF0554-2208-431A-BF37-D621FA903B33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3814888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41DEB5E5-4B21-4D7D-BEAF-A4C44552057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4329"/>
          <a:stretch/>
        </p:blipFill>
        <p:spPr>
          <a:xfrm>
            <a:off x="1053768" y="4135771"/>
            <a:ext cx="5090052" cy="221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5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8812FB2-E03D-4FA5-BA1E-0BD3ECFC9CA0}"/>
              </a:ext>
            </a:extLst>
          </p:cNvPr>
          <p:cNvSpPr/>
          <p:nvPr/>
        </p:nvSpPr>
        <p:spPr>
          <a:xfrm>
            <a:off x="8089640" y="177282"/>
            <a:ext cx="3956180" cy="655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491A-15C9-460D-BC78-BD787054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650" y="1088697"/>
            <a:ext cx="3144774" cy="1174962"/>
          </a:xfrm>
        </p:spPr>
        <p:txBody>
          <a:bodyPr/>
          <a:lstStyle/>
          <a:p>
            <a:pPr algn="ctr"/>
            <a:r>
              <a:rPr lang="en-US" b="1" dirty="0"/>
              <a:t>Defining Associations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74DD2-3EFE-4C25-8067-2F6D7FFF4DB1}"/>
              </a:ext>
            </a:extLst>
          </p:cNvPr>
          <p:cNvGrpSpPr/>
          <p:nvPr/>
        </p:nvGrpSpPr>
        <p:grpSpPr>
          <a:xfrm>
            <a:off x="260059" y="264447"/>
            <a:ext cx="7659147" cy="6346077"/>
            <a:chOff x="260059" y="264447"/>
            <a:chExt cx="7659147" cy="63460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453D4B-E6FA-4E86-AC22-C7EFC03D386D}"/>
                </a:ext>
              </a:extLst>
            </p:cNvPr>
            <p:cNvSpPr/>
            <p:nvPr/>
          </p:nvSpPr>
          <p:spPr>
            <a:xfrm>
              <a:off x="260059" y="264447"/>
              <a:ext cx="7659147" cy="634607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346159-B41F-4271-9066-78E93B66989B}"/>
                </a:ext>
              </a:extLst>
            </p:cNvPr>
            <p:cNvSpPr/>
            <p:nvPr/>
          </p:nvSpPr>
          <p:spPr>
            <a:xfrm>
              <a:off x="411060" y="427838"/>
              <a:ext cx="7340367" cy="602329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DD765-16DA-467B-95CD-25034291CD9E}"/>
              </a:ext>
            </a:extLst>
          </p:cNvPr>
          <p:cNvGrpSpPr/>
          <p:nvPr/>
        </p:nvGrpSpPr>
        <p:grpSpPr>
          <a:xfrm>
            <a:off x="861252" y="831622"/>
            <a:ext cx="3219061" cy="2267338"/>
            <a:chOff x="8304245" y="2509935"/>
            <a:chExt cx="3219061" cy="22673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E45DA3-9127-4F2E-834B-AC1B894B774A}"/>
                </a:ext>
              </a:extLst>
            </p:cNvPr>
            <p:cNvSpPr/>
            <p:nvPr/>
          </p:nvSpPr>
          <p:spPr>
            <a:xfrm>
              <a:off x="8304245" y="2509935"/>
              <a:ext cx="3219061" cy="22673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-age: Integer</a:t>
              </a:r>
            </a:p>
            <a:p>
              <a:r>
                <a:rPr lang="en-US" dirty="0"/>
                <a:t>-salary: Real</a:t>
              </a:r>
            </a:p>
            <a:p>
              <a:pPr algn="ctr"/>
              <a:endParaRPr lang="en-US" dirty="0"/>
            </a:p>
            <a:p>
              <a:r>
                <a:rPr lang="en-US" dirty="0"/>
                <a:t>+</a:t>
              </a:r>
              <a:r>
                <a:rPr lang="en-US" dirty="0" err="1"/>
                <a:t>raiseSalary</a:t>
              </a:r>
              <a:r>
                <a:rPr lang="en-US" dirty="0"/>
                <a:t>(</a:t>
              </a:r>
              <a:r>
                <a:rPr lang="en-US" dirty="0" err="1"/>
                <a:t>rate:Real</a:t>
              </a:r>
              <a:r>
                <a:rPr lang="en-US" dirty="0"/>
                <a:t>):Real</a:t>
              </a:r>
            </a:p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465941-9379-4B81-A2A1-85B9684CCAC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0D42E4-E06D-42EF-84E8-3120653B463F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4024613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B928FA-ACD3-42E0-BEAB-B42BFDBF1E2B}"/>
              </a:ext>
            </a:extLst>
          </p:cNvPr>
          <p:cNvGrpSpPr/>
          <p:nvPr/>
        </p:nvGrpSpPr>
        <p:grpSpPr>
          <a:xfrm>
            <a:off x="4016914" y="3735614"/>
            <a:ext cx="3219061" cy="2267335"/>
            <a:chOff x="8304245" y="2509935"/>
            <a:chExt cx="3219061" cy="22673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0F7CB-3447-4C50-A963-E5FCFB965CC0}"/>
                </a:ext>
              </a:extLst>
            </p:cNvPr>
            <p:cNvSpPr/>
            <p:nvPr/>
          </p:nvSpPr>
          <p:spPr>
            <a:xfrm>
              <a:off x="8304245" y="2509935"/>
              <a:ext cx="3219061" cy="22673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location:String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+hire(</a:t>
              </a:r>
              <a:r>
                <a:rPr lang="en-US" dirty="0" err="1"/>
                <a:t>p:Person</a:t>
              </a:r>
              <a:r>
                <a:rPr lang="en-US" dirty="0"/>
                <a:t>):void</a:t>
              </a:r>
            </a:p>
            <a:p>
              <a:r>
                <a:rPr lang="en-US" dirty="0"/>
                <a:t>+fire(</a:t>
              </a:r>
              <a:r>
                <a:rPr lang="en-US" dirty="0" err="1"/>
                <a:t>p:Person</a:t>
              </a:r>
              <a:r>
                <a:rPr lang="en-US" dirty="0"/>
                <a:t>):void</a:t>
              </a:r>
            </a:p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331951-0FCE-4845-B579-9952B68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03EF1F-EB2B-41ED-AC14-F7C295BAF0F1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3814888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867D805-1A08-4E48-8659-FCE2AED91E69}"/>
              </a:ext>
            </a:extLst>
          </p:cNvPr>
          <p:cNvSpPr txBox="1"/>
          <p:nvPr/>
        </p:nvSpPr>
        <p:spPr>
          <a:xfrm>
            <a:off x="2699644" y="4845701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employer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EA67E2-244D-4F50-B2DA-BD66692491D8}"/>
              </a:ext>
            </a:extLst>
          </p:cNvPr>
          <p:cNvSpPr txBox="1"/>
          <p:nvPr/>
        </p:nvSpPr>
        <p:spPr>
          <a:xfrm>
            <a:off x="1051229" y="3057329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employee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EE0322-080D-40F9-B87B-8A221B40E955}"/>
              </a:ext>
            </a:extLst>
          </p:cNvPr>
          <p:cNvGrpSpPr/>
          <p:nvPr/>
        </p:nvGrpSpPr>
        <p:grpSpPr>
          <a:xfrm>
            <a:off x="1147647" y="3082218"/>
            <a:ext cx="2950140" cy="1815247"/>
            <a:chOff x="1147647" y="3082218"/>
            <a:chExt cx="2950140" cy="1815247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AB407FF-F0F3-43FD-B78F-EEAC8603C2C9}"/>
                </a:ext>
              </a:extLst>
            </p:cNvPr>
            <p:cNvCxnSpPr>
              <a:cxnSpLocks/>
              <a:stCxn id="7" idx="2"/>
              <a:endCxn id="11" idx="1"/>
            </p:cNvCxnSpPr>
            <p:nvPr/>
          </p:nvCxnSpPr>
          <p:spPr>
            <a:xfrm rot="16200000" flipH="1">
              <a:off x="2358687" y="3211055"/>
              <a:ext cx="1770322" cy="154613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726022-3C3A-439E-A34F-BBD8B3077DF6}"/>
                </a:ext>
              </a:extLst>
            </p:cNvPr>
            <p:cNvSpPr txBox="1"/>
            <p:nvPr/>
          </p:nvSpPr>
          <p:spPr>
            <a:xfrm>
              <a:off x="3480310" y="4497355"/>
              <a:ext cx="6174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0..1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402DA2-0251-4BEE-BC70-FEE9A97F7819}"/>
                </a:ext>
              </a:extLst>
            </p:cNvPr>
            <p:cNvSpPr txBox="1"/>
            <p:nvPr/>
          </p:nvSpPr>
          <p:spPr>
            <a:xfrm>
              <a:off x="2429062" y="3082218"/>
              <a:ext cx="3658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7C109E-B97B-4058-B622-60CB7B2A5698}"/>
                </a:ext>
              </a:extLst>
            </p:cNvPr>
            <p:cNvSpPr txBox="1"/>
            <p:nvPr/>
          </p:nvSpPr>
          <p:spPr>
            <a:xfrm>
              <a:off x="1147647" y="4002831"/>
              <a:ext cx="1290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WorksFor</a:t>
              </a:r>
              <a:endParaRPr lang="en-US" sz="20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71E15D-3D8A-4DC8-B7B6-D91F2603882D}"/>
              </a:ext>
            </a:extLst>
          </p:cNvPr>
          <p:cNvGrpSpPr/>
          <p:nvPr/>
        </p:nvGrpSpPr>
        <p:grpSpPr>
          <a:xfrm>
            <a:off x="8173615" y="2492235"/>
            <a:ext cx="3805849" cy="2267326"/>
            <a:chOff x="8173615" y="2492235"/>
            <a:chExt cx="3805849" cy="226732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141881B-0D81-4BA3-A2E2-6ED4ACAACF6A}"/>
                </a:ext>
              </a:extLst>
            </p:cNvPr>
            <p:cNvPicPr/>
            <p:nvPr/>
          </p:nvPicPr>
          <p:blipFill rotWithShape="1">
            <a:blip r:embed="rId2"/>
            <a:srcRect l="7812" r="7815"/>
            <a:stretch/>
          </p:blipFill>
          <p:spPr>
            <a:xfrm>
              <a:off x="8173615" y="2492235"/>
              <a:ext cx="3722915" cy="2267326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C3C4EC-D79F-4F24-AA84-4D59A2F53368}"/>
                </a:ext>
              </a:extLst>
            </p:cNvPr>
            <p:cNvSpPr/>
            <p:nvPr/>
          </p:nvSpPr>
          <p:spPr>
            <a:xfrm>
              <a:off x="9679273" y="3583953"/>
              <a:ext cx="1803842" cy="3769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CDA28-BA4F-41F6-8A94-83B8AEF4EB82}"/>
                </a:ext>
              </a:extLst>
            </p:cNvPr>
            <p:cNvSpPr/>
            <p:nvPr/>
          </p:nvSpPr>
          <p:spPr>
            <a:xfrm>
              <a:off x="10175622" y="3887355"/>
              <a:ext cx="1803842" cy="3769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B288105-BE30-4318-B7F1-0DC7C033CB88}"/>
              </a:ext>
            </a:extLst>
          </p:cNvPr>
          <p:cNvPicPr/>
          <p:nvPr/>
        </p:nvPicPr>
        <p:blipFill rotWithShape="1">
          <a:blip r:embed="rId2"/>
          <a:srcRect l="42145" t="45967" r="7815" b="35509"/>
          <a:stretch/>
        </p:blipFill>
        <p:spPr>
          <a:xfrm>
            <a:off x="9638227" y="3529804"/>
            <a:ext cx="2207969" cy="420004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6652E1-B509-4E09-A59E-B12EE6B16E45}"/>
              </a:ext>
            </a:extLst>
          </p:cNvPr>
          <p:cNvPicPr/>
          <p:nvPr/>
        </p:nvPicPr>
        <p:blipFill rotWithShape="1">
          <a:blip r:embed="rId2"/>
          <a:srcRect l="51826" t="63916" r="7815" b="22450"/>
          <a:stretch/>
        </p:blipFill>
        <p:spPr>
          <a:xfrm>
            <a:off x="10067730" y="3952491"/>
            <a:ext cx="1780805" cy="3091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5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Motivation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Basics of OCL</a:t>
            </a:r>
          </a:p>
          <a:p>
            <a:pPr lvl="1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Specifying invariants</a:t>
            </a:r>
          </a:p>
          <a:p>
            <a:pPr lvl="1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Specifying pre and post-conditions</a:t>
            </a:r>
          </a:p>
          <a:p>
            <a:pPr lvl="1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Navigating in OCL expressions</a:t>
            </a:r>
          </a:p>
          <a:p>
            <a:pPr lvl="1" fontAlgn="base"/>
            <a:r>
              <a:rPr lang="en-US" sz="20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Basic values and types</a:t>
            </a:r>
          </a:p>
          <a:p>
            <a:pPr algn="l" fontAlgn="base"/>
            <a:r>
              <a:rPr lang="en-US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Collections in OCL</a:t>
            </a:r>
          </a:p>
        </p:txBody>
      </p:sp>
    </p:spTree>
    <p:extLst>
      <p:ext uri="{BB962C8B-B14F-4D97-AF65-F5344CB8AC3E}">
        <p14:creationId xmlns:p14="http://schemas.microsoft.com/office/powerpoint/2010/main" val="2310370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51C4A-7385-4F29-8775-61F24E9E2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CC28DA-ECE8-4EA6-B6B2-9354D415F2D4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b="59114"/>
          <a:stretch/>
        </p:blipFill>
        <p:spPr>
          <a:xfrm>
            <a:off x="681943" y="1851143"/>
            <a:ext cx="5522915" cy="157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DAF6513-133B-4F64-A370-D75549CE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31" y="699795"/>
            <a:ext cx="6414602" cy="844135"/>
          </a:xfrm>
        </p:spPr>
        <p:txBody>
          <a:bodyPr/>
          <a:lstStyle/>
          <a:p>
            <a:r>
              <a:rPr lang="en-US" b="1" dirty="0"/>
              <a:t>Adding Constraints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F5DC8A4-EA68-4690-9408-4D498A6DD8B1}"/>
              </a:ext>
            </a:extLst>
          </p:cNvPr>
          <p:cNvSpPr txBox="1">
            <a:spLocks/>
          </p:cNvSpPr>
          <p:nvPr/>
        </p:nvSpPr>
        <p:spPr>
          <a:xfrm>
            <a:off x="8470830" y="715101"/>
            <a:ext cx="3136449" cy="9221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Adding Constraints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7AABBD-D457-4C16-8B5D-48B547047E39}"/>
              </a:ext>
            </a:extLst>
          </p:cNvPr>
          <p:cNvSpPr txBox="1">
            <a:spLocks/>
          </p:cNvSpPr>
          <p:nvPr/>
        </p:nvSpPr>
        <p:spPr>
          <a:xfrm>
            <a:off x="8391329" y="1707502"/>
            <a:ext cx="3234612" cy="45287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hire(</a:t>
            </a:r>
            <a:r>
              <a:rPr lang="en-US" sz="15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p:person</a:t>
            </a: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)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Pre-condition 1: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Person p must be defined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Pre-condition 2: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1500" i="1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should not already be an employee of the company.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Post-condition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: </a:t>
            </a:r>
            <a:r>
              <a:rPr lang="en-US" sz="1500" i="1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should become one of the employees of the company</a:t>
            </a:r>
          </a:p>
          <a:p>
            <a:pPr fontAlgn="base"/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fire(</a:t>
            </a:r>
            <a:r>
              <a:rPr lang="en-US" sz="15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p:Person</a:t>
            </a: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Pre-condition: </a:t>
            </a:r>
            <a:r>
              <a:rPr lang="en-US" sz="1500" i="1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must be an employee of the company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Georgia" panose="02040502050405020303" pitchFamily="18" charset="0"/>
              </a:rPr>
              <a:t>Post-condition: </a:t>
            </a:r>
            <a:r>
              <a:rPr lang="en-US" sz="1500" i="1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Georgia" panose="02040502050405020303" pitchFamily="18" charset="0"/>
              </a:rPr>
              <a:t> is no longer an employee of the company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fontAlgn="base"/>
            <a:endParaRPr lang="en-US" sz="1500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A2EA75A-3849-4C8A-AD64-F0AAC3B4834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0885" b="49061"/>
          <a:stretch/>
        </p:blipFill>
        <p:spPr>
          <a:xfrm>
            <a:off x="681943" y="3429000"/>
            <a:ext cx="5522915" cy="3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2B0BB75-C620-449B-8EC9-8B478701195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0940" b="41235"/>
          <a:stretch/>
        </p:blipFill>
        <p:spPr>
          <a:xfrm>
            <a:off x="681943" y="3816991"/>
            <a:ext cx="5522915" cy="30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F5653DB-B469-4BB5-8A60-167F097F456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8765" b="30149"/>
          <a:stretch/>
        </p:blipFill>
        <p:spPr>
          <a:xfrm>
            <a:off x="681943" y="4118994"/>
            <a:ext cx="5522915" cy="42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AF95A95D-7BCC-4581-822B-72262986EA1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72894" b="17976"/>
          <a:stretch/>
        </p:blipFill>
        <p:spPr>
          <a:xfrm>
            <a:off x="681943" y="4664279"/>
            <a:ext cx="5522915" cy="35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1DF49ECF-DBC4-4AC0-A36F-EBE5C25DFE7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2024" b="10802"/>
          <a:stretch/>
        </p:blipFill>
        <p:spPr>
          <a:xfrm>
            <a:off x="681943" y="5016617"/>
            <a:ext cx="5522915" cy="27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352333E9-062B-476D-AA06-3F78CE9E4F6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9198"/>
          <a:stretch/>
        </p:blipFill>
        <p:spPr>
          <a:xfrm>
            <a:off x="681943" y="5293453"/>
            <a:ext cx="5522915" cy="416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8812FB2-E03D-4FA5-BA1E-0BD3ECFC9CA0}"/>
              </a:ext>
            </a:extLst>
          </p:cNvPr>
          <p:cNvSpPr/>
          <p:nvPr/>
        </p:nvSpPr>
        <p:spPr>
          <a:xfrm>
            <a:off x="8000838" y="177729"/>
            <a:ext cx="3956180" cy="655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491A-15C9-460D-BC78-BD787054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739" y="532702"/>
            <a:ext cx="2936009" cy="1583727"/>
          </a:xfrm>
        </p:spPr>
        <p:txBody>
          <a:bodyPr/>
          <a:lstStyle/>
          <a:p>
            <a:pPr algn="ctr"/>
            <a:r>
              <a:rPr lang="en-US" b="1" dirty="0"/>
              <a:t>Inheritance </a:t>
            </a:r>
            <a:br>
              <a:rPr lang="en-US" b="1" dirty="0"/>
            </a:br>
            <a:r>
              <a:rPr lang="en-US" b="1" dirty="0"/>
              <a:t>in </a:t>
            </a:r>
            <a:br>
              <a:rPr lang="en-US" b="1" dirty="0"/>
            </a:br>
            <a:r>
              <a:rPr lang="en-US" b="1" dirty="0"/>
              <a:t>OCL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74DD2-3EFE-4C25-8067-2F6D7FFF4DB1}"/>
              </a:ext>
            </a:extLst>
          </p:cNvPr>
          <p:cNvGrpSpPr/>
          <p:nvPr/>
        </p:nvGrpSpPr>
        <p:grpSpPr>
          <a:xfrm>
            <a:off x="260059" y="264447"/>
            <a:ext cx="7659147" cy="6346077"/>
            <a:chOff x="260059" y="264447"/>
            <a:chExt cx="7659147" cy="63460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453D4B-E6FA-4E86-AC22-C7EFC03D386D}"/>
                </a:ext>
              </a:extLst>
            </p:cNvPr>
            <p:cNvSpPr/>
            <p:nvPr/>
          </p:nvSpPr>
          <p:spPr>
            <a:xfrm>
              <a:off x="260059" y="264447"/>
              <a:ext cx="7659147" cy="634607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346159-B41F-4271-9066-78E93B66989B}"/>
                </a:ext>
              </a:extLst>
            </p:cNvPr>
            <p:cNvSpPr/>
            <p:nvPr/>
          </p:nvSpPr>
          <p:spPr>
            <a:xfrm>
              <a:off x="411060" y="427838"/>
              <a:ext cx="7340367" cy="602329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DD765-16DA-467B-95CD-25034291CD9E}"/>
              </a:ext>
            </a:extLst>
          </p:cNvPr>
          <p:cNvGrpSpPr/>
          <p:nvPr/>
        </p:nvGrpSpPr>
        <p:grpSpPr>
          <a:xfrm>
            <a:off x="1265593" y="1484686"/>
            <a:ext cx="1999394" cy="1403361"/>
            <a:chOff x="8304245" y="2410912"/>
            <a:chExt cx="3219061" cy="23663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E45DA3-9127-4F2E-834B-AC1B894B774A}"/>
                </a:ext>
              </a:extLst>
            </p:cNvPr>
            <p:cNvSpPr/>
            <p:nvPr/>
          </p:nvSpPr>
          <p:spPr>
            <a:xfrm>
              <a:off x="8304245" y="2410912"/>
              <a:ext cx="3219061" cy="236636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Orange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juice:Boolean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465941-9379-4B81-A2A1-85B9684CCAC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3100880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0D42E4-E06D-42EF-84E8-3120653B463F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4129895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C9138B-208A-4233-AAD1-2FC13D1CA30A}"/>
              </a:ext>
            </a:extLst>
          </p:cNvPr>
          <p:cNvPicPr/>
          <p:nvPr/>
        </p:nvPicPr>
        <p:blipFill rotWithShape="1">
          <a:blip r:embed="rId2"/>
          <a:srcRect l="3291" t="6692" r="7450"/>
          <a:stretch/>
        </p:blipFill>
        <p:spPr>
          <a:xfrm>
            <a:off x="8153340" y="2346299"/>
            <a:ext cx="3627600" cy="3978999"/>
          </a:xfrm>
          <a:prstGeom prst="rect">
            <a:avLst/>
          </a:prstGeom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01E0FC-999D-48E0-B1E3-ADD7767EEEB6}"/>
              </a:ext>
            </a:extLst>
          </p:cNvPr>
          <p:cNvGrpSpPr/>
          <p:nvPr/>
        </p:nvGrpSpPr>
        <p:grpSpPr>
          <a:xfrm>
            <a:off x="3647016" y="1558168"/>
            <a:ext cx="3480126" cy="1256398"/>
            <a:chOff x="3894442" y="2250714"/>
            <a:chExt cx="3480126" cy="10604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BE37AF-8AE8-432E-9656-39B5CEE30725}"/>
                </a:ext>
              </a:extLst>
            </p:cNvPr>
            <p:cNvSpPr/>
            <p:nvPr/>
          </p:nvSpPr>
          <p:spPr>
            <a:xfrm>
              <a:off x="3894443" y="2250714"/>
              <a:ext cx="3480125" cy="10604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Lemon</a:t>
              </a:r>
            </a:p>
            <a:p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+squeeze(</a:t>
              </a:r>
              <a:r>
                <a:rPr lang="en-US" dirty="0" err="1"/>
                <a:t>i</a:t>
              </a:r>
              <a:r>
                <a:rPr lang="en-US" dirty="0"/>
                <a:t>: Integer):Integer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9DD872-88CA-47AC-98C7-0C384E149FD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442" y="2589528"/>
              <a:ext cx="34801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495764-2EB8-4CBE-BB3B-9DEE6A8F7576}"/>
                </a:ext>
              </a:extLst>
            </p:cNvPr>
            <p:cNvCxnSpPr>
              <a:cxnSpLocks/>
            </p:cNvCxnSpPr>
            <p:nvPr/>
          </p:nvCxnSpPr>
          <p:spPr>
            <a:xfrm>
              <a:off x="3894442" y="2901190"/>
              <a:ext cx="34801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AC005C-19F4-4D0A-97B1-28E83C4C209D}"/>
              </a:ext>
            </a:extLst>
          </p:cNvPr>
          <p:cNvGrpSpPr/>
          <p:nvPr/>
        </p:nvGrpSpPr>
        <p:grpSpPr>
          <a:xfrm>
            <a:off x="2765138" y="4240462"/>
            <a:ext cx="1999394" cy="1091634"/>
            <a:chOff x="2765138" y="4208198"/>
            <a:chExt cx="1999394" cy="14033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272876-654C-4410-9837-5AF9ED289E9F}"/>
                </a:ext>
              </a:extLst>
            </p:cNvPr>
            <p:cNvSpPr/>
            <p:nvPr/>
          </p:nvSpPr>
          <p:spPr>
            <a:xfrm>
              <a:off x="2765138" y="4208198"/>
              <a:ext cx="1999394" cy="140336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Apple</a:t>
              </a: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2A71D6-1A6B-4061-B2BD-D1E35F94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138" y="4617381"/>
              <a:ext cx="19993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164B73-E7E2-4734-B6EF-E07837695228}"/>
                </a:ext>
              </a:extLst>
            </p:cNvPr>
            <p:cNvCxnSpPr>
              <a:cxnSpLocks/>
            </p:cNvCxnSpPr>
            <p:nvPr/>
          </p:nvCxnSpPr>
          <p:spPr>
            <a:xfrm>
              <a:off x="2765138" y="5076650"/>
              <a:ext cx="19993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70270E-85D2-4840-8C87-1F27E7D08BFB}"/>
              </a:ext>
            </a:extLst>
          </p:cNvPr>
          <p:cNvCxnSpPr>
            <a:stCxn id="35" idx="0"/>
            <a:endCxn id="7" idx="2"/>
          </p:cNvCxnSpPr>
          <p:nvPr/>
        </p:nvCxnSpPr>
        <p:spPr>
          <a:xfrm flipH="1" flipV="1">
            <a:off x="2265290" y="2888047"/>
            <a:ext cx="1499545" cy="135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172905-A91E-4067-AA45-8F9EC9EFC1BE}"/>
              </a:ext>
            </a:extLst>
          </p:cNvPr>
          <p:cNvCxnSpPr>
            <a:cxnSpLocks/>
            <a:stCxn id="35" idx="0"/>
            <a:endCxn id="30" idx="2"/>
          </p:cNvCxnSpPr>
          <p:nvPr/>
        </p:nvCxnSpPr>
        <p:spPr>
          <a:xfrm flipV="1">
            <a:off x="3764835" y="2814566"/>
            <a:ext cx="1622245" cy="1425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991571-E0E6-4435-9A8A-8D7B5013F9CB}"/>
              </a:ext>
            </a:extLst>
          </p:cNvPr>
          <p:cNvSpPr txBox="1"/>
          <p:nvPr/>
        </p:nvSpPr>
        <p:spPr>
          <a:xfrm>
            <a:off x="4634871" y="33490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6B2A5-2307-4F26-B7B6-7CA17905DF4B}"/>
              </a:ext>
            </a:extLst>
          </p:cNvPr>
          <p:cNvSpPr txBox="1"/>
          <p:nvPr/>
        </p:nvSpPr>
        <p:spPr>
          <a:xfrm>
            <a:off x="1950347" y="333662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8456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92326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8812FB2-E03D-4FA5-BA1E-0BD3ECFC9CA0}"/>
              </a:ext>
            </a:extLst>
          </p:cNvPr>
          <p:cNvSpPr/>
          <p:nvPr/>
        </p:nvSpPr>
        <p:spPr>
          <a:xfrm>
            <a:off x="8089640" y="177282"/>
            <a:ext cx="3956180" cy="655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491A-15C9-460D-BC78-BD787054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650" y="427837"/>
            <a:ext cx="3144774" cy="989901"/>
          </a:xfrm>
        </p:spPr>
        <p:txBody>
          <a:bodyPr/>
          <a:lstStyle/>
          <a:p>
            <a:pPr algn="ctr"/>
            <a:r>
              <a:rPr lang="en-US" b="1" dirty="0"/>
              <a:t>Defining Classes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74DD2-3EFE-4C25-8067-2F6D7FFF4DB1}"/>
              </a:ext>
            </a:extLst>
          </p:cNvPr>
          <p:cNvGrpSpPr/>
          <p:nvPr/>
        </p:nvGrpSpPr>
        <p:grpSpPr>
          <a:xfrm>
            <a:off x="260059" y="264447"/>
            <a:ext cx="7659147" cy="6346077"/>
            <a:chOff x="260059" y="264447"/>
            <a:chExt cx="7659147" cy="63460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453D4B-E6FA-4E86-AC22-C7EFC03D386D}"/>
                </a:ext>
              </a:extLst>
            </p:cNvPr>
            <p:cNvSpPr/>
            <p:nvPr/>
          </p:nvSpPr>
          <p:spPr>
            <a:xfrm>
              <a:off x="260059" y="264447"/>
              <a:ext cx="7659147" cy="634607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346159-B41F-4271-9066-78E93B66989B}"/>
                </a:ext>
              </a:extLst>
            </p:cNvPr>
            <p:cNvSpPr/>
            <p:nvPr/>
          </p:nvSpPr>
          <p:spPr>
            <a:xfrm>
              <a:off x="411060" y="427838"/>
              <a:ext cx="7340367" cy="602329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DD765-16DA-467B-95CD-25034291CD9E}"/>
              </a:ext>
            </a:extLst>
          </p:cNvPr>
          <p:cNvGrpSpPr/>
          <p:nvPr/>
        </p:nvGrpSpPr>
        <p:grpSpPr>
          <a:xfrm>
            <a:off x="2790722" y="831623"/>
            <a:ext cx="1974225" cy="1769904"/>
            <a:chOff x="8304245" y="2509936"/>
            <a:chExt cx="3219061" cy="17699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E45DA3-9127-4F2E-834B-AC1B894B774A}"/>
                </a:ext>
              </a:extLst>
            </p:cNvPr>
            <p:cNvSpPr/>
            <p:nvPr/>
          </p:nvSpPr>
          <p:spPr>
            <a:xfrm>
              <a:off x="8304245" y="2509936"/>
              <a:ext cx="3219061" cy="176990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-salary: Integer</a:t>
              </a:r>
            </a:p>
            <a:p>
              <a:pPr algn="ctr"/>
              <a:endParaRPr lang="en-US" dirty="0"/>
            </a:p>
            <a:p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465941-9379-4B81-A2A1-85B9684CCAC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0D42E4-E06D-42EF-84E8-3120653B463F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3848445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1983C4-EC50-497E-986D-5EAE97803B81}"/>
              </a:ext>
            </a:extLst>
          </p:cNvPr>
          <p:cNvGrpSpPr/>
          <p:nvPr/>
        </p:nvGrpSpPr>
        <p:grpSpPr>
          <a:xfrm>
            <a:off x="4889370" y="3729346"/>
            <a:ext cx="2246453" cy="1941611"/>
            <a:chOff x="4251806" y="3729346"/>
            <a:chExt cx="2246453" cy="19416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0F7CB-3447-4C50-A963-E5FCFB965CC0}"/>
                </a:ext>
              </a:extLst>
            </p:cNvPr>
            <p:cNvSpPr/>
            <p:nvPr/>
          </p:nvSpPr>
          <p:spPr>
            <a:xfrm>
              <a:off x="4251806" y="3729346"/>
              <a:ext cx="2246453" cy="194161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location:String</a:t>
              </a:r>
              <a:endParaRPr lang="en-US" dirty="0"/>
            </a:p>
            <a:p>
              <a:r>
                <a:rPr lang="en-US" dirty="0"/>
                <a:t>-budget: Integer</a:t>
              </a:r>
            </a:p>
            <a:p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331951-0FCE-4845-B579-9952B68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06" y="4130155"/>
              <a:ext cx="22464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03EF1F-EB2B-41ED-AC14-F7C295BAF0F1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06" y="5282143"/>
              <a:ext cx="22464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8FD6081-AC09-432C-A4A5-C2FAA6097C4D}"/>
              </a:ext>
            </a:extLst>
          </p:cNvPr>
          <p:cNvPicPr/>
          <p:nvPr/>
        </p:nvPicPr>
        <p:blipFill rotWithShape="1">
          <a:blip r:embed="rId2"/>
          <a:srcRect b="56298"/>
          <a:stretch/>
        </p:blipFill>
        <p:spPr>
          <a:xfrm>
            <a:off x="8080403" y="1638829"/>
            <a:ext cx="3840480" cy="2018771"/>
          </a:xfrm>
          <a:prstGeom prst="rect">
            <a:avLst/>
          </a:prstGeom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285D644-37DB-4C00-8AC0-6C64FA1D6673}"/>
              </a:ext>
            </a:extLst>
          </p:cNvPr>
          <p:cNvGrpSpPr/>
          <p:nvPr/>
        </p:nvGrpSpPr>
        <p:grpSpPr>
          <a:xfrm>
            <a:off x="689694" y="3782729"/>
            <a:ext cx="2246453" cy="1789206"/>
            <a:chOff x="4169314" y="3604910"/>
            <a:chExt cx="3219061" cy="17892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09B2C1-388D-4AE8-8BB1-703A7E1F9DCF}"/>
                </a:ext>
              </a:extLst>
            </p:cNvPr>
            <p:cNvSpPr/>
            <p:nvPr/>
          </p:nvSpPr>
          <p:spPr>
            <a:xfrm>
              <a:off x="4169314" y="3604910"/>
              <a:ext cx="3219061" cy="178920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-budget: Integer</a:t>
              </a:r>
            </a:p>
            <a:p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4EB4FD-D06C-4AE8-B497-188625F0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169314" y="4005718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E1819B-E0AC-49FA-9BCB-472D037C8DC1}"/>
                </a:ext>
              </a:extLst>
            </p:cNvPr>
            <p:cNvCxnSpPr>
              <a:cxnSpLocks/>
            </p:cNvCxnSpPr>
            <p:nvPr/>
          </p:nvCxnSpPr>
          <p:spPr>
            <a:xfrm>
              <a:off x="4169314" y="5005306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B7FF0763-DB27-4CC6-AF92-C7B4525BD788}"/>
              </a:ext>
            </a:extLst>
          </p:cNvPr>
          <p:cNvPicPr/>
          <p:nvPr/>
        </p:nvPicPr>
        <p:blipFill rotWithShape="1">
          <a:blip r:embed="rId2"/>
          <a:srcRect t="42431" b="26515"/>
          <a:stretch/>
        </p:blipFill>
        <p:spPr>
          <a:xfrm>
            <a:off x="8080403" y="3598877"/>
            <a:ext cx="3840480" cy="1434517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27C6735-E599-488C-ACDA-1A96FA398B95}"/>
              </a:ext>
            </a:extLst>
          </p:cNvPr>
          <p:cNvPicPr/>
          <p:nvPr/>
        </p:nvPicPr>
        <p:blipFill rotWithShape="1">
          <a:blip r:embed="rId2"/>
          <a:srcRect t="75342"/>
          <a:stretch/>
        </p:blipFill>
        <p:spPr>
          <a:xfrm>
            <a:off x="8080403" y="5119147"/>
            <a:ext cx="3840480" cy="113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0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8812FB2-E03D-4FA5-BA1E-0BD3ECFC9CA0}"/>
              </a:ext>
            </a:extLst>
          </p:cNvPr>
          <p:cNvSpPr/>
          <p:nvPr/>
        </p:nvSpPr>
        <p:spPr>
          <a:xfrm>
            <a:off x="8089640" y="177282"/>
            <a:ext cx="3956180" cy="655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491A-15C9-460D-BC78-BD787054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650" y="427837"/>
            <a:ext cx="3144774" cy="989901"/>
          </a:xfrm>
        </p:spPr>
        <p:txBody>
          <a:bodyPr/>
          <a:lstStyle/>
          <a:p>
            <a:pPr algn="ctr"/>
            <a:r>
              <a:rPr lang="en-US" b="1" dirty="0"/>
              <a:t>Defining Associations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74DD2-3EFE-4C25-8067-2F6D7FFF4DB1}"/>
              </a:ext>
            </a:extLst>
          </p:cNvPr>
          <p:cNvGrpSpPr/>
          <p:nvPr/>
        </p:nvGrpSpPr>
        <p:grpSpPr>
          <a:xfrm>
            <a:off x="260059" y="264447"/>
            <a:ext cx="7659147" cy="6346077"/>
            <a:chOff x="260059" y="264447"/>
            <a:chExt cx="7659147" cy="63460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453D4B-E6FA-4E86-AC22-C7EFC03D386D}"/>
                </a:ext>
              </a:extLst>
            </p:cNvPr>
            <p:cNvSpPr/>
            <p:nvPr/>
          </p:nvSpPr>
          <p:spPr>
            <a:xfrm>
              <a:off x="260059" y="264447"/>
              <a:ext cx="7659147" cy="634607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346159-B41F-4271-9066-78E93B66989B}"/>
                </a:ext>
              </a:extLst>
            </p:cNvPr>
            <p:cNvSpPr/>
            <p:nvPr/>
          </p:nvSpPr>
          <p:spPr>
            <a:xfrm>
              <a:off x="411060" y="427838"/>
              <a:ext cx="7340367" cy="602329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598439D-44E6-4C03-810F-45A9292730B8}"/>
              </a:ext>
            </a:extLst>
          </p:cNvPr>
          <p:cNvPicPr/>
          <p:nvPr/>
        </p:nvPicPr>
        <p:blipFill rotWithShape="1">
          <a:blip r:embed="rId2"/>
          <a:srcRect b="57905"/>
          <a:stretch/>
        </p:blipFill>
        <p:spPr>
          <a:xfrm>
            <a:off x="8304829" y="1868080"/>
            <a:ext cx="3454064" cy="1859869"/>
          </a:xfrm>
          <a:prstGeom prst="rect">
            <a:avLst/>
          </a:prstGeom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D1C666F-9DDA-487F-A4DA-06E4D258D3CF}"/>
              </a:ext>
            </a:extLst>
          </p:cNvPr>
          <p:cNvGrpSpPr/>
          <p:nvPr/>
        </p:nvGrpSpPr>
        <p:grpSpPr>
          <a:xfrm>
            <a:off x="2924946" y="831623"/>
            <a:ext cx="1974225" cy="1769904"/>
            <a:chOff x="8304245" y="2509936"/>
            <a:chExt cx="3219061" cy="17699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51A82-4513-4AB4-9FA5-59BC53408F23}"/>
                </a:ext>
              </a:extLst>
            </p:cNvPr>
            <p:cNvSpPr/>
            <p:nvPr/>
          </p:nvSpPr>
          <p:spPr>
            <a:xfrm>
              <a:off x="8304245" y="2509936"/>
              <a:ext cx="3219061" cy="176990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-salary: Integer</a:t>
              </a:r>
            </a:p>
            <a:p>
              <a:pPr algn="ctr"/>
              <a:endParaRPr lang="en-US" dirty="0"/>
            </a:p>
            <a:p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31A19B-0201-4306-96DE-F4CF0C75E4EC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2938031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87C05-2534-4082-AE3C-80EB626AF3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5" y="3848445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C4F251-84EC-4BAF-B5E2-8E1A225E1261}"/>
              </a:ext>
            </a:extLst>
          </p:cNvPr>
          <p:cNvGrpSpPr/>
          <p:nvPr/>
        </p:nvGrpSpPr>
        <p:grpSpPr>
          <a:xfrm>
            <a:off x="5023594" y="3704179"/>
            <a:ext cx="2246453" cy="1941611"/>
            <a:chOff x="4251806" y="3729346"/>
            <a:chExt cx="2246453" cy="19416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82F20D-13C8-44E7-AC40-113F7F0769A0}"/>
                </a:ext>
              </a:extLst>
            </p:cNvPr>
            <p:cNvSpPr/>
            <p:nvPr/>
          </p:nvSpPr>
          <p:spPr>
            <a:xfrm>
              <a:off x="4251806" y="3729346"/>
              <a:ext cx="2246453" cy="194161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location:String</a:t>
              </a:r>
              <a:endParaRPr lang="en-US" dirty="0"/>
            </a:p>
            <a:p>
              <a:r>
                <a:rPr lang="en-US" dirty="0"/>
                <a:t>-budget: Integer</a:t>
              </a:r>
            </a:p>
            <a:p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33F25C-F1C0-4C0B-9258-8571F5CD05A6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06" y="4130155"/>
              <a:ext cx="22464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B1E6A4-7215-4669-A70B-D328B47D0C47}"/>
                </a:ext>
              </a:extLst>
            </p:cNvPr>
            <p:cNvCxnSpPr>
              <a:cxnSpLocks/>
            </p:cNvCxnSpPr>
            <p:nvPr/>
          </p:nvCxnSpPr>
          <p:spPr>
            <a:xfrm>
              <a:off x="4251806" y="5282143"/>
              <a:ext cx="22464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82AA8E-3C0E-4B57-81DB-5343787395A7}"/>
              </a:ext>
            </a:extLst>
          </p:cNvPr>
          <p:cNvGrpSpPr/>
          <p:nvPr/>
        </p:nvGrpSpPr>
        <p:grpSpPr>
          <a:xfrm>
            <a:off x="823918" y="3782729"/>
            <a:ext cx="2246453" cy="1789206"/>
            <a:chOff x="4169314" y="3604910"/>
            <a:chExt cx="3219061" cy="178920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C2389A-2A24-4D38-B794-263A2766018D}"/>
                </a:ext>
              </a:extLst>
            </p:cNvPr>
            <p:cNvSpPr/>
            <p:nvPr/>
          </p:nvSpPr>
          <p:spPr>
            <a:xfrm>
              <a:off x="4169314" y="3604910"/>
              <a:ext cx="3219061" cy="178920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name:String</a:t>
              </a:r>
              <a:endParaRPr lang="en-US" dirty="0"/>
            </a:p>
            <a:p>
              <a:r>
                <a:rPr lang="en-US" dirty="0"/>
                <a:t>-budget: Integer</a:t>
              </a:r>
            </a:p>
            <a:p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A8DFF9-D511-4FF6-BE7F-AAC128BE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169314" y="4005718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6B22EB-D535-47D0-AF8B-73AA598EB88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314" y="5005306"/>
              <a:ext cx="32190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73FE34-6AF6-4A55-99C5-A9E8FE91271B}"/>
              </a:ext>
            </a:extLst>
          </p:cNvPr>
          <p:cNvGrpSpPr/>
          <p:nvPr/>
        </p:nvGrpSpPr>
        <p:grpSpPr>
          <a:xfrm>
            <a:off x="777807" y="1398744"/>
            <a:ext cx="2147138" cy="2524178"/>
            <a:chOff x="777807" y="1398744"/>
            <a:chExt cx="2147138" cy="2524178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5A7D0A7A-A0C5-4F94-9A10-326D8A111F3D}"/>
                </a:ext>
              </a:extLst>
            </p:cNvPr>
            <p:cNvCxnSpPr>
              <a:stCxn id="36" idx="0"/>
              <a:endCxn id="25" idx="1"/>
            </p:cNvCxnSpPr>
            <p:nvPr/>
          </p:nvCxnSpPr>
          <p:spPr>
            <a:xfrm rot="5400000" flipH="1" flipV="1">
              <a:off x="1402968" y="2260752"/>
              <a:ext cx="2066154" cy="97780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E42037-DB6A-4BFF-A21A-609A6AA1AE9C}"/>
                </a:ext>
              </a:extLst>
            </p:cNvPr>
            <p:cNvSpPr txBox="1"/>
            <p:nvPr/>
          </p:nvSpPr>
          <p:spPr>
            <a:xfrm>
              <a:off x="777807" y="2392526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WorksOn</a:t>
              </a:r>
              <a:endParaRPr 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585AB9-2213-412D-8B33-760040E77A06}"/>
                </a:ext>
              </a:extLst>
            </p:cNvPr>
            <p:cNvSpPr txBox="1"/>
            <p:nvPr/>
          </p:nvSpPr>
          <p:spPr>
            <a:xfrm>
              <a:off x="2611684" y="1398744"/>
              <a:ext cx="28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B8C69E-9063-4237-9102-B349F5C80BF4}"/>
                </a:ext>
              </a:extLst>
            </p:cNvPr>
            <p:cNvSpPr txBox="1"/>
            <p:nvPr/>
          </p:nvSpPr>
          <p:spPr>
            <a:xfrm>
              <a:off x="1633882" y="3461257"/>
              <a:ext cx="28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D309D-8347-44D7-A734-33B52A821C2B}"/>
              </a:ext>
            </a:extLst>
          </p:cNvPr>
          <p:cNvGrpSpPr/>
          <p:nvPr/>
        </p:nvGrpSpPr>
        <p:grpSpPr>
          <a:xfrm>
            <a:off x="4852345" y="1398744"/>
            <a:ext cx="2337978" cy="2329205"/>
            <a:chOff x="4852345" y="1398744"/>
            <a:chExt cx="2337978" cy="2329205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C30CD67-B5CA-4A04-8ADE-F9994365BC7C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>
            <a:xfrm>
              <a:off x="4899171" y="1716575"/>
              <a:ext cx="1247650" cy="198760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4F71E2-81C0-4BA7-B357-532FE8DE387B}"/>
                </a:ext>
              </a:extLst>
            </p:cNvPr>
            <p:cNvSpPr txBox="1"/>
            <p:nvPr/>
          </p:nvSpPr>
          <p:spPr>
            <a:xfrm>
              <a:off x="6138432" y="2365695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WorksIn</a:t>
              </a:r>
              <a:endParaRPr lang="en-US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22DDEF-036A-4C8A-8974-E38DEF0CEF34}"/>
                </a:ext>
              </a:extLst>
            </p:cNvPr>
            <p:cNvSpPr txBox="1"/>
            <p:nvPr/>
          </p:nvSpPr>
          <p:spPr>
            <a:xfrm>
              <a:off x="4852345" y="1398744"/>
              <a:ext cx="28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AB28F3-2DDC-4388-A849-3C8D829917FE}"/>
                </a:ext>
              </a:extLst>
            </p:cNvPr>
            <p:cNvSpPr txBox="1"/>
            <p:nvPr/>
          </p:nvSpPr>
          <p:spPr>
            <a:xfrm>
              <a:off x="6121202" y="3266284"/>
              <a:ext cx="821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1..*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F4602D-5C9C-4DBF-A10A-5D214EB3159C}"/>
              </a:ext>
            </a:extLst>
          </p:cNvPr>
          <p:cNvGrpSpPr/>
          <p:nvPr/>
        </p:nvGrpSpPr>
        <p:grpSpPr>
          <a:xfrm>
            <a:off x="3025405" y="4219685"/>
            <a:ext cx="1998189" cy="806937"/>
            <a:chOff x="3025405" y="4219685"/>
            <a:chExt cx="1998189" cy="80693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A2E8CF-58D5-4D70-B2BE-15FFC1D110A6}"/>
                </a:ext>
              </a:extLst>
            </p:cNvPr>
            <p:cNvCxnSpPr>
              <a:stCxn id="36" idx="3"/>
              <a:endCxn id="32" idx="1"/>
            </p:cNvCxnSpPr>
            <p:nvPr/>
          </p:nvCxnSpPr>
          <p:spPr>
            <a:xfrm flipV="1">
              <a:off x="3070371" y="4674985"/>
              <a:ext cx="1953223" cy="23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45A6F3-2080-44D9-872E-224A6E7C9505}"/>
                </a:ext>
              </a:extLst>
            </p:cNvPr>
            <p:cNvSpPr txBox="1"/>
            <p:nvPr/>
          </p:nvSpPr>
          <p:spPr>
            <a:xfrm>
              <a:off x="3572796" y="465729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BE3E0-AD45-4F5F-A3C6-0BFE153328CA}"/>
                </a:ext>
              </a:extLst>
            </p:cNvPr>
            <p:cNvSpPr txBox="1"/>
            <p:nvPr/>
          </p:nvSpPr>
          <p:spPr>
            <a:xfrm>
              <a:off x="3025405" y="4325926"/>
              <a:ext cx="28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EFBCD5-6887-45C6-A941-0FE4C9522E11}"/>
                </a:ext>
              </a:extLst>
            </p:cNvPr>
            <p:cNvSpPr txBox="1"/>
            <p:nvPr/>
          </p:nvSpPr>
          <p:spPr>
            <a:xfrm>
              <a:off x="4709516" y="4219685"/>
              <a:ext cx="285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FB17B61-2F81-45D6-AB12-A0620BD17845}"/>
              </a:ext>
            </a:extLst>
          </p:cNvPr>
          <p:cNvPicPr/>
          <p:nvPr/>
        </p:nvPicPr>
        <p:blipFill rotWithShape="1">
          <a:blip r:embed="rId2"/>
          <a:srcRect t="41557" b="28512"/>
          <a:stretch/>
        </p:blipFill>
        <p:spPr>
          <a:xfrm>
            <a:off x="8304829" y="3704179"/>
            <a:ext cx="3454064" cy="1322444"/>
          </a:xfrm>
          <a:prstGeom prst="rect">
            <a:avLst/>
          </a:prstGeom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4F7913-1C07-407C-9041-69E7FBFF7773}"/>
              </a:ext>
            </a:extLst>
          </p:cNvPr>
          <p:cNvPicPr/>
          <p:nvPr/>
        </p:nvPicPr>
        <p:blipFill rotWithShape="1">
          <a:blip r:embed="rId2"/>
          <a:srcRect t="73161"/>
          <a:stretch/>
        </p:blipFill>
        <p:spPr>
          <a:xfrm>
            <a:off x="8304829" y="5100506"/>
            <a:ext cx="3454064" cy="11858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1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8812FB2-E03D-4FA5-BA1E-0BD3ECFC9CA0}"/>
              </a:ext>
            </a:extLst>
          </p:cNvPr>
          <p:cNvSpPr/>
          <p:nvPr/>
        </p:nvSpPr>
        <p:spPr>
          <a:xfrm>
            <a:off x="6641627" y="177282"/>
            <a:ext cx="5404193" cy="655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74DD2-3EFE-4C25-8067-2F6D7FFF4DB1}"/>
              </a:ext>
            </a:extLst>
          </p:cNvPr>
          <p:cNvGrpSpPr/>
          <p:nvPr/>
        </p:nvGrpSpPr>
        <p:grpSpPr>
          <a:xfrm>
            <a:off x="260059" y="264447"/>
            <a:ext cx="6258187" cy="6346077"/>
            <a:chOff x="260059" y="264447"/>
            <a:chExt cx="7659147" cy="63460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453D4B-E6FA-4E86-AC22-C7EFC03D386D}"/>
                </a:ext>
              </a:extLst>
            </p:cNvPr>
            <p:cNvSpPr/>
            <p:nvPr/>
          </p:nvSpPr>
          <p:spPr>
            <a:xfrm>
              <a:off x="260059" y="264447"/>
              <a:ext cx="7659147" cy="634607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346159-B41F-4271-9066-78E93B66989B}"/>
                </a:ext>
              </a:extLst>
            </p:cNvPr>
            <p:cNvSpPr/>
            <p:nvPr/>
          </p:nvSpPr>
          <p:spPr>
            <a:xfrm>
              <a:off x="411060" y="427838"/>
              <a:ext cx="7340367" cy="602329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40" name="Title 2">
            <a:extLst>
              <a:ext uri="{FF2B5EF4-FFF2-40B4-BE49-F238E27FC236}">
                <a16:creationId xmlns:a16="http://schemas.microsoft.com/office/drawing/2014/main" id="{DE369800-81AF-4D1F-86C4-7222047EA3DE}"/>
              </a:ext>
            </a:extLst>
          </p:cNvPr>
          <p:cNvSpPr txBox="1">
            <a:spLocks/>
          </p:cNvSpPr>
          <p:nvPr/>
        </p:nvSpPr>
        <p:spPr>
          <a:xfrm>
            <a:off x="904537" y="578840"/>
            <a:ext cx="4968736" cy="641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Adding Constrains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6FC3525-ED4B-4352-BF2B-A5F860550ABE}"/>
              </a:ext>
            </a:extLst>
          </p:cNvPr>
          <p:cNvPicPr/>
          <p:nvPr/>
        </p:nvPicPr>
        <p:blipFill rotWithShape="1">
          <a:blip r:embed="rId2"/>
          <a:srcRect r="10880" b="87298"/>
          <a:stretch/>
        </p:blipFill>
        <p:spPr>
          <a:xfrm>
            <a:off x="6779556" y="606200"/>
            <a:ext cx="4847585" cy="719261"/>
          </a:xfrm>
          <a:prstGeom prst="rect">
            <a:avLst/>
          </a:prstGeom>
          <a:ln>
            <a:noFill/>
          </a:ln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8A257F9A-46BA-4987-BC0C-ED7560F2FBCA}"/>
              </a:ext>
            </a:extLst>
          </p:cNvPr>
          <p:cNvSpPr txBox="1">
            <a:spLocks/>
          </p:cNvSpPr>
          <p:nvPr/>
        </p:nvSpPr>
        <p:spPr>
          <a:xfrm>
            <a:off x="656670" y="1493239"/>
            <a:ext cx="5439329" cy="470102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The number of employees working in a department must be greater or equal to the no. of projects controlled by the department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The budget of a project must not exceed the budget of the controlling department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Employees working on a project must also work in the controlling department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Employees get a higher salary when they work on more projects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fontAlgn="base"/>
            <a:endParaRPr lang="en-US" sz="15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BDEC7D-7A61-4765-8C1B-709540B3403C}"/>
              </a:ext>
            </a:extLst>
          </p:cNvPr>
          <p:cNvPicPr/>
          <p:nvPr/>
        </p:nvPicPr>
        <p:blipFill rotWithShape="1">
          <a:blip r:embed="rId2"/>
          <a:srcRect t="12702" r="10880" b="64780"/>
          <a:stretch/>
        </p:blipFill>
        <p:spPr>
          <a:xfrm>
            <a:off x="6779556" y="1325461"/>
            <a:ext cx="4847585" cy="1359016"/>
          </a:xfrm>
          <a:prstGeom prst="rect">
            <a:avLst/>
          </a:prstGeom>
          <a:ln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47A196C-0060-4443-9205-CB25D74E8F05}"/>
              </a:ext>
            </a:extLst>
          </p:cNvPr>
          <p:cNvPicPr/>
          <p:nvPr/>
        </p:nvPicPr>
        <p:blipFill rotWithShape="1">
          <a:blip r:embed="rId2"/>
          <a:srcRect t="61887" r="10880" b="17076"/>
          <a:stretch/>
        </p:blipFill>
        <p:spPr>
          <a:xfrm>
            <a:off x="6779556" y="2634142"/>
            <a:ext cx="4847585" cy="1291905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4DEC7CE-D472-471E-9D65-0533E588F611}"/>
              </a:ext>
            </a:extLst>
          </p:cNvPr>
          <p:cNvPicPr/>
          <p:nvPr/>
        </p:nvPicPr>
        <p:blipFill rotWithShape="1">
          <a:blip r:embed="rId2"/>
          <a:srcRect t="82924" r="10880"/>
          <a:stretch/>
        </p:blipFill>
        <p:spPr>
          <a:xfrm>
            <a:off x="6779556" y="3766654"/>
            <a:ext cx="4847585" cy="1031851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77728F5-A3B8-44CD-829B-48B042A0030C}"/>
              </a:ext>
            </a:extLst>
          </p:cNvPr>
          <p:cNvPicPr/>
          <p:nvPr/>
        </p:nvPicPr>
        <p:blipFill rotWithShape="1">
          <a:blip r:embed="rId2"/>
          <a:srcRect t="35221" r="10880" b="39594"/>
          <a:stretch/>
        </p:blipFill>
        <p:spPr>
          <a:xfrm>
            <a:off x="6779556" y="4756560"/>
            <a:ext cx="4847585" cy="16022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3047547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2519C53-D8CD-4A51-93E2-2564897FDCDA}"/>
              </a:ext>
            </a:extLst>
          </p:cNvPr>
          <p:cNvGrpSpPr/>
          <p:nvPr/>
        </p:nvGrpSpPr>
        <p:grpSpPr>
          <a:xfrm>
            <a:off x="2705160" y="974071"/>
            <a:ext cx="6781680" cy="4647960"/>
            <a:chOff x="1219320" y="1729080"/>
            <a:chExt cx="6781680" cy="4647960"/>
          </a:xfrm>
        </p:grpSpPr>
        <p:sp>
          <p:nvSpPr>
            <p:cNvPr id="9" name="CustomShape 1">
              <a:extLst>
                <a:ext uri="{FF2B5EF4-FFF2-40B4-BE49-F238E27FC236}">
                  <a16:creationId xmlns:a16="http://schemas.microsoft.com/office/drawing/2014/main" id="{DE9B90B6-946A-4534-90FB-7B67C33EE9A3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" name="CustomShape 2">
              <a:extLst>
                <a:ext uri="{FF2B5EF4-FFF2-40B4-BE49-F238E27FC236}">
                  <a16:creationId xmlns:a16="http://schemas.microsoft.com/office/drawing/2014/main" id="{EE1A964A-C524-4E55-B47E-EF4E9462128F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" name="CustomShape 3">
              <a:extLst>
                <a:ext uri="{FF2B5EF4-FFF2-40B4-BE49-F238E27FC236}">
                  <a16:creationId xmlns:a16="http://schemas.microsoft.com/office/drawing/2014/main" id="{F41E1FF1-04FB-4BA5-AEDF-58FA6178DBB1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CE52AD5A-CF5E-4BA8-A208-A856B2E2EDF2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3E385610-5B1D-495B-B28C-1B2862257679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DB4D0E3C-3C57-4FB9-86DE-F6A6C8C59677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7">
              <a:extLst>
                <a:ext uri="{FF2B5EF4-FFF2-40B4-BE49-F238E27FC236}">
                  <a16:creationId xmlns:a16="http://schemas.microsoft.com/office/drawing/2014/main" id="{8B68F1EB-9E21-4794-9E31-0EFE074DF5A2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8">
              <a:extLst>
                <a:ext uri="{FF2B5EF4-FFF2-40B4-BE49-F238E27FC236}">
                  <a16:creationId xmlns:a16="http://schemas.microsoft.com/office/drawing/2014/main" id="{6FD306C2-75B0-421A-8652-A1B9EAB982E0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9">
              <a:extLst>
                <a:ext uri="{FF2B5EF4-FFF2-40B4-BE49-F238E27FC236}">
                  <a16:creationId xmlns:a16="http://schemas.microsoft.com/office/drawing/2014/main" id="{9722ECC7-20AA-40B6-857C-3D57ECF1EF86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064A0226-1E1B-4B0D-8DCF-D23F263D0EBC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9" name="CustomShape 11">
              <a:extLst>
                <a:ext uri="{FF2B5EF4-FFF2-40B4-BE49-F238E27FC236}">
                  <a16:creationId xmlns:a16="http://schemas.microsoft.com/office/drawing/2014/main" id="{75242526-6C50-45AB-869C-7C6AC1F06EB6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2">
              <a:extLst>
                <a:ext uri="{FF2B5EF4-FFF2-40B4-BE49-F238E27FC236}">
                  <a16:creationId xmlns:a16="http://schemas.microsoft.com/office/drawing/2014/main" id="{95634345-8EDE-4738-9504-297DA31EDFE2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1" name="CustomShape 13">
              <a:extLst>
                <a:ext uri="{FF2B5EF4-FFF2-40B4-BE49-F238E27FC236}">
                  <a16:creationId xmlns:a16="http://schemas.microsoft.com/office/drawing/2014/main" id="{9CE2EC12-91F8-4278-9499-2D1DCA6A7646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9F018E75-5789-498E-834B-34228B52FCD5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3B6791EE-6F61-4888-823C-AD11E541D78E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9BFD1AE-AD0B-4FC4-857B-F192A459EAC8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F84C8ECC-870E-4785-A9A6-FE9458D6419A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18">
              <a:extLst>
                <a:ext uri="{FF2B5EF4-FFF2-40B4-BE49-F238E27FC236}">
                  <a16:creationId xmlns:a16="http://schemas.microsoft.com/office/drawing/2014/main" id="{38BF7F24-C9F1-4660-8496-47045C64AFE5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" name="CustomShape 19">
              <a:extLst>
                <a:ext uri="{FF2B5EF4-FFF2-40B4-BE49-F238E27FC236}">
                  <a16:creationId xmlns:a16="http://schemas.microsoft.com/office/drawing/2014/main" id="{4BD93970-E095-4E66-BE9D-11141E10BC96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" name="CustomShape 20">
              <a:extLst>
                <a:ext uri="{FF2B5EF4-FFF2-40B4-BE49-F238E27FC236}">
                  <a16:creationId xmlns:a16="http://schemas.microsoft.com/office/drawing/2014/main" id="{66C3E825-16AB-4B88-9022-B6B576A56BA3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1">
              <a:extLst>
                <a:ext uri="{FF2B5EF4-FFF2-40B4-BE49-F238E27FC236}">
                  <a16:creationId xmlns:a16="http://schemas.microsoft.com/office/drawing/2014/main" id="{9DF3529B-FC55-478A-BEEC-46BFF961BE9A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2">
              <a:extLst>
                <a:ext uri="{FF2B5EF4-FFF2-40B4-BE49-F238E27FC236}">
                  <a16:creationId xmlns:a16="http://schemas.microsoft.com/office/drawing/2014/main" id="{9902157D-F7E9-4E25-BAA6-089068C9574C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3">
              <a:extLst>
                <a:ext uri="{FF2B5EF4-FFF2-40B4-BE49-F238E27FC236}">
                  <a16:creationId xmlns:a16="http://schemas.microsoft.com/office/drawing/2014/main" id="{AFFDC5AF-3949-42CD-B7F4-1EAADBBB3B6A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CustomShape 24">
              <a:extLst>
                <a:ext uri="{FF2B5EF4-FFF2-40B4-BE49-F238E27FC236}">
                  <a16:creationId xmlns:a16="http://schemas.microsoft.com/office/drawing/2014/main" id="{02D7604C-1394-4B78-8219-28E3AC81AC06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" name="CustomShape 25">
              <a:extLst>
                <a:ext uri="{FF2B5EF4-FFF2-40B4-BE49-F238E27FC236}">
                  <a16:creationId xmlns:a16="http://schemas.microsoft.com/office/drawing/2014/main" id="{8164DB2D-2DAD-4F9B-A686-77E47C4B28E9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" name="CustomShape 26">
              <a:extLst>
                <a:ext uri="{FF2B5EF4-FFF2-40B4-BE49-F238E27FC236}">
                  <a16:creationId xmlns:a16="http://schemas.microsoft.com/office/drawing/2014/main" id="{FC854BB6-85DE-47C8-A738-F454CE837D4B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" name="CustomShape 27">
              <a:extLst>
                <a:ext uri="{FF2B5EF4-FFF2-40B4-BE49-F238E27FC236}">
                  <a16:creationId xmlns:a16="http://schemas.microsoft.com/office/drawing/2014/main" id="{A4D36025-1F53-46BD-AF86-F1E3300B6230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85756821-5523-45C5-A2BB-8B6BAC054D74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FF8A0A32-6630-4F4A-9A3D-F5BC6C455DA4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0">
              <a:extLst>
                <a:ext uri="{FF2B5EF4-FFF2-40B4-BE49-F238E27FC236}">
                  <a16:creationId xmlns:a16="http://schemas.microsoft.com/office/drawing/2014/main" id="{B2BC312A-9FA3-439C-80A9-5303463EE42D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9" name="CustomShape 31">
              <a:extLst>
                <a:ext uri="{FF2B5EF4-FFF2-40B4-BE49-F238E27FC236}">
                  <a16:creationId xmlns:a16="http://schemas.microsoft.com/office/drawing/2014/main" id="{3116BCA4-67F3-427C-A180-21D11493C011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C778A708-1785-486E-B85A-5858C8331B77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3">
              <a:extLst>
                <a:ext uri="{FF2B5EF4-FFF2-40B4-BE49-F238E27FC236}">
                  <a16:creationId xmlns:a16="http://schemas.microsoft.com/office/drawing/2014/main" id="{62C7953C-DDD1-469A-940C-F4A234CE5D6B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60EB6F73-96FE-4B5B-8C93-E7C4C199B7DC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0D17AEBF-D6A8-45BB-840A-457D8CF13AD8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36">
              <a:extLst>
                <a:ext uri="{FF2B5EF4-FFF2-40B4-BE49-F238E27FC236}">
                  <a16:creationId xmlns:a16="http://schemas.microsoft.com/office/drawing/2014/main" id="{E80BF076-1C7D-4033-8151-3778F8F9E275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5" name="CustomShape 37">
              <a:extLst>
                <a:ext uri="{FF2B5EF4-FFF2-40B4-BE49-F238E27FC236}">
                  <a16:creationId xmlns:a16="http://schemas.microsoft.com/office/drawing/2014/main" id="{6A05AF17-18FB-4A35-8887-93B1E3C11750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A9F0C3A7-02A3-44F8-AC2A-17C389C3A143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A9A094C7-B6B2-4E56-B978-9439579E04B7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0464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E1AD-AA2F-4E3F-B5CC-34B53540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A374-D30C-498C-9258-E8ADAC17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Modules must have more than seven students registered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assessments for a module must total to 100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 must register for 120 credits each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 must take at least 90 credits of CS modules each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modules must have at least one assessment worth over 50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Students can only have assessments for modules which they are taking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318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6511"/>
            <a:ext cx="10058400" cy="1371600"/>
          </a:xfrm>
        </p:spPr>
        <p:txBody>
          <a:bodyPr/>
          <a:lstStyle/>
          <a:p>
            <a:r>
              <a:rPr lang="en-US" b="1" dirty="0"/>
              <a:t>Constraint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20193"/>
            <a:ext cx="4300263" cy="323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Modules must have more than seven students registered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Module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inv: </a:t>
            </a:r>
            <a:r>
              <a:rPr lang="en-US" sz="2000" b="1" dirty="0" err="1">
                <a:solidFill>
                  <a:srgbClr val="0070C0"/>
                </a:solidFill>
              </a:rPr>
              <a:t>taken_by</a:t>
            </a:r>
            <a:r>
              <a:rPr lang="en-US" sz="2000" b="1" dirty="0">
                <a:solidFill>
                  <a:srgbClr val="0070C0"/>
                </a:solidFill>
              </a:rPr>
              <a:t>-&gt;size &gt; 7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62F1EB-C762-4EC4-814D-F78DA89B6903}"/>
              </a:ext>
            </a:extLst>
          </p:cNvPr>
          <p:cNvGrpSpPr/>
          <p:nvPr/>
        </p:nvGrpSpPr>
        <p:grpSpPr>
          <a:xfrm>
            <a:off x="4760463" y="1105020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529E0FC2-F74E-49AC-AB1E-6A3335369911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6C68C991-4416-489C-8DEF-7A466CDDF9C7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42962BAC-070A-4467-9D58-F918346C7FB8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EA5C5D10-2011-4838-B274-DCB54373315F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1582D0F3-BF51-4949-B2A3-5CD5B1B10DFD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C873C663-EE13-417F-AF40-59C1BD95EEDB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7A36EE42-6308-44B3-93DB-66CBC11F28A4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7EE2F0F0-8066-409A-A446-E1307FAAC628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BA72AE46-45C7-474E-BE0C-0618A1FA25FA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BC0B5410-54AA-48EE-B09C-EC80981E8C72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5D0A7ECB-0D8F-4B60-A094-00AAE9202B61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E8E58AB-4FB6-41BC-8E23-52AF03945910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8A519F59-5E29-4114-8AED-E8480665E42D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5376C93C-1E57-4354-B848-4A2FB2691E96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D13013F6-1080-46EB-BF92-1B56486DB671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DBD17196-D351-4AA6-9335-D85135615203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39786EFA-FC3D-4975-B9C1-A7210D0C731E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E4E85561-FDA3-4F68-BC29-AF2071DA4D57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25FCC01D-F96F-40C9-8D7E-FF0AD2B57EA4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CD208B5C-7003-47EF-8E11-77AB59D5E856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C68C2825-C43E-4521-837A-3C3D4916E6A1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13BE48F2-733A-40BE-8A1C-EAAE690FBFFB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C35B3804-3BC6-484E-A967-341CA5B48F0E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4E3961AB-FD12-47EF-8F35-5A36F4B69B43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D1473523-DD3C-4EFE-AB8F-BE12B2FFF6BE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11A39067-61C2-4655-80AF-0CC4B69F8CD4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637847F6-D4AC-4863-88F9-7E00943A4BDF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7ED1C25E-923E-43CF-A954-E637A893DE05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917ADFC-7143-4592-B262-2F879B69D761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7CC75292-6732-4C7F-84F6-3618DB6B5355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8808574D-3E40-4C55-AFC0-F92F48471A6F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4DC34ED2-873B-4C98-B2C5-C3E4FED26F24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205DFE1A-52FF-4C0F-A59F-FB518DFBF4B8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D8709F6E-2252-4659-9A3E-43D48A69C9FC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39E88B54-95C7-487D-9169-4CA219DDFFFC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E7A4542D-6AE5-4C9B-8662-ED26D2250F5E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2D3936CB-5D1C-4688-BA17-0CCD0B9FD20C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9AA6862C-E2BE-4AB8-A9AC-4677F3539900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8C6E0DB3-15DC-4490-9CC0-CBFFBFFDDE67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890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103B-ED64-4DA1-B15E-86B1F9D6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1421-8D76-4A85-898F-453A4B62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UML diagrams don’t tell everything</a:t>
            </a:r>
          </a:p>
          <a:p>
            <a:r>
              <a:rPr lang="en-US" sz="2000" dirty="0"/>
              <a:t>Q: What does the following class diagram tell?</a:t>
            </a:r>
          </a:p>
          <a:p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0E4A659-9A9A-4865-911A-3F152E1E630A}"/>
              </a:ext>
            </a:extLst>
          </p:cNvPr>
          <p:cNvGrpSpPr/>
          <p:nvPr/>
        </p:nvGrpSpPr>
        <p:grpSpPr>
          <a:xfrm>
            <a:off x="4003677" y="3545329"/>
            <a:ext cx="3706560" cy="1593077"/>
            <a:chOff x="2720160" y="4040280"/>
            <a:chExt cx="3706560" cy="1593077"/>
          </a:xfrm>
        </p:grpSpPr>
        <p:sp>
          <p:nvSpPr>
            <p:cNvPr id="5" name="CustomShape 5">
              <a:extLst>
                <a:ext uri="{FF2B5EF4-FFF2-40B4-BE49-F238E27FC236}">
                  <a16:creationId xmlns:a16="http://schemas.microsoft.com/office/drawing/2014/main" id="{C571EDC6-94A1-42A1-A8B1-69056A2A2C3A}"/>
                </a:ext>
              </a:extLst>
            </p:cNvPr>
            <p:cNvSpPr/>
            <p:nvPr/>
          </p:nvSpPr>
          <p:spPr>
            <a:xfrm>
              <a:off x="2720160" y="4522883"/>
              <a:ext cx="61704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security</a:t>
              </a: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20C1FDE-A1E9-435B-810B-C893C09F485A}"/>
                </a:ext>
              </a:extLst>
            </p:cNvPr>
            <p:cNvGrpSpPr/>
            <p:nvPr/>
          </p:nvGrpSpPr>
          <p:grpSpPr>
            <a:xfrm>
              <a:off x="5332320" y="4114800"/>
              <a:ext cx="1094400" cy="365760"/>
              <a:chOff x="5332320" y="4114800"/>
              <a:chExt cx="1094400" cy="365760"/>
            </a:xfrm>
          </p:grpSpPr>
          <p:sp>
            <p:nvSpPr>
              <p:cNvPr id="27" name="CustomShape 7">
                <a:extLst>
                  <a:ext uri="{FF2B5EF4-FFF2-40B4-BE49-F238E27FC236}">
                    <a16:creationId xmlns:a16="http://schemas.microsoft.com/office/drawing/2014/main" id="{4496831D-28BA-4B2E-90F2-66443678F64B}"/>
                  </a:ext>
                </a:extLst>
              </p:cNvPr>
              <p:cNvSpPr/>
              <p:nvPr/>
            </p:nvSpPr>
            <p:spPr>
              <a:xfrm>
                <a:off x="5332320" y="4114800"/>
                <a:ext cx="1094400" cy="36576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8">
                <a:extLst>
                  <a:ext uri="{FF2B5EF4-FFF2-40B4-BE49-F238E27FC236}">
                    <a16:creationId xmlns:a16="http://schemas.microsoft.com/office/drawing/2014/main" id="{3471F88B-2270-42BC-883C-0E7D8BAFFA2C}"/>
                  </a:ext>
                </a:extLst>
              </p:cNvPr>
              <p:cNvSpPr/>
              <p:nvPr/>
            </p:nvSpPr>
            <p:spPr>
              <a:xfrm>
                <a:off x="5579640" y="4176720"/>
                <a:ext cx="60300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Person</a:t>
                </a:r>
                <a:endParaRPr lang="en-US" sz="1600" b="0" strike="noStrike" spc="-1" dirty="0">
                  <a:latin typeface="Arial"/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C8EF15C3-F339-4342-B626-E38E6955CBDA}"/>
                </a:ext>
              </a:extLst>
            </p:cNvPr>
            <p:cNvGrpSpPr/>
            <p:nvPr/>
          </p:nvGrpSpPr>
          <p:grpSpPr>
            <a:xfrm>
              <a:off x="3916440" y="5230800"/>
              <a:ext cx="1094040" cy="365760"/>
              <a:chOff x="3916440" y="5230800"/>
              <a:chExt cx="1094040" cy="365760"/>
            </a:xfrm>
          </p:grpSpPr>
          <p:sp>
            <p:nvSpPr>
              <p:cNvPr id="25" name="CustomShape 10">
                <a:extLst>
                  <a:ext uri="{FF2B5EF4-FFF2-40B4-BE49-F238E27FC236}">
                    <a16:creationId xmlns:a16="http://schemas.microsoft.com/office/drawing/2014/main" id="{D1287728-EDED-4242-AC9E-CB75247CB45C}"/>
                  </a:ext>
                </a:extLst>
              </p:cNvPr>
              <p:cNvSpPr/>
              <p:nvPr/>
            </p:nvSpPr>
            <p:spPr>
              <a:xfrm>
                <a:off x="3916440" y="5230800"/>
                <a:ext cx="1094040" cy="36576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11">
                <a:extLst>
                  <a:ext uri="{FF2B5EF4-FFF2-40B4-BE49-F238E27FC236}">
                    <a16:creationId xmlns:a16="http://schemas.microsoft.com/office/drawing/2014/main" id="{6F136B1A-5A14-48BB-8443-15780A701089}"/>
                  </a:ext>
                </a:extLst>
              </p:cNvPr>
              <p:cNvSpPr/>
              <p:nvPr/>
            </p:nvSpPr>
            <p:spPr>
              <a:xfrm>
                <a:off x="4065120" y="5292720"/>
                <a:ext cx="79992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Gulim"/>
                  </a:rPr>
                  <a:t>Mortgage</a:t>
                </a:r>
                <a:endParaRPr lang="en-US" sz="1600" b="0" strike="noStrike" spc="-1">
                  <a:latin typeface="Arial"/>
                </a:endParaRP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7888DA91-F6A5-46D2-8C3C-C08B921D63C5}"/>
                </a:ext>
              </a:extLst>
            </p:cNvPr>
            <p:cNvGrpSpPr/>
            <p:nvPr/>
          </p:nvGrpSpPr>
          <p:grpSpPr>
            <a:xfrm>
              <a:off x="2833560" y="4114800"/>
              <a:ext cx="1094400" cy="365760"/>
              <a:chOff x="2833560" y="4114800"/>
              <a:chExt cx="1094400" cy="365760"/>
            </a:xfrm>
          </p:grpSpPr>
          <p:sp>
            <p:nvSpPr>
              <p:cNvPr id="23" name="CustomShape 13">
                <a:extLst>
                  <a:ext uri="{FF2B5EF4-FFF2-40B4-BE49-F238E27FC236}">
                    <a16:creationId xmlns:a16="http://schemas.microsoft.com/office/drawing/2014/main" id="{08405C6D-9E29-491C-AADD-1154593129BB}"/>
                  </a:ext>
                </a:extLst>
              </p:cNvPr>
              <p:cNvSpPr/>
              <p:nvPr/>
            </p:nvSpPr>
            <p:spPr>
              <a:xfrm>
                <a:off x="2833560" y="4114800"/>
                <a:ext cx="1094400" cy="36576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14">
                <a:extLst>
                  <a:ext uri="{FF2B5EF4-FFF2-40B4-BE49-F238E27FC236}">
                    <a16:creationId xmlns:a16="http://schemas.microsoft.com/office/drawing/2014/main" id="{525534F8-39B8-4804-BBEE-3B8EA55C08E5}"/>
                  </a:ext>
                </a:extLst>
              </p:cNvPr>
              <p:cNvSpPr/>
              <p:nvPr/>
            </p:nvSpPr>
            <p:spPr>
              <a:xfrm>
                <a:off x="3108960" y="4176720"/>
                <a:ext cx="542160" cy="21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House</a:t>
                </a:r>
                <a:endParaRPr lang="en-US" sz="1600" b="0" strike="noStrike" spc="-1" dirty="0">
                  <a:latin typeface="Arial"/>
                </a:endParaRPr>
              </a:p>
            </p:txBody>
          </p:sp>
        </p:grpSp>
        <p:sp>
          <p:nvSpPr>
            <p:cNvPr id="9" name="CustomShape 15">
              <a:extLst>
                <a:ext uri="{FF2B5EF4-FFF2-40B4-BE49-F238E27FC236}">
                  <a16:creationId xmlns:a16="http://schemas.microsoft.com/office/drawing/2014/main" id="{E282E537-CF28-49FC-A894-7777AEAB092C}"/>
                </a:ext>
              </a:extLst>
            </p:cNvPr>
            <p:cNvSpPr/>
            <p:nvPr/>
          </p:nvSpPr>
          <p:spPr>
            <a:xfrm>
              <a:off x="3930480" y="4298760"/>
              <a:ext cx="1401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6">
              <a:extLst>
                <a:ext uri="{FF2B5EF4-FFF2-40B4-BE49-F238E27FC236}">
                  <a16:creationId xmlns:a16="http://schemas.microsoft.com/office/drawing/2014/main" id="{3BD1623C-8644-4755-9CAD-65A656383FC0}"/>
                </a:ext>
              </a:extLst>
            </p:cNvPr>
            <p:cNvSpPr/>
            <p:nvPr/>
          </p:nvSpPr>
          <p:spPr>
            <a:xfrm flipH="1">
              <a:off x="5010120" y="4482720"/>
              <a:ext cx="868320" cy="93168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7">
              <a:extLst>
                <a:ext uri="{FF2B5EF4-FFF2-40B4-BE49-F238E27FC236}">
                  <a16:creationId xmlns:a16="http://schemas.microsoft.com/office/drawing/2014/main" id="{68D8552B-1D49-4475-B6E9-6DEFC3B07308}"/>
                </a:ext>
              </a:extLst>
            </p:cNvPr>
            <p:cNvSpPr/>
            <p:nvPr/>
          </p:nvSpPr>
          <p:spPr>
            <a:xfrm>
              <a:off x="3382920" y="4482720"/>
              <a:ext cx="533160" cy="931680"/>
            </a:xfrm>
            <a:prstGeom prst="bentConnector3">
              <a:avLst>
                <a:gd name="adj1" fmla="val 37412"/>
              </a:avLst>
            </a:prstGeom>
            <a:noFill/>
            <a:ln w="9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8">
              <a:extLst>
                <a:ext uri="{FF2B5EF4-FFF2-40B4-BE49-F238E27FC236}">
                  <a16:creationId xmlns:a16="http://schemas.microsoft.com/office/drawing/2014/main" id="{3C426A9B-9797-4F57-96C3-6B399136D1F3}"/>
                </a:ext>
              </a:extLst>
            </p:cNvPr>
            <p:cNvSpPr/>
            <p:nvPr/>
          </p:nvSpPr>
          <p:spPr>
            <a:xfrm>
              <a:off x="3472449" y="4480560"/>
              <a:ext cx="9864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3" name="CustomShape 19">
              <a:extLst>
                <a:ext uri="{FF2B5EF4-FFF2-40B4-BE49-F238E27FC236}">
                  <a16:creationId xmlns:a16="http://schemas.microsoft.com/office/drawing/2014/main" id="{996759F2-C942-4BBD-A1C0-55D1003B9753}"/>
                </a:ext>
              </a:extLst>
            </p:cNvPr>
            <p:cNvSpPr/>
            <p:nvPr/>
          </p:nvSpPr>
          <p:spPr>
            <a:xfrm>
              <a:off x="5481000" y="4524099"/>
              <a:ext cx="9864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4" name="CustomShape 20">
              <a:extLst>
                <a:ext uri="{FF2B5EF4-FFF2-40B4-BE49-F238E27FC236}">
                  <a16:creationId xmlns:a16="http://schemas.microsoft.com/office/drawing/2014/main" id="{632A774B-91DF-41EA-88A6-0E8FB53076FE}"/>
                </a:ext>
              </a:extLst>
            </p:cNvPr>
            <p:cNvSpPr/>
            <p:nvPr/>
          </p:nvSpPr>
          <p:spPr>
            <a:xfrm>
              <a:off x="3589631" y="5178530"/>
              <a:ext cx="26928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0..*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5" name="CustomShape 21">
              <a:extLst>
                <a:ext uri="{FF2B5EF4-FFF2-40B4-BE49-F238E27FC236}">
                  <a16:creationId xmlns:a16="http://schemas.microsoft.com/office/drawing/2014/main" id="{ED109E2B-0D27-489F-8B06-2BEB7FE885D2}"/>
                </a:ext>
              </a:extLst>
            </p:cNvPr>
            <p:cNvSpPr/>
            <p:nvPr/>
          </p:nvSpPr>
          <p:spPr>
            <a:xfrm>
              <a:off x="4007520" y="4040280"/>
              <a:ext cx="26928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Gulim"/>
                </a:rPr>
                <a:t>0..*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4D543C30-AC72-4F50-8DCC-45620C07E4DC}"/>
                </a:ext>
              </a:extLst>
            </p:cNvPr>
            <p:cNvSpPr/>
            <p:nvPr/>
          </p:nvSpPr>
          <p:spPr>
            <a:xfrm>
              <a:off x="5076000" y="5168880"/>
              <a:ext cx="26928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Gulim"/>
                </a:rPr>
                <a:t>0..*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7" name="CustomShape 23">
              <a:extLst>
                <a:ext uri="{FF2B5EF4-FFF2-40B4-BE49-F238E27FC236}">
                  <a16:creationId xmlns:a16="http://schemas.microsoft.com/office/drawing/2014/main" id="{1C521284-505D-4D51-BF5B-D0F49843631B}"/>
                </a:ext>
              </a:extLst>
            </p:cNvPr>
            <p:cNvSpPr/>
            <p:nvPr/>
          </p:nvSpPr>
          <p:spPr>
            <a:xfrm>
              <a:off x="5185800" y="4323083"/>
              <a:ext cx="269280" cy="199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8" name="CustomShape 24">
              <a:extLst>
                <a:ext uri="{FF2B5EF4-FFF2-40B4-BE49-F238E27FC236}">
                  <a16:creationId xmlns:a16="http://schemas.microsoft.com/office/drawing/2014/main" id="{A9B9895D-F04F-4215-AB5D-4749DAB2BBB5}"/>
                </a:ext>
              </a:extLst>
            </p:cNvPr>
            <p:cNvSpPr/>
            <p:nvPr/>
          </p:nvSpPr>
          <p:spPr>
            <a:xfrm>
              <a:off x="2931392" y="5398920"/>
              <a:ext cx="84240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mortgages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CustomShape 25">
              <a:extLst>
                <a:ext uri="{FF2B5EF4-FFF2-40B4-BE49-F238E27FC236}">
                  <a16:creationId xmlns:a16="http://schemas.microsoft.com/office/drawing/2014/main" id="{D8A6068E-1879-4222-85D5-C58D0FA469B0}"/>
                </a:ext>
              </a:extLst>
            </p:cNvPr>
            <p:cNvSpPr/>
            <p:nvPr/>
          </p:nvSpPr>
          <p:spPr>
            <a:xfrm>
              <a:off x="5643858" y="4522883"/>
              <a:ext cx="70236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borrower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" name="CustomShape 26">
              <a:extLst>
                <a:ext uri="{FF2B5EF4-FFF2-40B4-BE49-F238E27FC236}">
                  <a16:creationId xmlns:a16="http://schemas.microsoft.com/office/drawing/2014/main" id="{D99AA9EC-15D4-486F-9AB0-4667BAF08D97}"/>
                </a:ext>
              </a:extLst>
            </p:cNvPr>
            <p:cNvSpPr/>
            <p:nvPr/>
          </p:nvSpPr>
          <p:spPr>
            <a:xfrm>
              <a:off x="4007520" y="4375080"/>
              <a:ext cx="57564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Gulim"/>
                </a:rPr>
                <a:t>houses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1" name="CustomShape 27">
              <a:extLst>
                <a:ext uri="{FF2B5EF4-FFF2-40B4-BE49-F238E27FC236}">
                  <a16:creationId xmlns:a16="http://schemas.microsoft.com/office/drawing/2014/main" id="{B4303539-52E9-4CB2-BB73-2E96CB177C40}"/>
                </a:ext>
              </a:extLst>
            </p:cNvPr>
            <p:cNvSpPr/>
            <p:nvPr/>
          </p:nvSpPr>
          <p:spPr>
            <a:xfrm>
              <a:off x="5059800" y="5420957"/>
              <a:ext cx="84240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mortgages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2" name="CustomShape 28">
              <a:extLst>
                <a:ext uri="{FF2B5EF4-FFF2-40B4-BE49-F238E27FC236}">
                  <a16:creationId xmlns:a16="http://schemas.microsoft.com/office/drawing/2014/main" id="{96ABD0CD-0306-4CFD-873F-F703FF27BD5C}"/>
                </a:ext>
              </a:extLst>
            </p:cNvPr>
            <p:cNvSpPr/>
            <p:nvPr/>
          </p:nvSpPr>
          <p:spPr>
            <a:xfrm>
              <a:off x="4769184" y="4040280"/>
              <a:ext cx="447120" cy="21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Arial"/>
                  <a:ea typeface="Gulim"/>
                </a:rPr>
                <a:t>owner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2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2495"/>
            <a:ext cx="10058400" cy="1371600"/>
          </a:xfrm>
        </p:spPr>
        <p:txBody>
          <a:bodyPr/>
          <a:lstStyle/>
          <a:p>
            <a:r>
              <a:rPr lang="en-US" b="1" dirty="0"/>
              <a:t>Constraint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03926"/>
            <a:ext cx="5089687" cy="284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assessments for a module must total to 100%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Module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 inv: </a:t>
            </a:r>
            <a:r>
              <a:rPr lang="en-US" sz="2000" b="1" dirty="0" err="1">
                <a:solidFill>
                  <a:srgbClr val="0070C0"/>
                </a:solidFill>
              </a:rPr>
              <a:t>set_work.weight</a:t>
            </a:r>
            <a:r>
              <a:rPr lang="en-US" sz="2000" b="1" dirty="0">
                <a:solidFill>
                  <a:srgbClr val="0070C0"/>
                </a:solidFill>
              </a:rPr>
              <a:t>-&gt;sum( ) = 100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9792E3-77C4-4F02-A114-9792DE948210}"/>
              </a:ext>
            </a:extLst>
          </p:cNvPr>
          <p:cNvGrpSpPr/>
          <p:nvPr/>
        </p:nvGrpSpPr>
        <p:grpSpPr>
          <a:xfrm>
            <a:off x="4894687" y="1088242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6667A9FA-5A17-4B16-9A60-E3C707F303C4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B2236520-A12F-4A85-87FC-AAFD0DE92BEB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1D64A87C-F171-45D8-8353-0E5014531342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6AFFCAC5-ED5B-47EE-AAB2-6DD8C79193BC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7A43B1CE-9CB3-4070-907C-95693A06A607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F5DA7A68-3742-436F-8933-B072F0A9B5CF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32C9E756-FAE4-4517-BCE8-5192E603A65E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D92E1767-5EDC-44EC-8008-F466AC57E796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6546E85A-3E92-488C-BDC0-72239E2079FF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0FC409EE-8212-4BDD-A03C-32AF7098CD40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DBCB8F79-B4C0-4DF2-9E6F-7F57934F9678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198CCA2C-465F-4DB2-AAF0-195E5818286E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110DF48D-AB04-46B4-B1F3-388BEF6657D1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BBD7DB4A-CB78-44E4-AE79-D6E125EE5957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F4990E8F-2842-4072-8B6A-EE98C7423084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870925DD-F38D-4AF4-B3AE-F895688C909D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1DE133F0-A1DB-4B66-96BA-059E244E41EA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F2DEB569-36C9-4E51-A6AD-CF10E8DE2918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2B077DBC-1E91-4894-9881-778EE84F7BAC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6F7FABD9-7538-412D-975B-E64590E6D04B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84DE505A-9F7F-497B-A7B3-16BD64F055B1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AD243B85-81A3-4C30-B760-69D986499A80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3A100781-F12C-4ECA-8EA3-0C572D76328C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02871975-5630-4DD3-94E1-06F1F3E29791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7B3B47F5-BFB6-4CBA-8088-9BA9B2EB0B7D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D850C4CE-2F18-4C68-B196-18E089746485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F4CB8C30-F5C6-44D2-B701-2195CF2B60D5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222C3E9D-C844-4364-B7E8-6703C3CA23B3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E29F835E-07A3-4F52-8B71-F4ACC203C843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3785C846-FA15-431C-B4E2-BF0E5061067B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AC692353-8AA0-435C-BA2C-52191F1AF7C0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AE2049BF-B5FE-4B33-B92C-C875CEF57C39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CFF255A8-1CC1-4E8B-9FC8-67A80029BA3D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A0313F4A-4457-4AFB-8950-1E01E3193623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94F55E1E-5D6E-48F3-AE85-C8573AF09853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A902AA57-539E-4CE6-BC18-4B39F4980EA2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116E2267-E926-4E9B-B955-2DB092AFE01E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101FB8F5-80F3-425B-9236-82CABCCEF285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9E6AA410-83E6-4A37-AA8D-5F14CD9C2AD0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38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506660"/>
            <a:ext cx="10058400" cy="1371600"/>
          </a:xfrm>
        </p:spPr>
        <p:txBody>
          <a:bodyPr/>
          <a:lstStyle/>
          <a:p>
            <a:r>
              <a:rPr lang="en-US" b="1" dirty="0"/>
              <a:t>Constraint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952924"/>
            <a:ext cx="4801326" cy="299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Students must register for 120 credits each year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Student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inv: </a:t>
            </a:r>
            <a:r>
              <a:rPr lang="en-US" sz="2000" b="1" dirty="0" err="1">
                <a:solidFill>
                  <a:srgbClr val="0070C0"/>
                </a:solidFill>
              </a:rPr>
              <a:t>takes.credit</a:t>
            </a:r>
            <a:r>
              <a:rPr lang="en-US" sz="2000" b="1" dirty="0">
                <a:solidFill>
                  <a:srgbClr val="0070C0"/>
                </a:solidFill>
              </a:rPr>
              <a:t>-&gt;sum( ) = 120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7029C-7E61-40BC-81FC-ECEB6EAFF9A8}"/>
              </a:ext>
            </a:extLst>
          </p:cNvPr>
          <p:cNvGrpSpPr/>
          <p:nvPr/>
        </p:nvGrpSpPr>
        <p:grpSpPr>
          <a:xfrm>
            <a:off x="4894687" y="1088242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D858B3FA-7628-484A-A7A7-DB0631BD0F67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4A809C53-933D-4F5D-9C32-92B4F0A765DD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662ABEE3-7499-489B-AD4A-972BF1E6A46C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D40EAAD6-C546-4013-B456-A2A397273F40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CF42BF8A-8BD4-4EBD-8930-E6FF9102532B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33ADB387-C1AD-49D1-8E04-C146333DA366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5D1AE35E-A722-4571-BF31-84DD3C9BE843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1DAB7FAB-1C76-4F72-BE9B-939E51689620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5988CD99-ADBE-47F0-BA7C-866B1270961E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B5359FEB-2CAF-4EEA-931E-6F8EB69FAC96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F044A30C-5864-4530-A11D-031A558D84CC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29530108-39E8-407C-B13B-458F9CA39E82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74DA2451-0006-4951-8250-DEDF527FC569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E69551C9-4ADB-4B37-A710-B5E813EE4BB2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ACC92984-F700-4E37-AEFB-2C48FA5268AF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9898165B-204D-46B8-8AE4-2F7CD33C5216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B2058C87-D00E-43C8-B76D-81EF4CE47098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C2D79D6D-EFDF-4EAC-BD52-48A178F33395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C0A8BB45-F948-49AE-8E73-2249D1148A24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31B02BF3-E7B0-4796-A46A-F919C80425E6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8C6A6B21-DEE7-486C-8204-D2934694F233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51F0598A-A83D-42F1-94B4-A170B660E9F3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9ACF8143-4F22-421A-A4AC-34FF80844950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482D602A-D983-4EC6-879E-227CC3001234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76936FEF-96D1-42B7-B70E-368B3EBF252B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4D0BDDE1-491A-414C-9D2B-127455F8A9CD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DD230EC4-F769-44C7-9F1A-0E9775F35C81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B69B1820-63B1-44B5-9F38-11F2379852D9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9036ADB7-6BE8-4DC6-A713-E8E954BA2213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821BCC9C-F825-42C0-84DC-FA23A8B51DE8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DFEA25CD-5E5B-4E98-922C-BE818E35F8A5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B92B113F-9E75-4854-BF0D-296C4749EEDE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CD0C9D18-8587-41B5-A570-38FED5770FF1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8F407BF8-4552-4C34-9E85-555C625CA60D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30D8B8A3-39F3-4762-BD19-0B9A7A801ED0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B9372367-DB38-4BE4-892E-9DFE721294FE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1A467EC5-ED87-4820-B282-126CD1B5433F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8FB53106-2482-4FEC-9AD9-4890982081E4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76CBA323-84A9-4D17-BD0B-F7FBE07A55D9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47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40" y="1530682"/>
            <a:ext cx="10058400" cy="1371600"/>
          </a:xfrm>
        </p:spPr>
        <p:txBody>
          <a:bodyPr/>
          <a:lstStyle/>
          <a:p>
            <a:r>
              <a:rPr lang="en-US" b="1" dirty="0"/>
              <a:t>Constraint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80" y="2862844"/>
            <a:ext cx="8147167" cy="2899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Students must take at least </a:t>
            </a:r>
          </a:p>
          <a:p>
            <a:pPr marL="0" indent="0">
              <a:buNone/>
            </a:pPr>
            <a:r>
              <a:rPr lang="en-US" sz="2000" b="1" dirty="0"/>
              <a:t>90 credits of CS modules each year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Student inv: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takes-&gt;select(</a:t>
            </a:r>
            <a:r>
              <a:rPr lang="en-US" sz="2000" b="1" dirty="0" err="1">
                <a:solidFill>
                  <a:srgbClr val="0070C0"/>
                </a:solidFill>
              </a:rPr>
              <a:t>code.substring</a:t>
            </a:r>
            <a:r>
              <a:rPr lang="en-US" sz="2000" b="1" dirty="0">
                <a:solidFill>
                  <a:srgbClr val="0070C0"/>
                </a:solidFill>
              </a:rPr>
              <a:t>(1,2) =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‘CS’).credit-&gt;sum() &gt;= 90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21B58-C534-4752-A80A-4C16FAB1F5CE}"/>
              </a:ext>
            </a:extLst>
          </p:cNvPr>
          <p:cNvGrpSpPr/>
          <p:nvPr/>
        </p:nvGrpSpPr>
        <p:grpSpPr>
          <a:xfrm>
            <a:off x="4894687" y="1088242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7040A6DC-5933-4EFD-9482-866D75523F30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7D0E07B9-9558-4CE3-B0CE-98A43E821E21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66E1B3CD-48A2-4953-A198-9DDC960FDC93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761D23BE-E26B-4442-BD99-7A98CCD9468D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F09EDB71-9A53-4D88-BEF6-9BEB0546557F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E35C549-F771-4F39-A19F-EB40F588E7C1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65FFE6F2-4B8D-478B-ABF1-87788B93DC8D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93C38062-F6D7-4A62-AFB2-3F5DE0EB2A31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94A4E553-F396-4D70-AE25-7DFCE4089E80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1C59A9B-C4E4-4680-8E42-A567A0AE0FD4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7132F555-A2DA-47E9-84DD-4B37B42F0987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E546A53E-4EF9-4E6D-B420-342694F48851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A48E64BB-CD7C-4551-9655-81E96B0F3C95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B6D6F8D9-7402-48F4-930C-BD33CEB9EAEF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A863FED4-1EFB-4E62-9CDE-0BAB5B3B06BA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2DB3BB84-1818-4C31-8C92-5127532EBDFA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602B33B4-431E-4CB1-B414-C94D49A3B7DF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2EE1385C-6D96-4AD5-A495-9217803986CE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6F1638CA-1D50-450F-BE4B-F8636529F99E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14517FDD-CEFD-4FBD-BE53-6257AB5587F2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8850AF70-7373-421C-BA10-473C687ADBBE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A90015B9-9352-4E21-90F7-518D0898EC9C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1C3755F0-2578-4F79-B708-21A2CCBBC931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DEC397F4-2475-4E79-8D29-8CB7A1F99FE6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79AA5452-DBBE-4666-84DA-02A0191AF6B2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4E80D742-91C2-4CC4-B66E-959BA0D38DF6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2EB49DB2-6A73-4A06-88EE-BFBEC19D0052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35041159-6611-48E3-AD36-8EEDB7EAF11A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86A30C26-3A09-4F31-A73A-A97AB4F7F9B9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0A4E545B-0D74-4A83-86E1-EC2366029B7C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2E9E9DC2-A57B-4F4C-8680-651F9AB97124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B31B808E-1876-4C50-817D-239B3FBF3483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617D2356-3A2F-45CE-B8A2-C2A71C6A9E53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14A31D05-4A0E-4EA0-8B76-98C86DC28E3D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1B6D4CE3-340A-4F56-ACC3-EE094D5C3760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E049F363-C2AD-4AE8-963A-9A48BCA7421D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2F59A2ED-FEED-40BC-9547-45A2FED18C7C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6E18C268-57A7-4F9E-A45B-577E166D3CF2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1A998BA6-FD68-482D-86B7-5A851FEFB2A1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7543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74242"/>
            <a:ext cx="10058400" cy="1371600"/>
          </a:xfrm>
        </p:spPr>
        <p:txBody>
          <a:bodyPr/>
          <a:lstStyle/>
          <a:p>
            <a:r>
              <a:rPr lang="en-US" b="1" dirty="0"/>
              <a:t>Constraint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93362"/>
            <a:ext cx="5424127" cy="29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All modules must have at least one assessment worth over 50%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Module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inv: </a:t>
            </a:r>
            <a:r>
              <a:rPr lang="en-US" sz="2000" b="1" dirty="0" err="1">
                <a:solidFill>
                  <a:srgbClr val="0070C0"/>
                </a:solidFill>
              </a:rPr>
              <a:t>set_work</a:t>
            </a:r>
            <a:r>
              <a:rPr lang="en-US" sz="2000" b="1" dirty="0">
                <a:solidFill>
                  <a:srgbClr val="0070C0"/>
                </a:solidFill>
              </a:rPr>
              <a:t>-&gt;exists(weight &gt; 50)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F40CD-46E8-4D5A-A88D-192397EC7106}"/>
              </a:ext>
            </a:extLst>
          </p:cNvPr>
          <p:cNvGrpSpPr/>
          <p:nvPr/>
        </p:nvGrpSpPr>
        <p:grpSpPr>
          <a:xfrm>
            <a:off x="4894687" y="1088242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31FCFA53-6C42-48C8-8A32-DF25644D0CBB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29487976-D1C1-41F5-BDC4-BAF76410481C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3DC69B95-8AA9-4E1F-A2FA-E5201654978B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C8DECD3F-CD2D-4D98-BC90-2E60499183DC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BBD8AFBE-CFB9-481E-9DAF-AF6C651752A3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FBB0006E-34B8-44E7-BE10-C4354982BD36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D853202D-EC8A-4D2F-8743-4F6A191E79B0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98A4F798-19AD-4203-BB6F-B5120A95965C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B6AB656E-13A5-499A-AA03-1DFCAA25A6A0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BE9B07C3-388F-4D80-B69F-7633B69F8939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FBB265C8-7B14-4852-8533-9EF83CB2B513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16226057-E0A7-4728-A736-0C12DA663B02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A7C1E2E3-B99C-4837-A6B7-4E2A0CDE23C2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C16A78FE-CBE0-42C1-A637-C7D1AF4D2156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7262C8FC-A674-41E4-A35A-05259FACD05A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974B10F7-9599-410C-9189-E413DD9B7968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F9BAC141-2803-4274-8B4F-B2D12A39647A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96BB0F94-01B7-4F45-B902-CDFDB28CCD8D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C7C58949-7C0A-454D-8221-A7A7DF0A3582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C51B0E96-9C74-4EB6-AC92-BB7F1544F3DE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634D47F1-12A3-427D-8948-16FC84570814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609993D2-FC40-4906-954F-7DD4DEE689CA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556C314E-675B-4F23-9288-C290F6C48B36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3FD496F7-4BC0-4C85-A315-463D471E3D60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AF22CEBD-B5FA-4550-BAD6-317A2951E3F9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E07B08C9-2CDE-4D84-BEE9-166A9A2A1EB1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D8D9D2FA-7780-472A-81AB-FE15EFC6B24C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CA0DEC2B-3D45-455D-A6AD-AE22240EEED5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05554D52-D00A-47C3-848A-9320C8469C10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EE168C54-7A7C-459B-95E5-90D0BFCF7F0C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439D35A6-DA8A-4905-8CD9-1D3D908599A7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41BCDB6C-8228-43A8-8479-E44713699BD6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DB20DF32-F642-4CC8-A941-CE081EA25593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733480E5-FC67-4C7D-B1EA-1125D7F9B96E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797673C8-CAB0-424F-A4DB-73D57D51EBC0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1D4D62E7-28C9-4A78-8B44-00662A0BD534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5503B95D-D886-433E-81D1-B7E3D117AEC0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0E53AFFA-48C8-4AD8-B8D8-12008AAC92C3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716E7DFD-E050-4441-AAFC-DF08B9793238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9579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F70-7B37-4867-99EA-9EE91D5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56623"/>
            <a:ext cx="10058400" cy="1371600"/>
          </a:xfrm>
        </p:spPr>
        <p:txBody>
          <a:bodyPr/>
          <a:lstStyle/>
          <a:p>
            <a:r>
              <a:rPr lang="en-US" b="1" dirty="0"/>
              <a:t>Constraint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C26E-437B-44F3-B666-329904C9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93362"/>
            <a:ext cx="5673974" cy="29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Students can only have assessments for modules which they are taking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context Student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inv: takes-&gt;</a:t>
            </a:r>
            <a:r>
              <a:rPr lang="en-US" sz="2000" b="1" dirty="0" err="1">
                <a:solidFill>
                  <a:srgbClr val="0070C0"/>
                </a:solidFill>
              </a:rPr>
              <a:t>includesAll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submits.for_module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20B6D-610D-408E-B8BD-01C21F28DC42}"/>
              </a:ext>
            </a:extLst>
          </p:cNvPr>
          <p:cNvGrpSpPr/>
          <p:nvPr/>
        </p:nvGrpSpPr>
        <p:grpSpPr>
          <a:xfrm>
            <a:off x="4894687" y="1088242"/>
            <a:ext cx="6781680" cy="4647960"/>
            <a:chOff x="1219320" y="1729080"/>
            <a:chExt cx="6781680" cy="4647960"/>
          </a:xfrm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1DD2E15B-CB0A-4A4B-9306-C9D032F5C253}"/>
                </a:ext>
              </a:extLst>
            </p:cNvPr>
            <p:cNvSpPr/>
            <p:nvPr/>
          </p:nvSpPr>
          <p:spPr>
            <a:xfrm>
              <a:off x="4033440" y="2148480"/>
              <a:ext cx="65124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85808B7E-4500-4AF8-8E7B-E57BCF885AC3}"/>
                </a:ext>
              </a:extLst>
            </p:cNvPr>
            <p:cNvSpPr/>
            <p:nvPr/>
          </p:nvSpPr>
          <p:spPr>
            <a:xfrm>
              <a:off x="2972520" y="2148480"/>
              <a:ext cx="10080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taken_by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C8D8BF96-4629-43D0-AFC8-1E554B39CAF5}"/>
                </a:ext>
              </a:extLst>
            </p:cNvPr>
            <p:cNvSpPr/>
            <p:nvPr/>
          </p:nvSpPr>
          <p:spPr>
            <a:xfrm>
              <a:off x="1219320" y="172908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61095209-B9EE-4A6F-8A18-1736D29D9A4D}"/>
                </a:ext>
              </a:extLst>
            </p:cNvPr>
            <p:cNvSpPr/>
            <p:nvPr/>
          </p:nvSpPr>
          <p:spPr>
            <a:xfrm>
              <a:off x="1524240" y="1729080"/>
              <a:ext cx="11131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Student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16165020-32B8-4FC4-8BF7-72A0361BF9BC}"/>
                </a:ext>
              </a:extLst>
            </p:cNvPr>
            <p:cNvSpPr/>
            <p:nvPr/>
          </p:nvSpPr>
          <p:spPr>
            <a:xfrm>
              <a:off x="4648320" y="1729080"/>
              <a:ext cx="1828440" cy="121896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11F50305-2818-4E78-9911-95F350699705}"/>
                </a:ext>
              </a:extLst>
            </p:cNvPr>
            <p:cNvSpPr/>
            <p:nvPr/>
          </p:nvSpPr>
          <p:spPr>
            <a:xfrm>
              <a:off x="4953600" y="1729080"/>
              <a:ext cx="11296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Module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B8CC3C9F-DB56-4DFA-9BF6-0E35EF25B2CF}"/>
                </a:ext>
              </a:extLst>
            </p:cNvPr>
            <p:cNvSpPr/>
            <p:nvPr/>
          </p:nvSpPr>
          <p:spPr>
            <a:xfrm>
              <a:off x="4648320" y="36342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AA23B811-41DF-41ED-9E50-1810964D4D16}"/>
                </a:ext>
              </a:extLst>
            </p:cNvPr>
            <p:cNvSpPr/>
            <p:nvPr/>
          </p:nvSpPr>
          <p:spPr>
            <a:xfrm>
              <a:off x="4725360" y="3634200"/>
              <a:ext cx="157032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Assessment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AFD87916-48F8-4017-9710-F361A1BE7BEB}"/>
                </a:ext>
              </a:extLst>
            </p:cNvPr>
            <p:cNvSpPr/>
            <p:nvPr/>
          </p:nvSpPr>
          <p:spPr>
            <a:xfrm>
              <a:off x="312408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558E77C0-A1DC-4215-8120-A30AA260BB2E}"/>
                </a:ext>
              </a:extLst>
            </p:cNvPr>
            <p:cNvSpPr/>
            <p:nvPr/>
          </p:nvSpPr>
          <p:spPr>
            <a:xfrm>
              <a:off x="3602520" y="5463000"/>
              <a:ext cx="89208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Exam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1C88C8BA-E526-4F62-969A-632D8D10B4A2}"/>
                </a:ext>
              </a:extLst>
            </p:cNvPr>
            <p:cNvSpPr/>
            <p:nvPr/>
          </p:nvSpPr>
          <p:spPr>
            <a:xfrm>
              <a:off x="6172200" y="5463000"/>
              <a:ext cx="1828440" cy="914040"/>
            </a:xfrm>
            <a:prstGeom prst="rect">
              <a:avLst/>
            </a:prstGeom>
            <a:noFill/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930207B9-6341-4953-9ACF-D9F50CE8C8EE}"/>
                </a:ext>
              </a:extLst>
            </p:cNvPr>
            <p:cNvSpPr/>
            <p:nvPr/>
          </p:nvSpPr>
          <p:spPr>
            <a:xfrm>
              <a:off x="6250320" y="5463000"/>
              <a:ext cx="1670760" cy="45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Coursework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98FCBEAD-CB7D-4267-8F10-DB283CF505D1}"/>
                </a:ext>
              </a:extLst>
            </p:cNvPr>
            <p:cNvSpPr/>
            <p:nvPr/>
          </p:nvSpPr>
          <p:spPr>
            <a:xfrm>
              <a:off x="5380200" y="4548600"/>
              <a:ext cx="380520" cy="304560"/>
            </a:xfrm>
            <a:prstGeom prst="flowChartExtra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896B4709-461D-43B3-83C2-7333CB21C9F5}"/>
                </a:ext>
              </a:extLst>
            </p:cNvPr>
            <p:cNvSpPr/>
            <p:nvPr/>
          </p:nvSpPr>
          <p:spPr>
            <a:xfrm>
              <a:off x="5562720" y="4853520"/>
              <a:ext cx="360" cy="2286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4B734A9E-D998-4F9C-96B8-EBF34EA1001E}"/>
                </a:ext>
              </a:extLst>
            </p:cNvPr>
            <p:cNvSpPr/>
            <p:nvPr/>
          </p:nvSpPr>
          <p:spPr>
            <a:xfrm>
              <a:off x="4038480" y="5082120"/>
              <a:ext cx="312444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282FD4A6-4D36-47A7-A084-F5F79CE1C314}"/>
                </a:ext>
              </a:extLst>
            </p:cNvPr>
            <p:cNvSpPr/>
            <p:nvPr/>
          </p:nvSpPr>
          <p:spPr>
            <a:xfrm>
              <a:off x="403848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C976076B-BA30-452B-8DE6-272868126896}"/>
                </a:ext>
              </a:extLst>
            </p:cNvPr>
            <p:cNvSpPr/>
            <p:nvPr/>
          </p:nvSpPr>
          <p:spPr>
            <a:xfrm>
              <a:off x="7162920" y="5082120"/>
              <a:ext cx="36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E53440EE-C4D7-431C-89EF-166DD4657AE2}"/>
                </a:ext>
              </a:extLst>
            </p:cNvPr>
            <p:cNvSpPr/>
            <p:nvPr/>
          </p:nvSpPr>
          <p:spPr>
            <a:xfrm>
              <a:off x="304884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14B45987-D850-4266-BA41-EB768A78DE9E}"/>
                </a:ext>
              </a:extLst>
            </p:cNvPr>
            <p:cNvSpPr/>
            <p:nvPr/>
          </p:nvSpPr>
          <p:spPr>
            <a:xfrm>
              <a:off x="4122000" y="188172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6A283DBC-5156-4838-A039-B8B0F6419C52}"/>
                </a:ext>
              </a:extLst>
            </p:cNvPr>
            <p:cNvSpPr/>
            <p:nvPr/>
          </p:nvSpPr>
          <p:spPr>
            <a:xfrm>
              <a:off x="5563440" y="33292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575D2340-4C20-44DC-B093-A0D1EBF32CDE}"/>
                </a:ext>
              </a:extLst>
            </p:cNvPr>
            <p:cNvSpPr/>
            <p:nvPr/>
          </p:nvSpPr>
          <p:spPr>
            <a:xfrm>
              <a:off x="4191840" y="401508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1..*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21D438FC-87BC-47F3-8215-0A86885F7909}"/>
                </a:ext>
              </a:extLst>
            </p:cNvPr>
            <p:cNvSpPr/>
            <p:nvPr/>
          </p:nvSpPr>
          <p:spPr>
            <a:xfrm>
              <a:off x="2133720" y="2643480"/>
              <a:ext cx="2514600" cy="144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3">
              <a:extLst>
                <a:ext uri="{FF2B5EF4-FFF2-40B4-BE49-F238E27FC236}">
                  <a16:creationId xmlns:a16="http://schemas.microsoft.com/office/drawing/2014/main" id="{2544FFEB-AF4B-4103-9702-9E69B009AEE7}"/>
                </a:ext>
              </a:extLst>
            </p:cNvPr>
            <p:cNvSpPr/>
            <p:nvPr/>
          </p:nvSpPr>
          <p:spPr>
            <a:xfrm>
              <a:off x="1683360" y="2581560"/>
              <a:ext cx="52488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0..*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8" name="CustomShape 24">
              <a:extLst>
                <a:ext uri="{FF2B5EF4-FFF2-40B4-BE49-F238E27FC236}">
                  <a16:creationId xmlns:a16="http://schemas.microsoft.com/office/drawing/2014/main" id="{0397BE3C-D2D9-4D71-A7C1-F16D053AC635}"/>
                </a:ext>
              </a:extLst>
            </p:cNvPr>
            <p:cNvSpPr/>
            <p:nvPr/>
          </p:nvSpPr>
          <p:spPr>
            <a:xfrm>
              <a:off x="4344840" y="2948400"/>
              <a:ext cx="12348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for_module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" name="CustomShape 25">
              <a:extLst>
                <a:ext uri="{FF2B5EF4-FFF2-40B4-BE49-F238E27FC236}">
                  <a16:creationId xmlns:a16="http://schemas.microsoft.com/office/drawing/2014/main" id="{128E9B6B-44C0-429F-BE89-566686396D5E}"/>
                </a:ext>
              </a:extLst>
            </p:cNvPr>
            <p:cNvSpPr/>
            <p:nvPr/>
          </p:nvSpPr>
          <p:spPr>
            <a:xfrm>
              <a:off x="4573440" y="3267360"/>
              <a:ext cx="10062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set_work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" name="CustomShape 26">
              <a:extLst>
                <a:ext uri="{FF2B5EF4-FFF2-40B4-BE49-F238E27FC236}">
                  <a16:creationId xmlns:a16="http://schemas.microsoft.com/office/drawing/2014/main" id="{720D5681-F354-4CCB-B2F9-64F7C94FBB74}"/>
                </a:ext>
              </a:extLst>
            </p:cNvPr>
            <p:cNvSpPr/>
            <p:nvPr/>
          </p:nvSpPr>
          <p:spPr>
            <a:xfrm>
              <a:off x="3507120" y="3800880"/>
              <a:ext cx="87840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" name="CustomShape 27">
              <a:extLst>
                <a:ext uri="{FF2B5EF4-FFF2-40B4-BE49-F238E27FC236}">
                  <a16:creationId xmlns:a16="http://schemas.microsoft.com/office/drawing/2014/main" id="{D2F6EF6A-E28B-4BD2-92C6-AD4EB75BFB5D}"/>
                </a:ext>
              </a:extLst>
            </p:cNvPr>
            <p:cNvSpPr/>
            <p:nvPr/>
          </p:nvSpPr>
          <p:spPr>
            <a:xfrm>
              <a:off x="2515320" y="2643480"/>
              <a:ext cx="14011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submitted_by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BE08ACBC-DAFE-42D2-9780-53C23E7D6DFE}"/>
                </a:ext>
              </a:extLst>
            </p:cNvPr>
            <p:cNvSpPr/>
            <p:nvPr/>
          </p:nvSpPr>
          <p:spPr>
            <a:xfrm>
              <a:off x="1219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38615671-2D0E-4211-B8DF-19E151D594DB}"/>
                </a:ext>
              </a:extLst>
            </p:cNvPr>
            <p:cNvSpPr/>
            <p:nvPr/>
          </p:nvSpPr>
          <p:spPr>
            <a:xfrm>
              <a:off x="4648320" y="218628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>
              <a:extLst>
                <a:ext uri="{FF2B5EF4-FFF2-40B4-BE49-F238E27FC236}">
                  <a16:creationId xmlns:a16="http://schemas.microsoft.com/office/drawing/2014/main" id="{E20602D2-D556-42B0-BA60-40BC00BBC412}"/>
                </a:ext>
              </a:extLst>
            </p:cNvPr>
            <p:cNvSpPr/>
            <p:nvPr/>
          </p:nvSpPr>
          <p:spPr>
            <a:xfrm>
              <a:off x="1293480" y="2200680"/>
              <a:ext cx="14893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name: String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5" name="CustomShape 31">
              <a:extLst>
                <a:ext uri="{FF2B5EF4-FFF2-40B4-BE49-F238E27FC236}">
                  <a16:creationId xmlns:a16="http://schemas.microsoft.com/office/drawing/2014/main" id="{AF20D485-65E4-4B77-991D-B338D18C2E51}"/>
                </a:ext>
              </a:extLst>
            </p:cNvPr>
            <p:cNvSpPr/>
            <p:nvPr/>
          </p:nvSpPr>
          <p:spPr>
            <a:xfrm>
              <a:off x="4759920" y="2186280"/>
              <a:ext cx="1616040" cy="703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code: String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credit: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C378403B-2EBF-4E24-8720-DC21DD0C7F27}"/>
                </a:ext>
              </a:extLst>
            </p:cNvPr>
            <p:cNvSpPr/>
            <p:nvPr/>
          </p:nvSpPr>
          <p:spPr>
            <a:xfrm>
              <a:off x="4648320" y="40914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3">
              <a:extLst>
                <a:ext uri="{FF2B5EF4-FFF2-40B4-BE49-F238E27FC236}">
                  <a16:creationId xmlns:a16="http://schemas.microsoft.com/office/drawing/2014/main" id="{422CC328-310D-482B-A07C-4FC9C86FCEA3}"/>
                </a:ext>
              </a:extLst>
            </p:cNvPr>
            <p:cNvSpPr/>
            <p:nvPr/>
          </p:nvSpPr>
          <p:spPr>
            <a:xfrm>
              <a:off x="4753800" y="4091400"/>
              <a:ext cx="173016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weight: Integer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38" name="Line 34">
              <a:extLst>
                <a:ext uri="{FF2B5EF4-FFF2-40B4-BE49-F238E27FC236}">
                  <a16:creationId xmlns:a16="http://schemas.microsoft.com/office/drawing/2014/main" id="{1FA04087-84D7-424B-A154-D757EEDED8C2}"/>
                </a:ext>
              </a:extLst>
            </p:cNvPr>
            <p:cNvSpPr/>
            <p:nvPr/>
          </p:nvSpPr>
          <p:spPr>
            <a:xfrm>
              <a:off x="312408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2F1DA841-B817-446A-8E17-3EA9F9CE173E}"/>
                </a:ext>
              </a:extLst>
            </p:cNvPr>
            <p:cNvSpPr/>
            <p:nvPr/>
          </p:nvSpPr>
          <p:spPr>
            <a:xfrm>
              <a:off x="6172200" y="5920200"/>
              <a:ext cx="1828800" cy="360"/>
            </a:xfrm>
            <a:prstGeom prst="line">
              <a:avLst/>
            </a:prstGeom>
            <a:ln w="381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>
              <a:extLst>
                <a:ext uri="{FF2B5EF4-FFF2-40B4-BE49-F238E27FC236}">
                  <a16:creationId xmlns:a16="http://schemas.microsoft.com/office/drawing/2014/main" id="{0062A599-A1AB-410B-87C6-309CEDA50260}"/>
                </a:ext>
              </a:extLst>
            </p:cNvPr>
            <p:cNvSpPr/>
            <p:nvPr/>
          </p:nvSpPr>
          <p:spPr>
            <a:xfrm>
              <a:off x="3197160" y="5904360"/>
              <a:ext cx="160524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hours: Integer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1" name="CustomShape 37">
              <a:extLst>
                <a:ext uri="{FF2B5EF4-FFF2-40B4-BE49-F238E27FC236}">
                  <a16:creationId xmlns:a16="http://schemas.microsoft.com/office/drawing/2014/main" id="{5B4BF896-E61E-4673-A5E3-F63F739EA653}"/>
                </a:ext>
              </a:extLst>
            </p:cNvPr>
            <p:cNvSpPr/>
            <p:nvPr/>
          </p:nvSpPr>
          <p:spPr>
            <a:xfrm>
              <a:off x="6324840" y="5904360"/>
              <a:ext cx="13615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date: String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CD6357B1-B058-4160-9D95-E300AEE89DEF}"/>
                </a:ext>
              </a:extLst>
            </p:cNvPr>
            <p:cNvSpPr/>
            <p:nvPr/>
          </p:nvSpPr>
          <p:spPr>
            <a:xfrm>
              <a:off x="5562720" y="2948400"/>
              <a:ext cx="360" cy="68580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C639F378-4633-4460-9513-B1280A90A8F1}"/>
                </a:ext>
              </a:extLst>
            </p:cNvPr>
            <p:cNvSpPr/>
            <p:nvPr/>
          </p:nvSpPr>
          <p:spPr>
            <a:xfrm>
              <a:off x="3048120" y="2186280"/>
              <a:ext cx="1600200" cy="36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5629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B239-CB74-4BE3-8D44-D69E8260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400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340-51D4-4116-8F37-B18AED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D7C9-32F8-47EB-AA84-6F7BDB26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Standard “add-on” to UML</a:t>
            </a:r>
          </a:p>
          <a:p>
            <a:pPr lvl="1"/>
            <a:r>
              <a:rPr lang="en-US" sz="2000" dirty="0"/>
              <a:t>OCL expressions are dependent on types from UML diagrams</a:t>
            </a:r>
          </a:p>
          <a:p>
            <a:r>
              <a:rPr lang="en-US" sz="2400" dirty="0"/>
              <a:t>Language for expressing additional information (e.g., constraints and business rules) about UML models</a:t>
            </a:r>
          </a:p>
          <a:p>
            <a:r>
              <a:rPr lang="en-US" sz="2400" dirty="0"/>
              <a:t>Characteristics</a:t>
            </a:r>
          </a:p>
          <a:p>
            <a:pPr lvl="1"/>
            <a:r>
              <a:rPr lang="en-US" sz="2000" dirty="0"/>
              <a:t>Constraint and query languages</a:t>
            </a:r>
          </a:p>
          <a:p>
            <a:pPr lvl="1"/>
            <a:r>
              <a:rPr lang="en-US" sz="2000" dirty="0"/>
              <a:t>Math foundation (set and predicate) but no math symbols</a:t>
            </a:r>
          </a:p>
          <a:p>
            <a:pPr lvl="1"/>
            <a:r>
              <a:rPr lang="en-US" sz="2000" dirty="0"/>
              <a:t>Strongly typed, declarative, and no side effect</a:t>
            </a:r>
          </a:p>
          <a:p>
            <a:pPr lvl="1"/>
            <a:r>
              <a:rPr lang="en-US" sz="2000" dirty="0"/>
              <a:t>High level of abstraction (platform independence)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0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B18-398D-46F3-A493-3810678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OCL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9F5C-E282-413E-9235-B35543B1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Associating OCL expressions to UML models</a:t>
            </a:r>
          </a:p>
          <a:p>
            <a:pPr lvl="1"/>
            <a:r>
              <a:rPr lang="en-US" sz="2000" dirty="0"/>
              <a:t>Directly to diagrams as notes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Separate accompanying texts, e.g.,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context Person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	        inv: age &gt;= 0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6621FC-ABB6-4475-95A8-ADA6513D5058}"/>
              </a:ext>
            </a:extLst>
          </p:cNvPr>
          <p:cNvGrpSpPr/>
          <p:nvPr/>
        </p:nvGrpSpPr>
        <p:grpSpPr>
          <a:xfrm>
            <a:off x="2045246" y="3156266"/>
            <a:ext cx="2950560" cy="871666"/>
            <a:chOff x="5585400" y="3175920"/>
            <a:chExt cx="2950560" cy="871666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556E2FE5-4A39-446C-B187-717499ACA2B1}"/>
                </a:ext>
              </a:extLst>
            </p:cNvPr>
            <p:cNvGrpSpPr/>
            <p:nvPr/>
          </p:nvGrpSpPr>
          <p:grpSpPr>
            <a:xfrm>
              <a:off x="5585400" y="3175920"/>
              <a:ext cx="985680" cy="871666"/>
              <a:chOff x="5585400" y="3175920"/>
              <a:chExt cx="985680" cy="871666"/>
            </a:xfrm>
          </p:grpSpPr>
          <p:sp>
            <p:nvSpPr>
              <p:cNvPr id="5" name="CustomShape 5">
                <a:extLst>
                  <a:ext uri="{FF2B5EF4-FFF2-40B4-BE49-F238E27FC236}">
                    <a16:creationId xmlns:a16="http://schemas.microsoft.com/office/drawing/2014/main" id="{52A58C7E-9358-4BAE-BA39-089F22B6B574}"/>
                  </a:ext>
                </a:extLst>
              </p:cNvPr>
              <p:cNvSpPr/>
              <p:nvPr/>
            </p:nvSpPr>
            <p:spPr>
              <a:xfrm>
                <a:off x="5586480" y="3175920"/>
                <a:ext cx="984600" cy="87166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Person</a:t>
                </a: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-age</a:t>
                </a: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latin typeface="Arial"/>
                </a:endParaRPr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5F589C02-98DE-4F13-9869-AB5DD215644B}"/>
                  </a:ext>
                </a:extLst>
              </p:cNvPr>
              <p:cNvSpPr/>
              <p:nvPr/>
            </p:nvSpPr>
            <p:spPr>
              <a:xfrm>
                <a:off x="5586480" y="3533037"/>
                <a:ext cx="9846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292B90AD-3B6B-4320-8443-5B7A3029777B}"/>
                  </a:ext>
                </a:extLst>
              </p:cNvPr>
              <p:cNvSpPr/>
              <p:nvPr/>
            </p:nvSpPr>
            <p:spPr>
              <a:xfrm>
                <a:off x="5585400" y="3831723"/>
                <a:ext cx="9846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AB4C55-59AB-4677-999D-AA3213F4BAB1}"/>
                </a:ext>
              </a:extLst>
            </p:cNvPr>
            <p:cNvGrpSpPr/>
            <p:nvPr/>
          </p:nvGrpSpPr>
          <p:grpSpPr>
            <a:xfrm>
              <a:off x="6995160" y="3251892"/>
              <a:ext cx="1540800" cy="437040"/>
              <a:chOff x="7144920" y="2738880"/>
              <a:chExt cx="1540800" cy="437040"/>
            </a:xfrm>
          </p:grpSpPr>
          <p:sp>
            <p:nvSpPr>
              <p:cNvPr id="9" name="CustomShape 9">
                <a:extLst>
                  <a:ext uri="{FF2B5EF4-FFF2-40B4-BE49-F238E27FC236}">
                    <a16:creationId xmlns:a16="http://schemas.microsoft.com/office/drawing/2014/main" id="{41D2B81D-C2DD-4A95-B29C-C557DF43BCC1}"/>
                  </a:ext>
                </a:extLst>
              </p:cNvPr>
              <p:cNvSpPr/>
              <p:nvPr/>
            </p:nvSpPr>
            <p:spPr>
              <a:xfrm flipV="1">
                <a:off x="7162020" y="2738880"/>
                <a:ext cx="1471680" cy="437040"/>
              </a:xfrm>
              <a:prstGeom prst="foldedCorner">
                <a:avLst>
                  <a:gd name="adj" fmla="val 12500"/>
                </a:avLst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>
                <a:extLst>
                  <a:ext uri="{FF2B5EF4-FFF2-40B4-BE49-F238E27FC236}">
                    <a16:creationId xmlns:a16="http://schemas.microsoft.com/office/drawing/2014/main" id="{AB7699D3-8128-46F4-81E5-FC1561AE12D2}"/>
                  </a:ext>
                </a:extLst>
              </p:cNvPr>
              <p:cNvSpPr/>
              <p:nvPr/>
            </p:nvSpPr>
            <p:spPr>
              <a:xfrm>
                <a:off x="7144920" y="2773800"/>
                <a:ext cx="154080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6800" rIns="90000" bIns="46800"/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inv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Gulim"/>
                  </a:rPr>
                  <a:t>: age &gt;= 0</a:t>
                </a:r>
                <a:endParaRPr lang="en-US" sz="1800" b="0" strike="noStrike" spc="-1" dirty="0">
                  <a:latin typeface="Arial"/>
                </a:endParaRPr>
              </a:p>
            </p:txBody>
          </p:sp>
        </p:grpSp>
        <p:sp>
          <p:nvSpPr>
            <p:cNvPr id="11" name="CustomShape 11">
              <a:extLst>
                <a:ext uri="{FF2B5EF4-FFF2-40B4-BE49-F238E27FC236}">
                  <a16:creationId xmlns:a16="http://schemas.microsoft.com/office/drawing/2014/main" id="{144CEAEE-D2CE-40D0-B30C-2D68592E1214}"/>
                </a:ext>
              </a:extLst>
            </p:cNvPr>
            <p:cNvSpPr/>
            <p:nvPr/>
          </p:nvSpPr>
          <p:spPr>
            <a:xfrm flipV="1">
              <a:off x="6572160" y="3578040"/>
              <a:ext cx="423000" cy="78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000000"/>
              </a:solidFill>
              <a:custDash>
                <a:ds d="800000" sp="6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1642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CEBE-9378-435F-935D-C1DE9F90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2427-957D-4521-B337-C229EDC2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3060"/>
            <a:ext cx="10058400" cy="4188623"/>
          </a:xfrm>
        </p:spPr>
        <p:txBody>
          <a:bodyPr>
            <a:noAutofit/>
          </a:bodyPr>
          <a:lstStyle/>
          <a:p>
            <a:r>
              <a:rPr lang="en-US" sz="1800" dirty="0"/>
              <a:t>State conditions that must be always be met by all instances of context types (classes or interfaces)</a:t>
            </a:r>
          </a:p>
          <a:p>
            <a:r>
              <a:rPr lang="en-US" sz="1800" dirty="0"/>
              <a:t>Examples:</a:t>
            </a:r>
          </a:p>
          <a:p>
            <a:pPr marL="274320" lvl="1" indent="0"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		context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Company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</a:t>
            </a:r>
            <a:endParaRPr lang="en-US" sz="1800" spc="-1" dirty="0">
              <a:latin typeface="Arial"/>
            </a:endParaRPr>
          </a:p>
          <a:p>
            <a:pPr marL="274320" lvl="1" indent="0">
              <a:buNone/>
            </a:pPr>
            <a:r>
              <a:rPr lang="en-US" sz="1800" b="0" strike="noStrike" spc="-1" dirty="0">
                <a:solidFill>
                  <a:srgbClr val="0000F4"/>
                </a:solidFill>
                <a:latin typeface="Arial"/>
                <a:ea typeface="Gulim"/>
              </a:rPr>
              <a:t>				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self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.numberOfEmployees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&gt; 50</a:t>
            </a:r>
            <a:endParaRPr lang="en-US" sz="1800" b="0" strike="noStrike" spc="-1" dirty="0">
              <a:latin typeface="Arial"/>
            </a:endParaRPr>
          </a:p>
          <a:p>
            <a:pPr marL="276840" lvl="1" indent="0">
              <a:spcBef>
                <a:spcPts val="499"/>
              </a:spcBef>
              <a:buNone/>
            </a:pPr>
            <a:endParaRPr lang="en-US" sz="1800" b="1" strike="noStrike" spc="-1" dirty="0">
              <a:solidFill>
                <a:srgbClr val="000000"/>
              </a:solidFill>
              <a:latin typeface="Arial"/>
              <a:ea typeface="Gulim"/>
            </a:endParaRPr>
          </a:p>
          <a:p>
            <a:pPr marL="276840" lvl="1" indent="0">
              <a:spcBef>
                <a:spcPts val="499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		context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</a:t>
            </a:r>
            <a:r>
              <a:rPr lang="en-US" sz="1800" b="0" strike="noStrike" spc="-1" dirty="0">
                <a:solidFill>
                  <a:srgbClr val="0000F4"/>
                </a:solidFill>
                <a:latin typeface="Arial"/>
                <a:ea typeface="Gulim"/>
              </a:rPr>
              <a:t>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Company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25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				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c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.numberOfEmployees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&gt; 50</a:t>
            </a:r>
            <a:endParaRPr lang="en-US" sz="1800" b="0" strike="noStrike" spc="-1" dirty="0">
              <a:latin typeface="Arial"/>
            </a:endParaRPr>
          </a:p>
          <a:p>
            <a:pPr marL="457200" indent="-454680">
              <a:lnSpc>
                <a:spcPct val="100000"/>
              </a:lnSpc>
              <a:spcBef>
                <a:spcPts val="499"/>
              </a:spcBef>
            </a:pPr>
            <a:endParaRPr lang="en-US" sz="1800" b="0" strike="noStrike" spc="-1" dirty="0">
              <a:latin typeface="Arial"/>
            </a:endParaRPr>
          </a:p>
          <a:p>
            <a:pPr marL="276840" lvl="1" indent="0">
              <a:spcBef>
                <a:spcPts val="499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		context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c: Company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inv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enoughEmployees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25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	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c.numberOfEmployees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&gt; 50</a:t>
            </a:r>
            <a:endParaRPr lang="en-US" sz="1800" b="0" strike="noStrike" spc="-1" dirty="0">
              <a:latin typeface="Arial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7653BB87-6702-4C55-8DC2-D22955371BBE}"/>
              </a:ext>
            </a:extLst>
          </p:cNvPr>
          <p:cNvSpPr/>
          <p:nvPr/>
        </p:nvSpPr>
        <p:spPr>
          <a:xfrm>
            <a:off x="1325461" y="3342640"/>
            <a:ext cx="2449585" cy="780176"/>
          </a:xfrm>
          <a:prstGeom prst="wedgeRoundRectCallout">
            <a:avLst>
              <a:gd name="adj1" fmla="val 89729"/>
              <a:gd name="adj2" fmla="val -36473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self: contextual instance, an instance to which the OCL expression is attached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B6118C89-02F0-46AF-A085-F816573538B5}"/>
              </a:ext>
            </a:extLst>
          </p:cNvPr>
          <p:cNvSpPr/>
          <p:nvPr/>
        </p:nvSpPr>
        <p:spPr>
          <a:xfrm>
            <a:off x="1325461" y="4622180"/>
            <a:ext cx="2449585" cy="607165"/>
          </a:xfrm>
          <a:prstGeom prst="wedgeRoundRectCallout">
            <a:avLst>
              <a:gd name="adj1" fmla="val 86518"/>
              <a:gd name="adj2" fmla="val -70861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ulim"/>
              </a:rPr>
              <a:t>An explicit specification of contextual instance, 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50FB1A0A-23C1-4293-88D3-474750A3141B}"/>
              </a:ext>
            </a:extLst>
          </p:cNvPr>
          <p:cNvSpPr/>
          <p:nvPr/>
        </p:nvSpPr>
        <p:spPr>
          <a:xfrm>
            <a:off x="7997319" y="4325405"/>
            <a:ext cx="1155070" cy="546865"/>
          </a:xfrm>
          <a:prstGeom prst="wedgeRoundRectCallout">
            <a:avLst>
              <a:gd name="adj1" fmla="val -80053"/>
              <a:gd name="adj2" fmla="val 71167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ulim"/>
              </a:rPr>
              <a:t>an optional label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9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A19C-5574-47B6-B426-E970C181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66A0-174E-423D-94B6-9AA0C678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8896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Con</a:t>
            </a:r>
            <a:r>
              <a:rPr lang="en-US" sz="1800" dirty="0" err="1"/>
              <a:t>nditions</a:t>
            </a:r>
            <a:r>
              <a:rPr lang="en-US" sz="1800" dirty="0"/>
              <a:t> that must be true at the moment when an operation begins and ends its execution.</a:t>
            </a:r>
          </a:p>
          <a:p>
            <a:r>
              <a:rPr lang="en-US" sz="2000" dirty="0"/>
              <a:t>Examples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context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Account::deposit(amt: Integer):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void</a:t>
            </a:r>
            <a:endParaRPr lang="en-US" sz="1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pre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amt &gt; 0</a:t>
            </a:r>
            <a:endParaRPr lang="en-US" sz="1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post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balance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balance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@pre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+ amt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context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Account::deposit(amt: Integer):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void</a:t>
            </a:r>
            <a:endParaRPr lang="en-US" sz="1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pre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argumentOk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amt &gt; 0</a:t>
            </a:r>
            <a:endParaRPr lang="en-US" sz="1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post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</a:t>
            </a:r>
            <a:r>
              <a:rPr lang="en-US" sz="18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balanceIncreased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balance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balance@pre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+ amt</a:t>
            </a:r>
            <a:endParaRPr lang="en-US" sz="1800" b="0" strike="noStrike" spc="-1" dirty="0">
              <a:latin typeface="Arial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F0443255-8EB6-4B9D-A162-59A315C7F5C7}"/>
              </a:ext>
            </a:extLst>
          </p:cNvPr>
          <p:cNvSpPr/>
          <p:nvPr/>
        </p:nvSpPr>
        <p:spPr>
          <a:xfrm>
            <a:off x="3939543" y="5786890"/>
            <a:ext cx="1676880" cy="398816"/>
          </a:xfrm>
          <a:prstGeom prst="wedgeRoundRectCallout">
            <a:avLst>
              <a:gd name="adj1" fmla="val -82754"/>
              <a:gd name="adj2" fmla="val -72777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ulim"/>
              </a:rPr>
              <a:t>optional label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0042BDD9-3374-400C-A50C-39ECFBF63283}"/>
              </a:ext>
            </a:extLst>
          </p:cNvPr>
          <p:cNvSpPr/>
          <p:nvPr/>
        </p:nvSpPr>
        <p:spPr>
          <a:xfrm>
            <a:off x="6656093" y="3264617"/>
            <a:ext cx="2118792" cy="1107180"/>
          </a:xfrm>
          <a:prstGeom prst="wedgeRoundRectCallout">
            <a:avLst>
              <a:gd name="adj1" fmla="val -138108"/>
              <a:gd name="adj2" fmla="val -863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pre-value</a:t>
            </a:r>
            <a:endParaRPr lang="en-US" sz="1400" b="1" spc="-1" dirty="0">
              <a:solidFill>
                <a:srgbClr val="000000"/>
              </a:solidFill>
              <a:latin typeface="Arial"/>
              <a:ea typeface="Gulim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referring to previous value before the function was called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57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F776-E00C-4BDF-AF8A-4EF3B2E1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1CB5-15AE-4D8D-A8E2-7128EF78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4301"/>
            <a:ext cx="10058400" cy="4048443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Referring to pre and result values</a:t>
            </a:r>
          </a:p>
          <a:p>
            <a:r>
              <a:rPr lang="en-US" sz="2000" b="1" dirty="0"/>
              <a:t>@pre</a:t>
            </a:r>
            <a:r>
              <a:rPr lang="en-US" sz="2000" dirty="0"/>
              <a:t>: denotes the value of a property at the start of an operations</a:t>
            </a:r>
          </a:p>
          <a:p>
            <a:r>
              <a:rPr lang="en-US" sz="2000" b="1" dirty="0"/>
              <a:t>result</a:t>
            </a:r>
            <a:r>
              <a:rPr lang="en-US" sz="2000" dirty="0"/>
              <a:t>: denotes the result of an operation</a:t>
            </a:r>
          </a:p>
          <a:p>
            <a:r>
              <a:rPr lang="en-US" sz="2000" dirty="0"/>
              <a:t>Examples: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context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payInterest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(rate: Real):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void</a:t>
            </a:r>
            <a:endParaRPr lang="en-US" sz="24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post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: balance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balance</a:t>
            </a:r>
            <a:r>
              <a:rPr lang="en-US" sz="24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@pre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calcInterest</a:t>
            </a:r>
            <a:r>
              <a:rPr lang="en-US" sz="2400" b="0" strike="noStrike" spc="-1" dirty="0" err="1">
                <a:solidFill>
                  <a:srgbClr val="0000F4"/>
                </a:solidFill>
                <a:latin typeface="Arial"/>
                <a:ea typeface="Gulim"/>
              </a:rPr>
              <a:t>@pre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(rate)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	context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Account::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Gulim"/>
              </a:rPr>
              <a:t>getBalance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(): Integer</a:t>
            </a:r>
            <a:endParaRPr lang="en-US" sz="24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Gulim"/>
              </a:rPr>
              <a:t>	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Gulim"/>
              </a:rPr>
              <a:t>post: </a:t>
            </a:r>
            <a:r>
              <a:rPr lang="en-US" sz="2400" b="0" strike="noStrike" spc="-1" dirty="0">
                <a:solidFill>
                  <a:srgbClr val="0000F4"/>
                </a:solidFill>
                <a:latin typeface="Arial"/>
                <a:ea typeface="Gulim"/>
              </a:rPr>
              <a:t>result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Gulim"/>
              </a:rPr>
              <a:t> = balance</a:t>
            </a:r>
            <a:endParaRPr lang="en-US" sz="2400" b="0" strike="noStrike" spc="-1" dirty="0">
              <a:latin typeface="Arial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9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E68324-2C37-4180-9C96-9E65D6CC4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e1f0d-6849-4bb1-b2e3-71de3eaa5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{31D7F5ED-78EA-4F59-8EE8-A93CB6406EBE}tf78438558_win32</Template>
  <TotalTime>10933</TotalTime>
  <Words>2535</Words>
  <Application>Microsoft Office PowerPoint</Application>
  <PresentationFormat>Widescreen</PresentationFormat>
  <Paragraphs>584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Century Gothic</vt:lpstr>
      <vt:lpstr>Garamond</vt:lpstr>
      <vt:lpstr>Georgia</vt:lpstr>
      <vt:lpstr>Times New Roman</vt:lpstr>
      <vt:lpstr>SavonVTI</vt:lpstr>
      <vt:lpstr>Object Constraint Language</vt:lpstr>
      <vt:lpstr>Download USE Tool from https://sourceforge.net/projects/useocl/files/latest/download</vt:lpstr>
      <vt:lpstr>Table of Contents</vt:lpstr>
      <vt:lpstr>Motivation</vt:lpstr>
      <vt:lpstr>What is OCL?</vt:lpstr>
      <vt:lpstr>Basics of OCL</vt:lpstr>
      <vt:lpstr>Invariants</vt:lpstr>
      <vt:lpstr>Pre and post-conditions</vt:lpstr>
      <vt:lpstr>Contd.</vt:lpstr>
      <vt:lpstr>Navigating in OCL Expressions</vt:lpstr>
      <vt:lpstr>Types in OCL</vt:lpstr>
      <vt:lpstr>Pre-Defined: Basic Values</vt:lpstr>
      <vt:lpstr>Pre-Defined: Collections</vt:lpstr>
      <vt:lpstr>Examples</vt:lpstr>
      <vt:lpstr>Collection Operation</vt:lpstr>
      <vt:lpstr>Collection Operations</vt:lpstr>
      <vt:lpstr>Iteration Operation</vt:lpstr>
      <vt:lpstr>Iteration Operations</vt:lpstr>
      <vt:lpstr>Iteration Operations - Examples</vt:lpstr>
      <vt:lpstr>Iteration Operations - Examples</vt:lpstr>
      <vt:lpstr>The iterate Operation</vt:lpstr>
      <vt:lpstr>USE Tool</vt:lpstr>
      <vt:lpstr>Contents</vt:lpstr>
      <vt:lpstr>USE Tool</vt:lpstr>
      <vt:lpstr>Specifying a UML Model</vt:lpstr>
      <vt:lpstr>UML Model</vt:lpstr>
      <vt:lpstr>Defining a UML Model</vt:lpstr>
      <vt:lpstr>UML Model</vt:lpstr>
      <vt:lpstr>Defining Associations</vt:lpstr>
      <vt:lpstr>Adding Constraints</vt:lpstr>
      <vt:lpstr>Inheritance  in  OCL</vt:lpstr>
      <vt:lpstr>Example 2</vt:lpstr>
      <vt:lpstr>Defining Classes</vt:lpstr>
      <vt:lpstr>Defining Associations</vt:lpstr>
      <vt:lpstr>PowerPoint Presentation</vt:lpstr>
      <vt:lpstr>Example 3</vt:lpstr>
      <vt:lpstr>PowerPoint Presentation</vt:lpstr>
      <vt:lpstr>Constraints</vt:lpstr>
      <vt:lpstr>Constraint 1</vt:lpstr>
      <vt:lpstr>Constraint 2</vt:lpstr>
      <vt:lpstr>Constraint 3</vt:lpstr>
      <vt:lpstr>Constraint 4</vt:lpstr>
      <vt:lpstr>Constraint 5</vt:lpstr>
      <vt:lpstr>Constraint 6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Modelling Language</dc:title>
  <dc:creator>mariam jawaid</dc:creator>
  <cp:lastModifiedBy>19SW42</cp:lastModifiedBy>
  <cp:revision>31</cp:revision>
  <dcterms:created xsi:type="dcterms:W3CDTF">2022-01-25T03:53:05Z</dcterms:created>
  <dcterms:modified xsi:type="dcterms:W3CDTF">2023-04-11T20:54:01Z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