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361" r:id="rId6"/>
    <p:sldId id="262" r:id="rId7"/>
    <p:sldId id="291" r:id="rId8"/>
    <p:sldId id="333" r:id="rId9"/>
    <p:sldId id="334" r:id="rId10"/>
    <p:sldId id="374" r:id="rId11"/>
    <p:sldId id="375" r:id="rId12"/>
    <p:sldId id="376" r:id="rId13"/>
    <p:sldId id="377" r:id="rId14"/>
    <p:sldId id="378" r:id="rId15"/>
    <p:sldId id="379" r:id="rId16"/>
    <p:sldId id="381" r:id="rId17"/>
    <p:sldId id="380" r:id="rId18"/>
    <p:sldId id="382" r:id="rId19"/>
    <p:sldId id="383" r:id="rId20"/>
    <p:sldId id="384" r:id="rId21"/>
    <p:sldId id="385" r:id="rId22"/>
    <p:sldId id="336" r:id="rId23"/>
    <p:sldId id="386" r:id="rId24"/>
    <p:sldId id="388" r:id="rId25"/>
    <p:sldId id="337" r:id="rId26"/>
    <p:sldId id="389" r:id="rId27"/>
    <p:sldId id="390" r:id="rId28"/>
    <p:sldId id="33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F2B"/>
    <a:srgbClr val="E8E8E8"/>
    <a:srgbClr val="3488A0"/>
    <a:srgbClr val="344529"/>
    <a:srgbClr val="2B3922"/>
    <a:srgbClr val="2E3722"/>
    <a:srgbClr val="FCF7F1"/>
    <a:srgbClr val="B8D233"/>
    <a:srgbClr val="5CC6D6"/>
    <a:srgbClr val="F8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y-project.org/dist/2.10.0/key-2.10.0-exe.ja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063692"/>
            <a:ext cx="4775075" cy="272642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JAVA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MODELING Language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6401-A12D-481D-A2F6-66BD653D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Exceptional Post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6950-9765-45DA-99C6-B8DE18A4E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Exceptions are allowed by default, i.e. the default signals clause is </a:t>
            </a:r>
          </a:p>
          <a:p>
            <a:endParaRPr lang="en-US" sz="700" b="1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400" b="1" dirty="0">
                <a:solidFill>
                  <a:srgbClr val="0070C0"/>
                </a:solidFill>
              </a:rPr>
              <a:t>signals (Exception) true; </a:t>
            </a:r>
          </a:p>
          <a:p>
            <a:endParaRPr lang="en-US" sz="600" dirty="0"/>
          </a:p>
          <a:p>
            <a:r>
              <a:rPr lang="en-US" sz="2400" dirty="0"/>
              <a:t>To rule them out, </a:t>
            </a:r>
          </a:p>
          <a:p>
            <a:pPr marL="274320" lvl="1" indent="0">
              <a:buNone/>
            </a:pPr>
            <a:endParaRPr lang="en-US" sz="2300" dirty="0"/>
          </a:p>
          <a:p>
            <a:pPr lvl="1"/>
            <a:r>
              <a:rPr lang="en-US" sz="2400" dirty="0"/>
              <a:t>Add an explicit </a:t>
            </a:r>
            <a:r>
              <a:rPr lang="en-US" sz="2400" b="1" dirty="0">
                <a:solidFill>
                  <a:srgbClr val="0070C0"/>
                </a:solidFill>
              </a:rPr>
              <a:t>signals (Exception) false;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Or use the keyword </a:t>
            </a:r>
            <a:r>
              <a:rPr lang="en-US" sz="2400" dirty="0" err="1"/>
              <a:t>normal_behavior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/*@ </a:t>
            </a:r>
            <a:r>
              <a:rPr lang="en-US" sz="2400" b="1" dirty="0" err="1">
                <a:solidFill>
                  <a:srgbClr val="0070C0"/>
                </a:solidFill>
              </a:rPr>
              <a:t>normal_behavior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         requires ...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         ensures ... @*/ </a:t>
            </a:r>
            <a:endParaRPr lang="en-US" sz="1600" b="1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114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EE82-ED6B-4132-9972-7CF6FD7D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DE23-2A17-40BF-80FC-42383A673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3966"/>
            <a:ext cx="10058400" cy="409877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Invariants (aka class invariants) are properties that must be maintained by all methods, e.g.,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      </a:t>
            </a:r>
            <a:r>
              <a:rPr lang="en-US" sz="2000" b="1" dirty="0">
                <a:solidFill>
                  <a:srgbClr val="0070C0"/>
                </a:solidFill>
              </a:rPr>
              <a:t>public class Wallet {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public static final short MAX_BAL = 10000;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private short balance;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/*@ invariant 0 &lt;= balance &amp;&amp; balance &lt;= MAX_BAL; @*/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  …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Invariants are implicitly included in all pre- and postconditions.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Invariants must also be preserved if exception is thrown!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They can however be violated during method execution</a:t>
            </a:r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492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5F7A-2598-49CA-AE72-E16EA44C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DD5C-5F1D-4F27-9061-9DA0047F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Invariants document design decisions, e.g.,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>
                <a:solidFill>
                  <a:srgbClr val="0070C0"/>
                </a:solidFill>
              </a:rPr>
              <a:t>public class Directory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private File[] files ;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 	/*@ invariant files != null &amp;&amp;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        (\</a:t>
            </a:r>
            <a:r>
              <a:rPr lang="en-US" sz="2400" b="1" dirty="0" err="1">
                <a:solidFill>
                  <a:srgbClr val="0070C0"/>
                </a:solidFill>
              </a:rPr>
              <a:t>forall</a:t>
            </a:r>
            <a:r>
              <a:rPr lang="en-US" sz="2400" b="1" dirty="0">
                <a:solidFill>
                  <a:srgbClr val="0070C0"/>
                </a:solidFill>
              </a:rPr>
              <a:t> int </a:t>
            </a: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rgbClr val="0070C0"/>
                </a:solidFill>
              </a:rPr>
              <a:t>; 0 &lt;= </a:t>
            </a: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rgbClr val="0070C0"/>
                </a:solidFill>
              </a:rPr>
              <a:t> &amp;&amp; </a:t>
            </a: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rgbClr val="0070C0"/>
                </a:solidFill>
              </a:rPr>
              <a:t> &lt; </a:t>
            </a:r>
            <a:r>
              <a:rPr lang="en-US" sz="2400" b="1" dirty="0" err="1">
                <a:solidFill>
                  <a:srgbClr val="0070C0"/>
                </a:solidFill>
              </a:rPr>
              <a:t>files.length</a:t>
            </a:r>
            <a:r>
              <a:rPr lang="en-US" sz="2400" b="1" dirty="0">
                <a:solidFill>
                  <a:srgbClr val="0070C0"/>
                </a:solidFill>
              </a:rPr>
              <a:t>; ;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        files[</a:t>
            </a: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rgbClr val="0070C0"/>
                </a:solidFill>
              </a:rPr>
              <a:t>] != null &amp;&amp; files[</a:t>
            </a: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rgbClr val="0070C0"/>
                </a:solidFill>
              </a:rPr>
              <a:t>].</a:t>
            </a:r>
            <a:r>
              <a:rPr lang="en-US" sz="2400" b="1" dirty="0" err="1">
                <a:solidFill>
                  <a:srgbClr val="0070C0"/>
                </a:solidFill>
              </a:rPr>
              <a:t>getParent</a:t>
            </a:r>
            <a:r>
              <a:rPr lang="en-US" sz="2400" b="1" dirty="0">
                <a:solidFill>
                  <a:srgbClr val="0070C0"/>
                </a:solidFill>
              </a:rPr>
              <a:t>() == this); @*/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Making them explicit helps in understanding the code.</a:t>
            </a: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354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JML Keywords</a:t>
            </a:r>
          </a:p>
        </p:txBody>
      </p:sp>
    </p:spTree>
    <p:extLst>
      <p:ext uri="{BB962C8B-B14F-4D97-AF65-F5344CB8AC3E}">
        <p14:creationId xmlns:p14="http://schemas.microsoft.com/office/powerpoint/2010/main" val="4094815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C737-551E-40C7-AE27-CAF78D37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F10B0-EBB1-4DC2-B6D9-3B1DE9A08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2400" dirty="0" err="1">
                <a:solidFill>
                  <a:srgbClr val="000000"/>
                </a:solidFill>
                <a:latin typeface="Georgia" panose="02040502050405020303" pitchFamily="18" charset="0"/>
              </a:rPr>
              <a:t>n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on_null</a:t>
            </a:r>
            <a:r>
              <a:rPr lang="en-US" sz="22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</a:p>
          <a:p>
            <a:pPr algn="l" fontAlgn="base"/>
            <a:r>
              <a:rPr lang="en-US" sz="2200" b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nullable</a:t>
            </a:r>
            <a:endParaRPr lang="en-US" sz="22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l" fontAlgn="base"/>
            <a:r>
              <a:rPr lang="en-US" sz="22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assignable</a:t>
            </a:r>
          </a:p>
          <a:p>
            <a:pPr algn="l" fontAlgn="base"/>
            <a:r>
              <a:rPr lang="en-US" sz="22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Pure</a:t>
            </a:r>
          </a:p>
          <a:p>
            <a:pPr algn="l" fontAlgn="base"/>
            <a:r>
              <a:rPr lang="en-US" sz="22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Visibility Keyword – 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spec_public</a:t>
            </a:r>
            <a:endParaRPr lang="en-US" sz="2200" b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0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5727-7BF8-4E58-9C7F-B4C7D314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non_null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74CFF-52A8-4063-97D2-DA10ADCE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79134"/>
            <a:ext cx="10058400" cy="407361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invariants, pre- and postconditions are about references not being null.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non_null</a:t>
            </a:r>
            <a:r>
              <a:rPr lang="en-US" sz="2400" dirty="0"/>
              <a:t> is a convenient short-hand for these.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public class Directory {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private /*@ </a:t>
            </a:r>
            <a:r>
              <a:rPr lang="en-US" sz="2400" b="1" dirty="0" err="1">
                <a:solidFill>
                  <a:srgbClr val="FF0000"/>
                </a:solidFill>
              </a:rPr>
              <a:t>non_null</a:t>
            </a:r>
            <a:r>
              <a:rPr lang="en-US" sz="2400" b="1" dirty="0">
                <a:solidFill>
                  <a:srgbClr val="0070C0"/>
                </a:solidFill>
              </a:rPr>
              <a:t> @*/ File[] files;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void </a:t>
            </a:r>
            <a:r>
              <a:rPr lang="en-US" sz="2400" b="1" dirty="0" err="1">
                <a:solidFill>
                  <a:srgbClr val="0070C0"/>
                </a:solidFill>
              </a:rPr>
              <a:t>createSubdir</a:t>
            </a:r>
            <a:r>
              <a:rPr lang="en-US" sz="2400" b="1" dirty="0">
                <a:solidFill>
                  <a:srgbClr val="0070C0"/>
                </a:solidFill>
              </a:rPr>
              <a:t>(/*@ </a:t>
            </a:r>
            <a:r>
              <a:rPr lang="en-US" sz="2400" b="1" dirty="0" err="1">
                <a:solidFill>
                  <a:srgbClr val="FF0000"/>
                </a:solidFill>
              </a:rPr>
              <a:t>non_null</a:t>
            </a:r>
            <a:r>
              <a:rPr lang="en-US" sz="2400" b="1" dirty="0">
                <a:solidFill>
                  <a:srgbClr val="0070C0"/>
                </a:solidFill>
              </a:rPr>
              <a:t> @*/ String name){ … }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         	Directory /*@ </a:t>
            </a:r>
            <a:r>
              <a:rPr lang="en-US" sz="2400" b="1" dirty="0" err="1">
                <a:solidFill>
                  <a:srgbClr val="FF0000"/>
                </a:solidFill>
              </a:rPr>
              <a:t>non_null</a:t>
            </a:r>
            <a:r>
              <a:rPr lang="en-US" sz="2400" b="1" dirty="0">
                <a:solidFill>
                  <a:srgbClr val="0070C0"/>
                </a:solidFill>
              </a:rPr>
              <a:t> @*/ </a:t>
            </a:r>
            <a:r>
              <a:rPr lang="en-US" sz="2400" b="1" dirty="0" err="1">
                <a:solidFill>
                  <a:srgbClr val="0070C0"/>
                </a:solidFill>
              </a:rPr>
              <a:t>getParent</a:t>
            </a:r>
            <a:r>
              <a:rPr lang="en-US" sz="2400" b="1" dirty="0">
                <a:solidFill>
                  <a:srgbClr val="0070C0"/>
                </a:solidFill>
              </a:rPr>
              <a:t>() { ...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144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770B-F565-4163-BC0B-4D2373E4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424D-D3CB-4BA5-A931-F3DF3A96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non_null</a:t>
            </a:r>
            <a:r>
              <a:rPr lang="en-US" sz="2400" dirty="0"/>
              <a:t> is default.</a:t>
            </a:r>
          </a:p>
          <a:p>
            <a:r>
              <a:rPr lang="en-US" sz="2400" dirty="0"/>
              <a:t>Previous example can be written as follows and will imply the same specification.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public class Directory {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private File[] files;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void </a:t>
            </a:r>
            <a:r>
              <a:rPr lang="en-US" sz="2400" b="1" dirty="0" err="1">
                <a:solidFill>
                  <a:srgbClr val="0070C0"/>
                </a:solidFill>
              </a:rPr>
              <a:t>createSubdir</a:t>
            </a:r>
            <a:r>
              <a:rPr lang="en-US" sz="2400" b="1" dirty="0">
                <a:solidFill>
                  <a:srgbClr val="0070C0"/>
                </a:solidFill>
              </a:rPr>
              <a:t>(String name){ … }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         	Directory </a:t>
            </a:r>
            <a:r>
              <a:rPr lang="en-US" sz="2400" b="1" dirty="0" err="1">
                <a:solidFill>
                  <a:srgbClr val="0070C0"/>
                </a:solidFill>
              </a:rPr>
              <a:t>getParent</a:t>
            </a:r>
            <a:r>
              <a:rPr lang="en-US" sz="2400" b="1" dirty="0">
                <a:solidFill>
                  <a:srgbClr val="0070C0"/>
                </a:solidFill>
              </a:rPr>
              <a:t>() { ...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}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2502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A7A4-537B-434D-AB41-F2F78E0C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581FA-CAEE-4748-8A99-8514C085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prevent variables to be </a:t>
            </a:r>
            <a:r>
              <a:rPr lang="en-US" sz="2400" dirty="0" err="1"/>
              <a:t>non_null</a:t>
            </a:r>
            <a:r>
              <a:rPr lang="en-US" sz="2400" dirty="0"/>
              <a:t> by default nullable keyword is used.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public class Directory {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private /*@ </a:t>
            </a:r>
            <a:r>
              <a:rPr lang="en-US" sz="2400" b="1" dirty="0">
                <a:solidFill>
                  <a:srgbClr val="FF0000"/>
                </a:solidFill>
              </a:rPr>
              <a:t>nullable</a:t>
            </a:r>
            <a:r>
              <a:rPr lang="en-US" sz="2400" b="1" dirty="0">
                <a:solidFill>
                  <a:srgbClr val="0070C0"/>
                </a:solidFill>
              </a:rPr>
              <a:t> @*/ File[] files;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void </a:t>
            </a:r>
            <a:r>
              <a:rPr lang="en-US" sz="2400" b="1" dirty="0" err="1">
                <a:solidFill>
                  <a:srgbClr val="0070C0"/>
                </a:solidFill>
              </a:rPr>
              <a:t>createSubdir</a:t>
            </a:r>
            <a:r>
              <a:rPr lang="en-US" sz="2400" b="1" dirty="0">
                <a:solidFill>
                  <a:srgbClr val="0070C0"/>
                </a:solidFill>
              </a:rPr>
              <a:t>(/*@ </a:t>
            </a:r>
            <a:r>
              <a:rPr lang="en-US" sz="2400" b="1" dirty="0">
                <a:solidFill>
                  <a:srgbClr val="FF0000"/>
                </a:solidFill>
              </a:rPr>
              <a:t>nullable</a:t>
            </a:r>
            <a:r>
              <a:rPr lang="en-US" sz="2400" b="1" dirty="0">
                <a:solidFill>
                  <a:srgbClr val="0070C0"/>
                </a:solidFill>
              </a:rPr>
              <a:t> @*/ String name){ … }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         	Directory /*@ </a:t>
            </a:r>
            <a:r>
              <a:rPr lang="en-US" sz="2400" b="1" dirty="0">
                <a:solidFill>
                  <a:srgbClr val="FF0000"/>
                </a:solidFill>
              </a:rPr>
              <a:t>nullable</a:t>
            </a:r>
            <a:r>
              <a:rPr lang="en-US" sz="2400" b="1" dirty="0">
                <a:solidFill>
                  <a:srgbClr val="0070C0"/>
                </a:solidFill>
              </a:rPr>
              <a:t> @*/ </a:t>
            </a:r>
            <a:r>
              <a:rPr lang="en-US" sz="2400" b="1" dirty="0" err="1">
                <a:solidFill>
                  <a:srgbClr val="0070C0"/>
                </a:solidFill>
              </a:rPr>
              <a:t>getParent</a:t>
            </a:r>
            <a:r>
              <a:rPr lang="en-US" sz="2400" b="1" dirty="0">
                <a:solidFill>
                  <a:srgbClr val="0070C0"/>
                </a:solidFill>
              </a:rPr>
              <a:t>() { ...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}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8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E5F47D-C775-4117-BA50-00963F71D7B9}"/>
              </a:ext>
            </a:extLst>
          </p:cNvPr>
          <p:cNvSpPr/>
          <p:nvPr/>
        </p:nvSpPr>
        <p:spPr>
          <a:xfrm>
            <a:off x="606490" y="590051"/>
            <a:ext cx="10991462" cy="567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A5D4F-1508-45FB-ADED-D21C37C29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79" y="1591871"/>
            <a:ext cx="5096221" cy="3326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B3D518-5707-4A69-929A-83DCD84AB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06" r="7505" b="12444"/>
          <a:stretch/>
        </p:blipFill>
        <p:spPr>
          <a:xfrm>
            <a:off x="6001485" y="1958116"/>
            <a:ext cx="5096221" cy="259402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38C8AF-431E-472A-BAA9-760BCC9FD719}"/>
              </a:ext>
            </a:extLst>
          </p:cNvPr>
          <p:cNvCxnSpPr/>
          <p:nvPr/>
        </p:nvCxnSpPr>
        <p:spPr>
          <a:xfrm>
            <a:off x="5775649" y="1591871"/>
            <a:ext cx="0" cy="35119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74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A19C-5574-47B6-B426-E970C181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66A0-174E-423D-94B6-9AA0C6781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7461"/>
            <a:ext cx="10058400" cy="4245429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An assert clause specifies a property that should hold at some point in the code, e.g., 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	if (</a:t>
            </a:r>
            <a:r>
              <a:rPr lang="en-US" sz="2800" b="1" dirty="0" err="1">
                <a:solidFill>
                  <a:srgbClr val="0070C0"/>
                </a:solidFill>
              </a:rPr>
              <a:t>i</a:t>
            </a:r>
            <a:r>
              <a:rPr lang="en-US" sz="2800" b="1" dirty="0">
                <a:solidFill>
                  <a:srgbClr val="0070C0"/>
                </a:solidFill>
              </a:rPr>
              <a:t> &lt;= 0 || j &lt; 0) { ... }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   	else if (j &lt; 5) {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	//@ assert </a:t>
            </a:r>
            <a:r>
              <a:rPr lang="en-US" sz="2800" b="1" dirty="0" err="1">
                <a:solidFill>
                  <a:srgbClr val="FF0000"/>
                </a:solidFill>
              </a:rPr>
              <a:t>i</a:t>
            </a:r>
            <a:r>
              <a:rPr lang="en-US" sz="2800" b="1" dirty="0">
                <a:solidFill>
                  <a:srgbClr val="FF0000"/>
                </a:solidFill>
              </a:rPr>
              <a:t> &gt; 0 &amp;&amp; 0 &lt; j &amp;&amp; j &lt; 5;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   	... }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  	else {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//@ assert </a:t>
            </a:r>
            <a:r>
              <a:rPr lang="en-US" sz="2800" b="1" dirty="0" err="1">
                <a:solidFill>
                  <a:srgbClr val="FF0000"/>
                </a:solidFill>
              </a:rPr>
              <a:t>i</a:t>
            </a:r>
            <a:r>
              <a:rPr lang="en-US" sz="2800" b="1" dirty="0">
                <a:solidFill>
                  <a:srgbClr val="FF0000"/>
                </a:solidFill>
              </a:rPr>
              <a:t> &gt; 0 &amp;&amp; j &gt; 5;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   	... }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7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93B6-E975-4F5A-A58B-A6D6DE9C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55988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Download </a:t>
            </a:r>
            <a:r>
              <a:rPr lang="en-US" dirty="0" err="1"/>
              <a:t>KeY</a:t>
            </a:r>
            <a:r>
              <a:rPr lang="en-US" dirty="0"/>
              <a:t> Tool from</a:t>
            </a:r>
            <a:br>
              <a:rPr lang="en-US" dirty="0"/>
            </a:br>
            <a:r>
              <a:rPr lang="en-US" dirty="0">
                <a:hlinkClick r:id="rId2"/>
              </a:rPr>
              <a:t>https://www.key-project.org/dist/2.10.0/key-2.10.0-exe.jar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7105-2908-4E9B-A657-F12DCFFF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30EF-9339-4FA8-B3CC-34CF2AE8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4114"/>
            <a:ext cx="10058400" cy="405863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Frame properties limit possible side-effects of methods.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0070C0"/>
                </a:solidFill>
              </a:rPr>
              <a:t>/*@ requires amount &gt;= 0;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assignable balance;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	ensures balance == \old(balance)-amount; @*/ 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>
                <a:solidFill>
                  <a:srgbClr val="002060"/>
                </a:solidFill>
              </a:rPr>
              <a:t>public int debit(int amount) { ...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debit can only assign to the field balance.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Default assignable clause: assignable \everything.</a:t>
            </a:r>
            <a:endParaRPr lang="en-US" sz="1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412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E5F47D-C775-4117-BA50-00963F71D7B9}"/>
              </a:ext>
            </a:extLst>
          </p:cNvPr>
          <p:cNvSpPr/>
          <p:nvPr/>
        </p:nvSpPr>
        <p:spPr>
          <a:xfrm>
            <a:off x="606490" y="590051"/>
            <a:ext cx="10991462" cy="567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983F6FE-0AFD-422F-A8B8-CD98A44FE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676399" y="1921478"/>
            <a:ext cx="9008104" cy="2860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7710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F776-E00C-4BDF-AF8A-4EF3B2E1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1CB5-15AE-4D8D-A8E2-7128EF786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85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 method without side-effects is called pure. 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0070C0"/>
                </a:solidFill>
              </a:rPr>
              <a:t>public </a:t>
            </a:r>
            <a:r>
              <a:rPr lang="en-US" sz="2800" b="1" dirty="0">
                <a:solidFill>
                  <a:srgbClr val="FF0000"/>
                </a:solidFill>
              </a:rPr>
              <a:t>/*@ pure @*/ </a:t>
            </a:r>
            <a:r>
              <a:rPr lang="en-US" sz="2800" b="1" dirty="0">
                <a:solidFill>
                  <a:srgbClr val="0070C0"/>
                </a:solidFill>
              </a:rPr>
              <a:t>int </a:t>
            </a:r>
            <a:r>
              <a:rPr lang="en-US" sz="2800" b="1" dirty="0" err="1">
                <a:solidFill>
                  <a:srgbClr val="0070C0"/>
                </a:solidFill>
              </a:rPr>
              <a:t>getBalance</a:t>
            </a:r>
            <a:r>
              <a:rPr lang="en-US" sz="2800" b="1" dirty="0">
                <a:solidFill>
                  <a:srgbClr val="0070C0"/>
                </a:solidFill>
              </a:rPr>
              <a:t>(){...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	Directory </a:t>
            </a:r>
            <a:r>
              <a:rPr lang="en-US" sz="2800" b="1" dirty="0">
                <a:solidFill>
                  <a:srgbClr val="FF0000"/>
                </a:solidFill>
              </a:rPr>
              <a:t>/*@ pure </a:t>
            </a:r>
            <a:r>
              <a:rPr lang="en-US" sz="2800" b="1" dirty="0" err="1">
                <a:solidFill>
                  <a:srgbClr val="FF0000"/>
                </a:solidFill>
              </a:rPr>
              <a:t>non_null</a:t>
            </a:r>
            <a:r>
              <a:rPr lang="en-US" sz="2800" b="1" dirty="0">
                <a:solidFill>
                  <a:srgbClr val="FF0000"/>
                </a:solidFill>
              </a:rPr>
              <a:t> @*/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getParent</a:t>
            </a:r>
            <a:r>
              <a:rPr lang="en-US" sz="2800" b="1" dirty="0">
                <a:solidFill>
                  <a:srgbClr val="0070C0"/>
                </a:solidFill>
              </a:rPr>
              <a:t>(){...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Pure method are implicitly assignable \nothing.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Only pure methods can be used in specifications.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391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29A3-B666-49D2-A147-CC198E14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000D1-E54A-4BF1-8178-F3D2D1552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4114"/>
            <a:ext cx="10058400" cy="422676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JML supports the standard Java visibilities: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Specs of public methods can not refer to private fields.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0070C0"/>
                </a:solidFill>
              </a:rPr>
              <a:t>public int pub;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	private int </a:t>
            </a:r>
            <a:r>
              <a:rPr lang="en-US" sz="1800" b="1" dirty="0" err="1">
                <a:solidFill>
                  <a:srgbClr val="0070C0"/>
                </a:solidFill>
              </a:rPr>
              <a:t>priv</a:t>
            </a:r>
            <a:r>
              <a:rPr lang="en-US" sz="18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	//@ requires </a:t>
            </a:r>
            <a:r>
              <a:rPr lang="en-US" sz="1800" b="1" dirty="0" err="1">
                <a:solidFill>
                  <a:srgbClr val="0070C0"/>
                </a:solidFill>
              </a:rPr>
              <a:t>i</a:t>
            </a:r>
            <a:r>
              <a:rPr lang="en-US" sz="1800" b="1" dirty="0">
                <a:solidFill>
                  <a:srgbClr val="0070C0"/>
                </a:solidFill>
              </a:rPr>
              <a:t> &lt;= pub;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	public void pub1 (int </a:t>
            </a:r>
            <a:r>
              <a:rPr lang="en-US" sz="1800" b="1" dirty="0" err="1">
                <a:solidFill>
                  <a:srgbClr val="0070C0"/>
                </a:solidFill>
              </a:rPr>
              <a:t>i</a:t>
            </a:r>
            <a:r>
              <a:rPr lang="en-US" sz="1800" b="1" dirty="0">
                <a:solidFill>
                  <a:srgbClr val="0070C0"/>
                </a:solidFill>
              </a:rPr>
              <a:t>) { ... }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	//@ requires </a:t>
            </a:r>
            <a:r>
              <a:rPr lang="en-US" sz="1800" b="1" dirty="0" err="1">
                <a:solidFill>
                  <a:srgbClr val="0070C0"/>
                </a:solidFill>
              </a:rPr>
              <a:t>i</a:t>
            </a:r>
            <a:r>
              <a:rPr lang="en-US" sz="1800" b="1" dirty="0">
                <a:solidFill>
                  <a:srgbClr val="0070C0"/>
                </a:solidFill>
              </a:rPr>
              <a:t> &lt;= pub &amp;&amp; </a:t>
            </a:r>
            <a:r>
              <a:rPr lang="en-US" sz="1800" b="1" dirty="0" err="1">
                <a:solidFill>
                  <a:srgbClr val="0070C0"/>
                </a:solidFill>
              </a:rPr>
              <a:t>i</a:t>
            </a:r>
            <a:r>
              <a:rPr lang="en-US" sz="1800" b="1" dirty="0">
                <a:solidFill>
                  <a:srgbClr val="0070C0"/>
                </a:solidFill>
              </a:rPr>
              <a:t> &lt;= </a:t>
            </a:r>
            <a:r>
              <a:rPr lang="en-US" sz="1800" b="1" dirty="0" err="1">
                <a:solidFill>
                  <a:srgbClr val="0070C0"/>
                </a:solidFill>
              </a:rPr>
              <a:t>priv</a:t>
            </a:r>
            <a:r>
              <a:rPr lang="en-US" sz="18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	private void priv1 (int </a:t>
            </a:r>
            <a:r>
              <a:rPr lang="en-US" sz="1800" b="1" dirty="0" err="1">
                <a:solidFill>
                  <a:srgbClr val="0070C0"/>
                </a:solidFill>
              </a:rPr>
              <a:t>i</a:t>
            </a:r>
            <a:r>
              <a:rPr lang="en-US" sz="1800" b="1" dirty="0">
                <a:solidFill>
                  <a:srgbClr val="0070C0"/>
                </a:solidFill>
              </a:rPr>
              <a:t>) ...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	//@ requires </a:t>
            </a:r>
            <a:r>
              <a:rPr lang="en-US" sz="1800" b="1" dirty="0" err="1">
                <a:solidFill>
                  <a:srgbClr val="FF0000"/>
                </a:solidFill>
              </a:rPr>
              <a:t>i</a:t>
            </a:r>
            <a:r>
              <a:rPr lang="en-US" sz="1800" b="1" dirty="0">
                <a:solidFill>
                  <a:srgbClr val="FF0000"/>
                </a:solidFill>
              </a:rPr>
              <a:t> &lt;= pub &amp;&amp; </a:t>
            </a:r>
            <a:r>
              <a:rPr lang="en-US" sz="1800" b="1" dirty="0" err="1">
                <a:solidFill>
                  <a:srgbClr val="FF0000"/>
                </a:solidFill>
              </a:rPr>
              <a:t>i</a:t>
            </a:r>
            <a:r>
              <a:rPr lang="en-US" sz="1800" b="1" dirty="0">
                <a:solidFill>
                  <a:srgbClr val="FF0000"/>
                </a:solidFill>
              </a:rPr>
              <a:t> &lt;= </a:t>
            </a:r>
            <a:r>
              <a:rPr lang="en-US" sz="1800" b="1" dirty="0" err="1">
                <a:solidFill>
                  <a:srgbClr val="FF0000"/>
                </a:solidFill>
              </a:rPr>
              <a:t>priv</a:t>
            </a:r>
            <a:r>
              <a:rPr lang="en-US" sz="1800" b="1" dirty="0">
                <a:solidFill>
                  <a:srgbClr val="FF0000"/>
                </a:solidFill>
              </a:rPr>
              <a:t>; //WRONG !!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	public void pub2(int </a:t>
            </a:r>
            <a:r>
              <a:rPr lang="en-US" sz="1800" b="1" dirty="0" err="1">
                <a:solidFill>
                  <a:srgbClr val="0070C0"/>
                </a:solidFill>
              </a:rPr>
              <a:t>i</a:t>
            </a:r>
            <a:r>
              <a:rPr lang="en-US" sz="1800" b="1" dirty="0">
                <a:solidFill>
                  <a:srgbClr val="0070C0"/>
                </a:solidFill>
              </a:rPr>
              <a:t>) { ... }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3836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82F6-1DB8-4D4F-82AC-CAEF01AD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spec_public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C9E7-C507-4239-92E0-69CC7FD0A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03762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Keyword </a:t>
            </a:r>
            <a:r>
              <a:rPr lang="en-US" sz="2400" dirty="0" err="1"/>
              <a:t>spec_public</a:t>
            </a:r>
            <a:r>
              <a:rPr lang="en-US" sz="2400" dirty="0"/>
              <a:t> loosens visibility for specs.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Private </a:t>
            </a:r>
            <a:r>
              <a:rPr lang="en-US" sz="2400" dirty="0" err="1"/>
              <a:t>spec_public</a:t>
            </a:r>
            <a:r>
              <a:rPr lang="en-US" sz="2400" dirty="0"/>
              <a:t> fields are allowed in public specs, e.g.: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sz="1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public int pub ;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private </a:t>
            </a:r>
            <a:r>
              <a:rPr lang="en-US" sz="2400" b="1" dirty="0">
                <a:solidFill>
                  <a:srgbClr val="FF0000"/>
                </a:solidFill>
              </a:rPr>
              <a:t>/*@ </a:t>
            </a:r>
            <a:r>
              <a:rPr lang="en-US" sz="2400" b="1" dirty="0" err="1">
                <a:solidFill>
                  <a:srgbClr val="FF0000"/>
                </a:solidFill>
              </a:rPr>
              <a:t>spec_public</a:t>
            </a:r>
            <a:r>
              <a:rPr lang="en-US" sz="2400" b="1" dirty="0">
                <a:solidFill>
                  <a:srgbClr val="FF0000"/>
                </a:solidFill>
              </a:rPr>
              <a:t> @*/ </a:t>
            </a:r>
            <a:r>
              <a:rPr lang="en-US" sz="2400" b="1" dirty="0">
                <a:solidFill>
                  <a:srgbClr val="0070C0"/>
                </a:solidFill>
              </a:rPr>
              <a:t>int </a:t>
            </a:r>
            <a:r>
              <a:rPr lang="en-US" sz="2400" b="1" dirty="0" err="1">
                <a:solidFill>
                  <a:srgbClr val="0070C0"/>
                </a:solidFill>
              </a:rPr>
              <a:t>priv</a:t>
            </a:r>
            <a:r>
              <a:rPr lang="en-US" sz="24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//@ requires </a:t>
            </a: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rgbClr val="0070C0"/>
                </a:solidFill>
              </a:rPr>
              <a:t> &lt;= pub &amp;&amp; </a:t>
            </a: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rgbClr val="0070C0"/>
                </a:solidFill>
              </a:rPr>
              <a:t> &lt;= </a:t>
            </a:r>
            <a:r>
              <a:rPr lang="en-US" sz="2400" b="1" dirty="0" err="1">
                <a:solidFill>
                  <a:srgbClr val="0070C0"/>
                </a:solidFill>
              </a:rPr>
              <a:t>priv</a:t>
            </a:r>
            <a:r>
              <a:rPr lang="en-US" sz="2400" b="1" dirty="0">
                <a:solidFill>
                  <a:srgbClr val="0070C0"/>
                </a:solidFill>
              </a:rPr>
              <a:t>;  </a:t>
            </a:r>
            <a:r>
              <a:rPr lang="en-US" sz="2400" b="1" dirty="0">
                <a:solidFill>
                  <a:srgbClr val="F03F2B"/>
                </a:solidFill>
              </a:rPr>
              <a:t>//OK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public void pub2(int </a:t>
            </a: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rgbClr val="0070C0"/>
                </a:solidFill>
              </a:rPr>
              <a:t>) { ... } </a:t>
            </a:r>
          </a:p>
        </p:txBody>
      </p:sp>
    </p:spTree>
    <p:extLst>
      <p:ext uri="{BB962C8B-B14F-4D97-AF65-F5344CB8AC3E}">
        <p14:creationId xmlns:p14="http://schemas.microsoft.com/office/powerpoint/2010/main" val="1726741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8EB239-CB74-4BE3-8D44-D69E8260C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8400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C175-BAB0-44D4-9443-7FBABF2D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850F-7D76-403B-8C42-EA970208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JML - Introduction</a:t>
            </a:r>
          </a:p>
          <a:p>
            <a:pPr algn="l" fontAlgn="base"/>
            <a:r>
              <a:rPr lang="en-US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Unit Specifications</a:t>
            </a:r>
          </a:p>
          <a:p>
            <a:pPr algn="l" fontAlgn="base"/>
            <a:r>
              <a:rPr lang="en-US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Pre &amp; Post Conditions (requires &amp; ensures)</a:t>
            </a:r>
          </a:p>
          <a:p>
            <a:pPr lvl="1" fontAlgn="base"/>
            <a:r>
              <a:rPr lang="en-US" sz="22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Design by Contract</a:t>
            </a:r>
          </a:p>
          <a:p>
            <a:pPr algn="l" fontAlgn="base"/>
            <a:r>
              <a:rPr lang="en-US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Exceptional Post Conditions (signals)</a:t>
            </a:r>
          </a:p>
          <a:p>
            <a:pPr algn="l" fontAlgn="base"/>
            <a:r>
              <a:rPr lang="en-US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Invariants</a:t>
            </a:r>
          </a:p>
        </p:txBody>
      </p:sp>
    </p:spTree>
    <p:extLst>
      <p:ext uri="{BB962C8B-B14F-4D97-AF65-F5344CB8AC3E}">
        <p14:creationId xmlns:p14="http://schemas.microsoft.com/office/powerpoint/2010/main" val="231037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103B-ED64-4DA1-B15E-86B1F9D6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Modeling Language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1421-8D76-4A85-898F-453A4B62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Formal specification language for Java </a:t>
            </a:r>
          </a:p>
          <a:p>
            <a:pPr lvl="1"/>
            <a:r>
              <a:rPr lang="en-US" sz="1800" dirty="0"/>
              <a:t>to specify behavior of Java classes </a:t>
            </a:r>
          </a:p>
          <a:p>
            <a:pPr lvl="1"/>
            <a:r>
              <a:rPr lang="en-US" sz="1800" dirty="0"/>
              <a:t>to record design &amp; implementation decisions by adding assertions to Java source code, e.g. </a:t>
            </a:r>
          </a:p>
          <a:p>
            <a:pPr lvl="2"/>
            <a:r>
              <a:rPr lang="en-US" sz="1700" dirty="0"/>
              <a:t>preconditions </a:t>
            </a:r>
          </a:p>
          <a:p>
            <a:pPr lvl="2"/>
            <a:r>
              <a:rPr lang="en-US" sz="1700" dirty="0"/>
              <a:t>postconditions </a:t>
            </a:r>
          </a:p>
          <a:p>
            <a:pPr lvl="2"/>
            <a:r>
              <a:rPr lang="en-US" sz="1700" dirty="0"/>
              <a:t>invariants</a:t>
            </a:r>
          </a:p>
          <a:p>
            <a:r>
              <a:rPr lang="en-US" sz="2000" dirty="0"/>
              <a:t>JML is designed for unit specification.</a:t>
            </a:r>
          </a:p>
          <a:p>
            <a:r>
              <a:rPr lang="en-US" sz="2000" b="1" dirty="0"/>
              <a:t>Goal:</a:t>
            </a:r>
            <a:r>
              <a:rPr lang="en-US" sz="2000" dirty="0"/>
              <a:t> JML should be easy to use for any Java programmer.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2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D340-51D4-4116-8F37-B18AED42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D7C9-32F8-47EB-AA84-6F7BDB26D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Through JML we specify requirements for individual units rather than for the entire system altogether</a:t>
            </a:r>
          </a:p>
          <a:p>
            <a:pPr lvl="1"/>
            <a:r>
              <a:rPr lang="en-US" sz="2200" dirty="0"/>
              <a:t>A unit is the smallest testable part of any software. It usually has one or a few inputs and usually a single output. </a:t>
            </a:r>
          </a:p>
          <a:p>
            <a:r>
              <a:rPr lang="en-US" sz="2400" dirty="0"/>
              <a:t>In Java, those units are:</a:t>
            </a:r>
          </a:p>
          <a:p>
            <a:pPr lvl="1"/>
            <a:r>
              <a:rPr lang="en-US" sz="2200" dirty="0"/>
              <a:t>methods, where JML specifies the effect of a single method invocation;</a:t>
            </a:r>
          </a:p>
          <a:p>
            <a:pPr lvl="1"/>
            <a:r>
              <a:rPr lang="en-US" sz="2200" dirty="0"/>
              <a:t>classes, where JML merely specifies constraints on the internal structure of an object; and</a:t>
            </a:r>
          </a:p>
          <a:p>
            <a:pPr lvl="1"/>
            <a:r>
              <a:rPr lang="en-US" sz="2200" dirty="0"/>
              <a:t>interfaces, where JML specifies the external behavior of an object.</a:t>
            </a:r>
          </a:p>
        </p:txBody>
      </p:sp>
    </p:spTree>
    <p:extLst>
      <p:ext uri="{BB962C8B-B14F-4D97-AF65-F5344CB8AC3E}">
        <p14:creationId xmlns:p14="http://schemas.microsoft.com/office/powerpoint/2010/main" val="49900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0B18-398D-46F3-A493-3810678A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JML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9F5C-E282-413E-9235-B35543B1E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To make JML easy to use: </a:t>
            </a:r>
          </a:p>
          <a:p>
            <a:r>
              <a:rPr lang="en-US" sz="2000" dirty="0"/>
              <a:t>JML specifications are added as comments in .java file, </a:t>
            </a:r>
          </a:p>
          <a:p>
            <a:pPr lvl="1"/>
            <a:r>
              <a:rPr lang="en-US" sz="1800" dirty="0"/>
              <a:t>between </a:t>
            </a:r>
            <a:r>
              <a:rPr lang="en-US" sz="1800" b="1" dirty="0">
                <a:solidFill>
                  <a:srgbClr val="0070C0"/>
                </a:solidFill>
              </a:rPr>
              <a:t>/* @ . . . @*/</a:t>
            </a:r>
          </a:p>
          <a:p>
            <a:pPr lvl="1"/>
            <a:r>
              <a:rPr lang="en-US" sz="1800" dirty="0"/>
              <a:t>or after </a:t>
            </a:r>
            <a:r>
              <a:rPr lang="en-US" sz="1800" b="1" dirty="0">
                <a:solidFill>
                  <a:srgbClr val="0070C0"/>
                </a:solidFill>
              </a:rPr>
              <a:t>//@</a:t>
            </a:r>
          </a:p>
          <a:p>
            <a:r>
              <a:rPr lang="en-US" sz="2000" dirty="0"/>
              <a:t>Properties are specified as Java </a:t>
            </a:r>
            <a:r>
              <a:rPr lang="en-US" sz="2000" dirty="0" err="1"/>
              <a:t>boolean</a:t>
            </a:r>
            <a:r>
              <a:rPr lang="en-US" sz="2000" dirty="0"/>
              <a:t> expressions, extended with a few operators (</a:t>
            </a:r>
            <a:r>
              <a:rPr lang="en-US" sz="2000" b="1" dirty="0">
                <a:solidFill>
                  <a:srgbClr val="0070C0"/>
                </a:solidFill>
              </a:rPr>
              <a:t>\old, \</a:t>
            </a:r>
            <a:r>
              <a:rPr lang="en-US" sz="2000" b="1" dirty="0" err="1">
                <a:solidFill>
                  <a:srgbClr val="0070C0"/>
                </a:solidFill>
              </a:rPr>
              <a:t>forall</a:t>
            </a:r>
            <a:r>
              <a:rPr lang="en-US" sz="2000" b="1" dirty="0">
                <a:solidFill>
                  <a:srgbClr val="0070C0"/>
                </a:solidFill>
              </a:rPr>
              <a:t>, \result, . . .</a:t>
            </a:r>
            <a:r>
              <a:rPr lang="en-US" sz="2000" dirty="0"/>
              <a:t>). </a:t>
            </a:r>
          </a:p>
          <a:p>
            <a:r>
              <a:rPr lang="en-US" sz="2000" dirty="0"/>
              <a:t>using a few keywords (</a:t>
            </a:r>
            <a:r>
              <a:rPr lang="en-US" sz="2000" b="1" dirty="0">
                <a:solidFill>
                  <a:srgbClr val="0070C0"/>
                </a:solidFill>
              </a:rPr>
              <a:t>requires, ensures, signals, assignable, pure, invariant, non null, . . . 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420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4680-F9C0-4CF3-9717-2178A771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and Post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6F81-30BB-488E-9A91-1DB910F1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Pre- and post-conditions for method can be specified.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C00000"/>
                </a:solidFill>
              </a:rPr>
              <a:t>/*@ requires amount &gt;= 0;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       ensures balance == \old(balance)-amount &amp;&amp;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	         \result == balance; @*/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>
                <a:solidFill>
                  <a:srgbClr val="0070C0"/>
                </a:solidFill>
              </a:rPr>
              <a:t>public int debit(int amount) {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...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}</a:t>
            </a:r>
            <a:r>
              <a:rPr lang="en-US" sz="2400" dirty="0"/>
              <a:t> </a:t>
            </a:r>
          </a:p>
          <a:p>
            <a:r>
              <a:rPr lang="en-US" sz="2400" dirty="0"/>
              <a:t>Here </a:t>
            </a:r>
            <a:r>
              <a:rPr lang="en-US" sz="2400" b="1" dirty="0">
                <a:solidFill>
                  <a:srgbClr val="C00000"/>
                </a:solidFill>
              </a:rPr>
              <a:t>\old(balance)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refers to the value of balance before execution of the method.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603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A1AA-9C9E-4DF4-8626-8A520DD3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by Contract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AEC9-94D1-4D00-ACF9-2B1E4F3A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Pre- and postconditions define a contract between a class and its clients: </a:t>
            </a:r>
          </a:p>
          <a:p>
            <a:pPr lvl="1"/>
            <a:r>
              <a:rPr lang="en-US" sz="2000" dirty="0"/>
              <a:t>Client must ensure precondition and may assume postcondition</a:t>
            </a:r>
          </a:p>
          <a:p>
            <a:pPr lvl="1"/>
            <a:r>
              <a:rPr lang="en-US" sz="2000" dirty="0"/>
              <a:t>Method may assume precondition and must ensure postcondition </a:t>
            </a:r>
          </a:p>
          <a:p>
            <a:r>
              <a:rPr lang="en-US" sz="2400" dirty="0" err="1"/>
              <a:t>Eg</a:t>
            </a:r>
            <a:r>
              <a:rPr lang="en-US" sz="2400" dirty="0"/>
              <a:t>, in the example specs for debit, it is the obligation of the client to ensure that amount is positive. </a:t>
            </a:r>
          </a:p>
          <a:p>
            <a:pPr lvl="1"/>
            <a:r>
              <a:rPr lang="en-US" sz="2200" dirty="0"/>
              <a:t>The requires clause makes this explicit.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119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9F61-D62A-47DC-834D-47650312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Exceptional Post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1E21-7B6B-411E-9029-E02D2F90B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2022"/>
            <a:ext cx="10058400" cy="414072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Exceptional postconditions can also be specified.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final String AMOUNT_TOO_BIG = “amount &gt; balance ”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int balance;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            /* @ requires amount &gt;= 0;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 ensures balance == \old(balance)-amount &amp;&amp;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			     \result == balance;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 signals (</a:t>
            </a:r>
            <a:r>
              <a:rPr lang="en-US" sz="2400" b="1" dirty="0" err="1">
                <a:solidFill>
                  <a:srgbClr val="C00000"/>
                </a:solidFill>
              </a:rPr>
              <a:t>IOException</a:t>
            </a:r>
            <a:r>
              <a:rPr lang="en-US" sz="2400" b="1" dirty="0">
                <a:solidFill>
                  <a:srgbClr val="C00000"/>
                </a:solidFill>
              </a:rPr>
              <a:t> e) amount &gt; balance &amp;&amp;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                                          balance == \old(balance) &amp;&amp;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                                          </a:t>
            </a:r>
            <a:r>
              <a:rPr lang="en-US" sz="2400" b="1" dirty="0" err="1">
                <a:solidFill>
                  <a:srgbClr val="C00000"/>
                </a:solidFill>
              </a:rPr>
              <a:t>e.getReason</a:t>
            </a:r>
            <a:r>
              <a:rPr lang="en-US" sz="2400" b="1" dirty="0">
                <a:solidFill>
                  <a:srgbClr val="C00000"/>
                </a:solidFill>
              </a:rPr>
              <a:t>()==AMOUNT_TOO_BIG; @*/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public int debit(int amount) { ... }</a:t>
            </a:r>
            <a:endParaRPr lang="en-US" sz="1800" b="1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896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4C809AD19F7E4D9CE8D686D62A7F25" ma:contentTypeVersion="2" ma:contentTypeDescription="Create a new document." ma:contentTypeScope="" ma:versionID="892bf44ddc1b14daecb87b8e9b6f2f21">
  <xsd:schema xmlns:xsd="http://www.w3.org/2001/XMLSchema" xmlns:xs="http://www.w3.org/2001/XMLSchema" xmlns:p="http://schemas.microsoft.com/office/2006/metadata/properties" xmlns:ns2="8dae1f0d-6849-4bb1-b2e3-71de3eaa5682" targetNamespace="http://schemas.microsoft.com/office/2006/metadata/properties" ma:root="true" ma:fieldsID="13e074c1d8f3a4c682c6070ca9a6aa30" ns2:_="">
    <xsd:import namespace="8dae1f0d-6849-4bb1-b2e3-71de3eaa56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ae1f0d-6849-4bb1-b2e3-71de3eaa5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EE3381-1EDB-4500-BAB3-E2826662F1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ae1f0d-6849-4bb1-b2e3-71de3eaa56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11492</TotalTime>
  <Words>1288</Words>
  <Application>Microsoft Office PowerPoint</Application>
  <PresentationFormat>Widescreen</PresentationFormat>
  <Paragraphs>167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Garamond</vt:lpstr>
      <vt:lpstr>Georgia</vt:lpstr>
      <vt:lpstr>SavonVTI</vt:lpstr>
      <vt:lpstr>JAVA MODELING Language</vt:lpstr>
      <vt:lpstr>Download KeY Tool from https://www.key-project.org/dist/2.10.0/key-2.10.0-exe.jar</vt:lpstr>
      <vt:lpstr>Table of Contents</vt:lpstr>
      <vt:lpstr>Java Modeling Language - Introduction</vt:lpstr>
      <vt:lpstr>Unit Specification</vt:lpstr>
      <vt:lpstr>JML Contd.</vt:lpstr>
      <vt:lpstr>Pre and Post Conditions</vt:lpstr>
      <vt:lpstr>Design by Contract Paradigm</vt:lpstr>
      <vt:lpstr>Exceptional Post Conditions</vt:lpstr>
      <vt:lpstr>Exceptional Post Conditions</vt:lpstr>
      <vt:lpstr>Invariants</vt:lpstr>
      <vt:lpstr>Invariants</vt:lpstr>
      <vt:lpstr>JML Keywords</vt:lpstr>
      <vt:lpstr>Contents</vt:lpstr>
      <vt:lpstr>non_null</vt:lpstr>
      <vt:lpstr>Contd.</vt:lpstr>
      <vt:lpstr>nullable</vt:lpstr>
      <vt:lpstr>PowerPoint Presentation</vt:lpstr>
      <vt:lpstr>assert</vt:lpstr>
      <vt:lpstr>assignable</vt:lpstr>
      <vt:lpstr>PowerPoint Presentation</vt:lpstr>
      <vt:lpstr>pure</vt:lpstr>
      <vt:lpstr>Visibility </vt:lpstr>
      <vt:lpstr>spec_public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Alloy Modelling Language</dc:title>
  <dc:creator>mariam jawaid</dc:creator>
  <cp:lastModifiedBy>19SW42</cp:lastModifiedBy>
  <cp:revision>37</cp:revision>
  <dcterms:created xsi:type="dcterms:W3CDTF">2022-01-25T03:53:05Z</dcterms:created>
  <dcterms:modified xsi:type="dcterms:W3CDTF">2023-04-12T19:19:33Z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0x010100384C809AD19F7E4D9CE8D686D62A7F25</vt:lpwstr>
  </property>
</Properties>
</file>