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350" r:id="rId5"/>
    <p:sldId id="365" r:id="rId6"/>
    <p:sldId id="397" r:id="rId7"/>
    <p:sldId id="398" r:id="rId8"/>
    <p:sldId id="399" r:id="rId9"/>
    <p:sldId id="403" r:id="rId10"/>
    <p:sldId id="404" r:id="rId11"/>
    <p:sldId id="418" r:id="rId12"/>
    <p:sldId id="412" r:id="rId13"/>
    <p:sldId id="416" r:id="rId14"/>
    <p:sldId id="381" r:id="rId15"/>
    <p:sldId id="382" r:id="rId16"/>
    <p:sldId id="383" r:id="rId17"/>
    <p:sldId id="384" r:id="rId18"/>
    <p:sldId id="413" r:id="rId19"/>
    <p:sldId id="414" r:id="rId20"/>
    <p:sldId id="415" r:id="rId21"/>
    <p:sldId id="385" r:id="rId22"/>
    <p:sldId id="386" r:id="rId23"/>
    <p:sldId id="387" r:id="rId24"/>
    <p:sldId id="388" r:id="rId25"/>
    <p:sldId id="389" r:id="rId26"/>
    <p:sldId id="390" r:id="rId27"/>
    <p:sldId id="423" r:id="rId28"/>
    <p:sldId id="424" r:id="rId29"/>
    <p:sldId id="425" r:id="rId30"/>
    <p:sldId id="35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15,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-project.org/applications/program-verification/#Tutorials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2637" y="2367973"/>
            <a:ext cx="7150163" cy="1514019"/>
          </a:xfrm>
        </p:spPr>
        <p:txBody>
          <a:bodyPr/>
          <a:lstStyle/>
          <a:p>
            <a:pPr algn="ctr"/>
            <a:r>
              <a:rPr lang="en-US" dirty="0"/>
              <a:t>Java Modeling Language 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2637" y="2367973"/>
            <a:ext cx="7150163" cy="1514019"/>
          </a:xfrm>
        </p:spPr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5411544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3806B3-92C9-4527-A5FD-A397C07E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19" y="939568"/>
            <a:ext cx="5882731" cy="5402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96F2F-20EB-40FC-983C-438A65E4B6AC}"/>
              </a:ext>
            </a:extLst>
          </p:cNvPr>
          <p:cNvSpPr txBox="1"/>
          <p:nvPr/>
        </p:nvSpPr>
        <p:spPr>
          <a:xfrm>
            <a:off x="7504602" y="2763399"/>
            <a:ext cx="40554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class </a:t>
            </a:r>
            <a:r>
              <a:rPr lang="en-US" sz="2000" dirty="0" err="1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BankCard</a:t>
            </a:r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	</a:t>
            </a:r>
          </a:p>
          <a:p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       protected Account </a:t>
            </a:r>
            <a:r>
              <a:rPr lang="en-US" sz="2000" dirty="0">
                <a:solidFill>
                  <a:srgbClr val="FF0000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account</a:t>
            </a:r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       protected </a:t>
            </a:r>
            <a:r>
              <a:rPr lang="en-US" sz="2000" dirty="0" err="1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boolean</a:t>
            </a:r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invalid</a:t>
            </a:r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       protected int </a:t>
            </a:r>
            <a:r>
              <a:rPr lang="en-US" sz="2000" dirty="0" err="1">
                <a:solidFill>
                  <a:srgbClr val="FF0000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correctPin</a:t>
            </a:r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;</a:t>
            </a:r>
          </a:p>
          <a:p>
            <a:endParaRPr lang="en-US" sz="2000" dirty="0">
              <a:solidFill>
                <a:schemeClr val="bg1"/>
              </a:solidFill>
              <a:latin typeface="Berlin Sans FB" panose="020E0602020502020306" pitchFamily="34" charset="0"/>
              <a:cs typeface="BrowalliaUPC" panose="020B0502040204020203" pitchFamily="34" charset="-34"/>
            </a:endParaRPr>
          </a:p>
          <a:p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BrowalliaUPC" panose="020B0502040204020203" pitchFamily="34" charset="-34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92675C-D734-4E82-82C0-EBD386E635EB}"/>
              </a:ext>
            </a:extLst>
          </p:cNvPr>
          <p:cNvCxnSpPr/>
          <p:nvPr/>
        </p:nvCxnSpPr>
        <p:spPr>
          <a:xfrm>
            <a:off x="7071919" y="2763399"/>
            <a:ext cx="0" cy="2387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8021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5C5-A6C8-480A-B10F-8A0F7C78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67435" cy="610863"/>
          </a:xfrm>
        </p:spPr>
        <p:txBody>
          <a:bodyPr>
            <a:normAutofit/>
          </a:bodyPr>
          <a:lstStyle/>
          <a:p>
            <a:r>
              <a:rPr lang="en-US" dirty="0"/>
              <a:t>Informal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72FF8-88FE-49EE-8DBF-515C828C8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2" y="2312347"/>
            <a:ext cx="9173891" cy="4048695"/>
          </a:xfrm>
        </p:spPr>
        <p:txBody>
          <a:bodyPr/>
          <a:lstStyle/>
          <a:p>
            <a:r>
              <a:rPr lang="en-US" sz="2400" dirty="0"/>
              <a:t>Very informal Specification of ‘</a:t>
            </a:r>
            <a:r>
              <a:rPr lang="en-US" sz="2400" dirty="0" err="1"/>
              <a:t>enterPIN</a:t>
            </a:r>
            <a:r>
              <a:rPr lang="en-US" sz="2400" dirty="0"/>
              <a:t> (int pin)’: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Checks whether the pin belongs to the bank card currently inserted in the ATM. If a wrong pin is received three times in a row, the card is confiscated. After receiving the correct pin, the customer is regarded as authenticated.</a:t>
            </a:r>
          </a:p>
        </p:txBody>
      </p:sp>
    </p:spTree>
    <p:extLst>
      <p:ext uri="{BB962C8B-B14F-4D97-AF65-F5344CB8AC3E}">
        <p14:creationId xmlns:p14="http://schemas.microsoft.com/office/powerpoint/2010/main" val="23084972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5C5-A6C8-480A-B10F-8A0F7C78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29264" cy="989494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more precise  </a:t>
            </a:r>
            <a:br>
              <a:rPr lang="en-US" dirty="0"/>
            </a:br>
            <a:r>
              <a:rPr lang="en-US" dirty="0"/>
              <a:t>Specification as Contracts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BEE36-06B0-4BBF-A298-6B5BFFCB4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952"/>
          <a:stretch/>
        </p:blipFill>
        <p:spPr>
          <a:xfrm>
            <a:off x="964023" y="2067340"/>
            <a:ext cx="9372673" cy="16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611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22B7-B57C-4D37-B323-355A280A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452186" cy="610863"/>
          </a:xfrm>
        </p:spPr>
        <p:txBody>
          <a:bodyPr/>
          <a:lstStyle/>
          <a:p>
            <a:r>
              <a:rPr lang="en-US" dirty="0"/>
              <a:t>JML by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A8D4DB-E935-4AB1-99AF-ACC3FA476279}"/>
              </a:ext>
            </a:extLst>
          </p:cNvPr>
          <p:cNvGrpSpPr/>
          <p:nvPr/>
        </p:nvGrpSpPr>
        <p:grpSpPr>
          <a:xfrm>
            <a:off x="964023" y="2179782"/>
            <a:ext cx="9452186" cy="1477818"/>
            <a:chOff x="964023" y="2179782"/>
            <a:chExt cx="9452186" cy="14778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EF6751-9505-4A77-8570-04B810501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984" b="62648"/>
            <a:stretch/>
          </p:blipFill>
          <p:spPr>
            <a:xfrm>
              <a:off x="964023" y="2179782"/>
              <a:ext cx="9452186" cy="124921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DABD64-CFA7-411B-993C-EBFCF1003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882" b="11866"/>
            <a:stretch/>
          </p:blipFill>
          <p:spPr>
            <a:xfrm>
              <a:off x="964023" y="3398978"/>
              <a:ext cx="9452186" cy="25862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FB3539C-F8B6-46A3-A56D-4D4338800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34" b="-326"/>
          <a:stretch/>
        </p:blipFill>
        <p:spPr>
          <a:xfrm>
            <a:off x="964023" y="3657600"/>
            <a:ext cx="9452186" cy="6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697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5C5-A6C8-480A-B10F-8A0F7C78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29264" cy="989494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more precise  </a:t>
            </a:r>
            <a:br>
              <a:rPr lang="en-US" dirty="0"/>
            </a:br>
            <a:r>
              <a:rPr lang="en-US" dirty="0"/>
              <a:t>Specification as Contracts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BEE36-06B0-4BBF-A298-6B5BFFCB4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36"/>
          <a:stretch/>
        </p:blipFill>
        <p:spPr>
          <a:xfrm>
            <a:off x="964023" y="2067340"/>
            <a:ext cx="9372673" cy="1636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2DE42F-F9B7-486E-8A3C-4E893FF17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4" b="30852"/>
          <a:stretch/>
        </p:blipFill>
        <p:spPr>
          <a:xfrm>
            <a:off x="964023" y="3703782"/>
            <a:ext cx="9372673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30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22B7-B57C-4D37-B323-355A280A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452186" cy="610863"/>
          </a:xfrm>
        </p:spPr>
        <p:txBody>
          <a:bodyPr/>
          <a:lstStyle/>
          <a:p>
            <a:r>
              <a:rPr lang="en-US" dirty="0"/>
              <a:t>JML by 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EF6751-9505-4A77-8570-04B810501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95"/>
          <a:stretch/>
        </p:blipFill>
        <p:spPr>
          <a:xfrm>
            <a:off x="964023" y="1589639"/>
            <a:ext cx="9452186" cy="610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E53CAE-B2D8-48A4-AA44-DC9ED508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132" b="50"/>
          <a:stretch/>
        </p:blipFill>
        <p:spPr>
          <a:xfrm>
            <a:off x="964023" y="5634182"/>
            <a:ext cx="9452186" cy="877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AA65CB-17A6-4296-B94D-DD988D5CB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48"/>
          <a:stretch/>
        </p:blipFill>
        <p:spPr>
          <a:xfrm>
            <a:off x="964023" y="1589639"/>
            <a:ext cx="9452186" cy="1839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25094-DE1A-400D-A8D4-832ABCBFB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05" b="17867"/>
          <a:stretch/>
        </p:blipFill>
        <p:spPr>
          <a:xfrm>
            <a:off x="964023" y="3352800"/>
            <a:ext cx="9452186" cy="22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68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5C5-A6C8-480A-B10F-8A0F7C78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29264" cy="989494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more precise  </a:t>
            </a:r>
            <a:br>
              <a:rPr lang="en-US" dirty="0"/>
            </a:br>
            <a:r>
              <a:rPr lang="en-US" dirty="0"/>
              <a:t>Specification as Contracts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BEE36-06B0-4BBF-A298-6B5BFFCB4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1674"/>
          <a:stretch/>
        </p:blipFill>
        <p:spPr>
          <a:xfrm>
            <a:off x="964023" y="2067341"/>
            <a:ext cx="9372673" cy="2922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01AA07-E9E1-4200-9FFB-DB1FD71C4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11" b="-463"/>
          <a:stretch/>
        </p:blipFill>
        <p:spPr>
          <a:xfrm>
            <a:off x="964023" y="5061527"/>
            <a:ext cx="9372673" cy="13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496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8C28-48FB-48B8-8173-6819F1F0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6E91CB-2E17-4F6C-A9B2-65E31B90D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4998"/>
          <a:stretch/>
        </p:blipFill>
        <p:spPr>
          <a:xfrm>
            <a:off x="844754" y="1625601"/>
            <a:ext cx="9717229" cy="2964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DE9A4-449F-4387-BA17-4D0F2DD04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01" b="25484"/>
          <a:stretch/>
        </p:blipFill>
        <p:spPr>
          <a:xfrm>
            <a:off x="844754" y="4590473"/>
            <a:ext cx="9717229" cy="434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E898EF-5A38-4D1D-B509-5353A788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16" b="-1"/>
          <a:stretch/>
        </p:blipFill>
        <p:spPr>
          <a:xfrm>
            <a:off x="844754" y="5024582"/>
            <a:ext cx="9717229" cy="11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98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E5B7-F6B2-4A16-A1EE-B0054A8A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5A482B-82CC-4FF6-A75C-DD085FEF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2334155"/>
            <a:ext cx="6439936" cy="36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6850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C244ABB-D277-4B26-B13C-C79B99B2A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279375"/>
            <a:ext cx="9901031" cy="3699562"/>
          </a:xfrm>
        </p:spPr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JML Expressions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FOL in JML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JML Quantifiers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Examples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JML &amp; Inheritance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352597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F887-6A94-4E91-A2F8-83F06F1F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518447" cy="610863"/>
          </a:xfrm>
        </p:spPr>
        <p:txBody>
          <a:bodyPr>
            <a:normAutofit/>
          </a:bodyPr>
          <a:lstStyle/>
          <a:p>
            <a:r>
              <a:rPr lang="en-US" dirty="0"/>
              <a:t>Are specification cases complete?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C3CCC9-4A07-4E32-93B4-E835A49DF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98"/>
          <a:stretch/>
        </p:blipFill>
        <p:spPr>
          <a:xfrm>
            <a:off x="871258" y="1622448"/>
            <a:ext cx="8484777" cy="2727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E0ACDC-A2DB-4E6F-A365-D85DE7B8F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02"/>
          <a:stretch/>
        </p:blipFill>
        <p:spPr>
          <a:xfrm>
            <a:off x="871258" y="4350327"/>
            <a:ext cx="8484777" cy="22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426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9B69-7D2C-48AD-9FF9-59D3B539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140220" cy="610863"/>
          </a:xfrm>
        </p:spPr>
        <p:txBody>
          <a:bodyPr>
            <a:normAutofit/>
          </a:bodyPr>
          <a:lstStyle/>
          <a:p>
            <a:r>
              <a:rPr lang="en-US" dirty="0"/>
              <a:t>Completing spec-case-1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4E5D8D-6576-4087-9BAD-4928241CD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11" b="35837"/>
          <a:stretch/>
        </p:blipFill>
        <p:spPr>
          <a:xfrm>
            <a:off x="871258" y="1671783"/>
            <a:ext cx="7172812" cy="1757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52ABB5-2FAA-4856-925A-ECE91B69D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8" b="30524"/>
          <a:stretch/>
        </p:blipFill>
        <p:spPr>
          <a:xfrm>
            <a:off x="1190831" y="4617991"/>
            <a:ext cx="6760473" cy="11824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68C177-CE32-4B13-982A-A3D34AEB3497}"/>
              </a:ext>
            </a:extLst>
          </p:cNvPr>
          <p:cNvSpPr txBox="1"/>
          <p:nvPr/>
        </p:nvSpPr>
        <p:spPr>
          <a:xfrm>
            <a:off x="1296848" y="4033215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47C5F-3D51-463C-B1BD-D912B1ED6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63" b="9827"/>
          <a:stretch/>
        </p:blipFill>
        <p:spPr>
          <a:xfrm>
            <a:off x="871258" y="3428999"/>
            <a:ext cx="7172812" cy="70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C2415-E874-4420-90A2-5C5A2272F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9"/>
          <a:stretch/>
        </p:blipFill>
        <p:spPr>
          <a:xfrm>
            <a:off x="1190831" y="5809672"/>
            <a:ext cx="6760473" cy="5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4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9B69-7D2C-48AD-9FF9-59D3B539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140220" cy="610863"/>
          </a:xfrm>
        </p:spPr>
        <p:txBody>
          <a:bodyPr>
            <a:normAutofit/>
          </a:bodyPr>
          <a:lstStyle/>
          <a:p>
            <a:r>
              <a:rPr lang="en-US" dirty="0"/>
              <a:t>Completing spec-case-2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8452E-98EF-4190-ABE0-608B9BA4B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" b="26691"/>
          <a:stretch/>
        </p:blipFill>
        <p:spPr>
          <a:xfrm>
            <a:off x="1189310" y="2549237"/>
            <a:ext cx="9014864" cy="2512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CEB50-BF35-4169-8530-2C56CE42E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14"/>
          <a:stretch/>
        </p:blipFill>
        <p:spPr>
          <a:xfrm>
            <a:off x="1189310" y="5089235"/>
            <a:ext cx="9014864" cy="8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122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9B69-7D2C-48AD-9FF9-59D3B539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140220" cy="610863"/>
          </a:xfrm>
        </p:spPr>
        <p:txBody>
          <a:bodyPr>
            <a:normAutofit/>
          </a:bodyPr>
          <a:lstStyle/>
          <a:p>
            <a:r>
              <a:rPr lang="en-US" dirty="0"/>
              <a:t>Completing spec-case-3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A87FC-7FB8-46B6-8E09-14AC49ADD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" b="25458"/>
          <a:stretch/>
        </p:blipFill>
        <p:spPr>
          <a:xfrm>
            <a:off x="964023" y="2078182"/>
            <a:ext cx="6947525" cy="3214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298466-27D1-4323-A88C-392855ED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31"/>
          <a:stretch/>
        </p:blipFill>
        <p:spPr>
          <a:xfrm>
            <a:off x="964023" y="5283200"/>
            <a:ext cx="6947525" cy="1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194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905F-7CB7-49F2-97D4-0B7EF83F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278829" cy="610863"/>
          </a:xfrm>
        </p:spPr>
        <p:txBody>
          <a:bodyPr>
            <a:normAutofit/>
          </a:bodyPr>
          <a:lstStyle/>
          <a:p>
            <a:r>
              <a:rPr lang="en-US" dirty="0"/>
              <a:t>Deductive Verification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5528E-47F3-43F3-8333-1068B90A3099}"/>
              </a:ext>
            </a:extLst>
          </p:cNvPr>
          <p:cNvSpPr txBox="1"/>
          <p:nvPr/>
        </p:nvSpPr>
        <p:spPr>
          <a:xfrm>
            <a:off x="964023" y="2274837"/>
            <a:ext cx="9478690" cy="245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Using various tools, you can verify program specifications written in JML.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These tools specifically the </a:t>
            </a:r>
            <a:r>
              <a:rPr lang="en-US" sz="2000" dirty="0" err="1">
                <a:solidFill>
                  <a:schemeClr val="bg1"/>
                </a:solidFill>
                <a:latin typeface="Helvetica Neue"/>
              </a:rPr>
              <a:t>KeY</a:t>
            </a:r>
            <a:r>
              <a:rPr lang="en-US" sz="2000" dirty="0">
                <a:solidFill>
                  <a:schemeClr val="bg1"/>
                </a:solidFill>
                <a:latin typeface="Helvetica Neue"/>
              </a:rPr>
              <a:t> tool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provide a theorem prover for Java, Modeling Language &amp; Java Dynamic Logic based on a sequent calculus.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It allows for full functional verification of sequential Java </a:t>
            </a:r>
            <a:endParaRPr lang="en-US" sz="2000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7777710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E95D-466B-4329-AE7A-609D56D4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908847" cy="610863"/>
          </a:xfrm>
        </p:spPr>
        <p:txBody>
          <a:bodyPr>
            <a:normAutofit/>
          </a:bodyPr>
          <a:lstStyle/>
          <a:p>
            <a:r>
              <a:rPr lang="en-US" dirty="0"/>
              <a:t>Formal Verification with </a:t>
            </a:r>
            <a:r>
              <a:rPr lang="en-US" dirty="0" err="1"/>
              <a:t>KeY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EC1CE-6A83-4ABC-98D0-7DF0708C7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001079"/>
            <a:ext cx="9755257" cy="424069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JML annotations, Java programs, and the rules of symbolic execution are all translated automatically to formulas and rules of the program logic that is used by </a:t>
            </a:r>
            <a:r>
              <a:rPr lang="en-US" b="0" i="0" dirty="0" err="1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KeY</a:t>
            </a: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It is not necessary to understand the details of this. Suffice it to say, when loading a class, annotated with JML contracts, into </a:t>
            </a:r>
            <a:r>
              <a:rPr lang="en-US" b="0" i="0" dirty="0" err="1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KeY</a:t>
            </a: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, a proof obligation formula is generated and loaded into its theorem prover.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Then the user selects a method and its contract and attempts to show its validity.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If the theorem prover can show the validity of the proof obligation formula relating to a given contract and method, then we know the following is true: </a:t>
            </a:r>
          </a:p>
          <a:p>
            <a:pPr marL="971550" lvl="1" indent="-285750"/>
            <a:r>
              <a:rPr lang="en-US" sz="1600" dirty="0">
                <a:solidFill>
                  <a:srgbClr val="141412"/>
                </a:solidFill>
                <a:latin typeface="Source Sans Pro" panose="020B0604020202020204" pitchFamily="34" charset="0"/>
              </a:rPr>
              <a:t>I</a:t>
            </a:r>
            <a:r>
              <a:rPr lang="en-US" sz="1600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f the method is started in any Java state that satisfies the requires clause, then upon termination, the final state satisfies the ensures clause.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KeY’s</a:t>
            </a: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 theorem prover provides a high degree of automation but allows also interactions by the user in case a proof cannot be found automatically.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Most often, interactions with the prover consist in providing additional annotations such as invariants.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If no proof is found, then the failed proof needs to be </a:t>
            </a:r>
            <a:r>
              <a:rPr lang="en-US" b="0" i="0" dirty="0" err="1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analysed</a:t>
            </a:r>
            <a:r>
              <a:rPr lang="en-US" b="0" i="0" dirty="0">
                <a:solidFill>
                  <a:srgbClr val="141412"/>
                </a:solidFill>
                <a:effectLst/>
                <a:latin typeface="Source Sans Pro" panose="020B0604020202020204" pitchFamily="34" charset="0"/>
              </a:rPr>
              <a:t> as to whether the specification is too weak or wrong, the program is buggy or the automation is not powerful enough and further interaction by the user is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79095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764D-CC83-49F8-87A7-B16864FD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01751" cy="610863"/>
          </a:xfrm>
        </p:spPr>
        <p:txBody>
          <a:bodyPr>
            <a:normAutofit/>
          </a:bodyPr>
          <a:lstStyle/>
          <a:p>
            <a:r>
              <a:rPr lang="en-US" dirty="0"/>
              <a:t>Additional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3CCC3-51BB-46C4-9758-4B1D3F656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9291430" cy="57431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https://www.key-project.org/applications/program-verification/#Tutorials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6C515-9484-4E31-B12C-C844690FC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KeY</a:t>
            </a:r>
            <a:r>
              <a:rPr lang="en-US" dirty="0"/>
              <a:t> Verification Tool Tutorial Link</a:t>
            </a:r>
          </a:p>
        </p:txBody>
      </p:sp>
    </p:spTree>
    <p:extLst>
      <p:ext uri="{BB962C8B-B14F-4D97-AF65-F5344CB8AC3E}">
        <p14:creationId xmlns:p14="http://schemas.microsoft.com/office/powerpoint/2010/main" val="1444585048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57" y="2417418"/>
            <a:ext cx="6349051" cy="2023164"/>
          </a:xfrm>
        </p:spPr>
        <p:txBody>
          <a:bodyPr>
            <a:normAutofit/>
          </a:bodyPr>
          <a:lstStyle/>
          <a:p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050C-976D-4093-959F-BD39D525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JML Expressions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963DFF-F9CD-48B6-97C0-D68F0208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2132978"/>
            <a:ext cx="7835420" cy="40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3625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17A3-74B4-4802-8F70-840A02A8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in JML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673500-F63F-4494-A443-97B6CB9D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19" y="2653333"/>
            <a:ext cx="7638577" cy="20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5737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5116-57B8-43E4-9A1C-FA8A8DE0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JML Quantifiers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D780F5-D473-47EB-826E-693688BE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2108888"/>
            <a:ext cx="5291003" cy="40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167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69F7-5859-4633-8E28-D276E2F1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749820" cy="610863"/>
          </a:xfrm>
        </p:spPr>
        <p:txBody>
          <a:bodyPr>
            <a:normAutofit/>
          </a:bodyPr>
          <a:lstStyle/>
          <a:p>
            <a:r>
              <a:rPr lang="en-US" dirty="0"/>
              <a:t>Using Quantified JML expressions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35A0F-E665-47E1-A8C8-5325FBB8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32" y="2420799"/>
            <a:ext cx="8868601" cy="1303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0DB69-D773-4DCA-B92B-694C34D3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8" y="4066772"/>
            <a:ext cx="8891636" cy="1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041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86A1-D03D-44A3-B4BB-7C4D435E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748742" cy="610863"/>
          </a:xfrm>
        </p:spPr>
        <p:txBody>
          <a:bodyPr>
            <a:normAutofit/>
          </a:bodyPr>
          <a:lstStyle/>
          <a:p>
            <a:r>
              <a:rPr lang="en-US" dirty="0"/>
              <a:t>Generalized Quantifiers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5B00A2-2825-4F81-A1CD-D511EA0C1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3" t="24427"/>
          <a:stretch/>
        </p:blipFill>
        <p:spPr>
          <a:xfrm>
            <a:off x="964023" y="2263094"/>
            <a:ext cx="7181171" cy="38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5279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2637" y="1174459"/>
            <a:ext cx="7150163" cy="2707534"/>
          </a:xfrm>
        </p:spPr>
        <p:txBody>
          <a:bodyPr/>
          <a:lstStyle/>
          <a:p>
            <a:pPr algn="ctr"/>
            <a:r>
              <a:rPr lang="en-US" dirty="0"/>
              <a:t>Inheritance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JML</a:t>
            </a:r>
          </a:p>
        </p:txBody>
      </p:sp>
    </p:spTree>
    <p:extLst>
      <p:ext uri="{BB962C8B-B14F-4D97-AF65-F5344CB8AC3E}">
        <p14:creationId xmlns:p14="http://schemas.microsoft.com/office/powerpoint/2010/main" val="1181154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6F3D-A8B8-4D89-B1C6-E10FD381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JML &amp; Inheritance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766DDA-83EF-46BD-A50D-D1987D3E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2032964"/>
            <a:ext cx="9925650" cy="40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440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C809AD19F7E4D9CE8D686D62A7F25" ma:contentTypeVersion="2" ma:contentTypeDescription="Create a new document." ma:contentTypeScope="" ma:versionID="892bf44ddc1b14daecb87b8e9b6f2f21">
  <xsd:schema xmlns:xsd="http://www.w3.org/2001/XMLSchema" xmlns:xs="http://www.w3.org/2001/XMLSchema" xmlns:p="http://schemas.microsoft.com/office/2006/metadata/properties" xmlns:ns2="8dae1f0d-6849-4bb1-b2e3-71de3eaa5682" targetNamespace="http://schemas.microsoft.com/office/2006/metadata/properties" ma:root="true" ma:fieldsID="13e074c1d8f3a4c682c6070ca9a6aa30" ns2:_="">
    <xsd:import namespace="8dae1f0d-6849-4bb1-b2e3-71de3eaa5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e1f0d-6849-4bb1-b2e3-71de3eaa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4C918-F8B1-44C7-89CB-88E0371D85F5}"/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3116</TotalTime>
  <Words>244</Words>
  <Application>Microsoft Office PowerPoint</Application>
  <PresentationFormat>Widescreen</PresentationFormat>
  <Paragraphs>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Berlin Sans FB</vt:lpstr>
      <vt:lpstr>BrowalliaUPC</vt:lpstr>
      <vt:lpstr>Calibri</vt:lpstr>
      <vt:lpstr>Franklin Gothic Book</vt:lpstr>
      <vt:lpstr>Franklin Gothic Demi</vt:lpstr>
      <vt:lpstr>Georgia</vt:lpstr>
      <vt:lpstr>Helvetica Neue</vt:lpstr>
      <vt:lpstr>Source Sans Pro</vt:lpstr>
      <vt:lpstr>Wingdings</vt:lpstr>
      <vt:lpstr>Theme1</vt:lpstr>
      <vt:lpstr>Java Modeling Language </vt:lpstr>
      <vt:lpstr>Agenda</vt:lpstr>
      <vt:lpstr>JML Expressions</vt:lpstr>
      <vt:lpstr>FOL in JML</vt:lpstr>
      <vt:lpstr>JML Quantifiers</vt:lpstr>
      <vt:lpstr>Using Quantified JML expressions </vt:lpstr>
      <vt:lpstr>Generalized Quantifiers </vt:lpstr>
      <vt:lpstr>Inheritance  &amp;  JML</vt:lpstr>
      <vt:lpstr>JML &amp; Inheritance</vt:lpstr>
      <vt:lpstr>Example 1</vt:lpstr>
      <vt:lpstr>PowerPoint Presentation</vt:lpstr>
      <vt:lpstr>Informal Specification</vt:lpstr>
      <vt:lpstr>Getting more precise   Specification as Contracts</vt:lpstr>
      <vt:lpstr>JML by Example</vt:lpstr>
      <vt:lpstr>Getting more precise   Specification as Contracts</vt:lpstr>
      <vt:lpstr>JML by Example</vt:lpstr>
      <vt:lpstr>Getting more precise   Specification as Contracts</vt:lpstr>
      <vt:lpstr>Contd.</vt:lpstr>
      <vt:lpstr>Contd.</vt:lpstr>
      <vt:lpstr>Are specification cases complete?</vt:lpstr>
      <vt:lpstr>Completing spec-case-1</vt:lpstr>
      <vt:lpstr>Completing spec-case-2</vt:lpstr>
      <vt:lpstr>Completing spec-case-3</vt:lpstr>
      <vt:lpstr>Deductive Verification</vt:lpstr>
      <vt:lpstr>Formal Verification with KeY</vt:lpstr>
      <vt:lpstr>Additional 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IBRAHIM JAWED MEMON  - 11284</dc:creator>
  <cp:lastModifiedBy>HP</cp:lastModifiedBy>
  <cp:revision>41</cp:revision>
  <dcterms:created xsi:type="dcterms:W3CDTF">2021-03-27T13:14:04Z</dcterms:created>
  <dcterms:modified xsi:type="dcterms:W3CDTF">2023-03-15T04:30:46Z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0x010100384C809AD19F7E4D9CE8D686D62A7F25</vt:lpwstr>
  </property>
</Properties>
</file>