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32"/>
  </p:notesMasterIdLst>
  <p:sldIdLst>
    <p:sldId id="256" r:id="rId5"/>
    <p:sldId id="257" r:id="rId6"/>
    <p:sldId id="269" r:id="rId7"/>
    <p:sldId id="270" r:id="rId8"/>
    <p:sldId id="281" r:id="rId9"/>
    <p:sldId id="271" r:id="rId10"/>
    <p:sldId id="282" r:id="rId11"/>
    <p:sldId id="272" r:id="rId12"/>
    <p:sldId id="273" r:id="rId13"/>
    <p:sldId id="274" r:id="rId14"/>
    <p:sldId id="275" r:id="rId15"/>
    <p:sldId id="284" r:id="rId16"/>
    <p:sldId id="283" r:id="rId17"/>
    <p:sldId id="285" r:id="rId18"/>
    <p:sldId id="286" r:id="rId19"/>
    <p:sldId id="287" r:id="rId20"/>
    <p:sldId id="288" r:id="rId21"/>
    <p:sldId id="289" r:id="rId22"/>
    <p:sldId id="290" r:id="rId23"/>
    <p:sldId id="293" r:id="rId24"/>
    <p:sldId id="294" r:id="rId25"/>
    <p:sldId id="295" r:id="rId26"/>
    <p:sldId id="296" r:id="rId27"/>
    <p:sldId id="297" r:id="rId28"/>
    <p:sldId id="298" r:id="rId29"/>
    <p:sldId id="278"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88CF0-5068-4F13-A4B2-1E65A2EEE480}" v="2" dt="2022-12-23T13:35:10.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SW125" userId="S::19sw125@students.muet.edu.pk::6d80a572-76f8-4c96-ae06-eaf4d9c6860a" providerId="AD" clId="Web-{A1088CF0-5068-4F13-A4B2-1E65A2EEE480}"/>
    <pc:docChg chg="delSld">
      <pc:chgData name="19SW125" userId="S::19sw125@students.muet.edu.pk::6d80a572-76f8-4c96-ae06-eaf4d9c6860a" providerId="AD" clId="Web-{A1088CF0-5068-4F13-A4B2-1E65A2EEE480}" dt="2022-12-23T13:35:10.407" v="1"/>
      <pc:docMkLst>
        <pc:docMk/>
      </pc:docMkLst>
      <pc:sldChg chg="del">
        <pc:chgData name="19SW125" userId="S::19sw125@students.muet.edu.pk::6d80a572-76f8-4c96-ae06-eaf4d9c6860a" providerId="AD" clId="Web-{A1088CF0-5068-4F13-A4B2-1E65A2EEE480}" dt="2022-12-23T13:35:09.673" v="0"/>
        <pc:sldMkLst>
          <pc:docMk/>
          <pc:sldMk cId="2657160534" sldId="276"/>
        </pc:sldMkLst>
      </pc:sldChg>
      <pc:sldChg chg="del">
        <pc:chgData name="19SW125" userId="S::19sw125@students.muet.edu.pk::6d80a572-76f8-4c96-ae06-eaf4d9c6860a" providerId="AD" clId="Web-{A1088CF0-5068-4F13-A4B2-1E65A2EEE480}" dt="2022-12-23T13:35:10.407" v="1"/>
        <pc:sldMkLst>
          <pc:docMk/>
          <pc:sldMk cId="2043848942"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D345F-A66F-410A-82F3-164A5EEEAC0F}" type="datetimeFigureOut">
              <a:rPr lang="en-GB" smtClean="0"/>
              <a:t>23/12/2022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D26D9-823C-4822-AA9B-16E5C715AB7D}" type="slidenum">
              <a:rPr lang="en-GB" smtClean="0"/>
              <a:t>‹#›</a:t>
            </a:fld>
            <a:endParaRPr lang="en-GB"/>
          </a:p>
        </p:txBody>
      </p:sp>
    </p:spTree>
    <p:extLst>
      <p:ext uri="{BB962C8B-B14F-4D97-AF65-F5344CB8AC3E}">
        <p14:creationId xmlns:p14="http://schemas.microsoft.com/office/powerpoint/2010/main" val="392487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87DAD-406F-4CB3-96D2-2F4339E33EAA}"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BC8ED-F08C-4B8B-9D5C-7F281F3022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87DAD-406F-4CB3-96D2-2F4339E33EAA}"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156131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87DAD-406F-4CB3-96D2-2F4339E33EAA}"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11288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87DAD-406F-4CB3-96D2-2F4339E33EAA}"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190837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87DAD-406F-4CB3-96D2-2F4339E33EAA}"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BC8ED-F08C-4B8B-9D5C-7F281F3022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47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87DAD-406F-4CB3-96D2-2F4339E33EAA}"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383473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87DAD-406F-4CB3-96D2-2F4339E33EAA}" type="datetimeFigureOut">
              <a:rPr lang="en-GB" smtClean="0"/>
              <a:t>23/12/2022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5074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87DAD-406F-4CB3-96D2-2F4339E33EAA}" type="datetimeFigureOut">
              <a:rPr lang="en-GB" smtClean="0"/>
              <a:t>23/12/2022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408177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887DAD-406F-4CB3-96D2-2F4339E33EAA}" type="datetimeFigureOut">
              <a:rPr lang="en-GB" smtClean="0"/>
              <a:t>23/12/2022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347439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887DAD-406F-4CB3-96D2-2F4339E33EAA}" type="datetimeFigureOut">
              <a:rPr lang="en-GB" smtClean="0"/>
              <a:t>23/12/2022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7DBC8ED-F08C-4B8B-9D5C-7F281F3022CB}" type="slidenum">
              <a:rPr lang="en-GB" smtClean="0"/>
              <a:t>‹#›</a:t>
            </a:fld>
            <a:endParaRPr lang="en-GB"/>
          </a:p>
        </p:txBody>
      </p:sp>
    </p:spTree>
    <p:extLst>
      <p:ext uri="{BB962C8B-B14F-4D97-AF65-F5344CB8AC3E}">
        <p14:creationId xmlns:p14="http://schemas.microsoft.com/office/powerpoint/2010/main" val="365292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87DAD-406F-4CB3-96D2-2F4339E33EAA}"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DBC8ED-F08C-4B8B-9D5C-7F281F3022CB}" type="slidenum">
              <a:rPr lang="en-GB" smtClean="0"/>
              <a:t>‹#›</a:t>
            </a:fld>
            <a:endParaRPr lang="en-GB"/>
          </a:p>
        </p:txBody>
      </p:sp>
    </p:spTree>
    <p:extLst>
      <p:ext uri="{BB962C8B-B14F-4D97-AF65-F5344CB8AC3E}">
        <p14:creationId xmlns:p14="http://schemas.microsoft.com/office/powerpoint/2010/main" val="418956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887DAD-406F-4CB3-96D2-2F4339E33EAA}" type="datetimeFigureOut">
              <a:rPr lang="en-GB" smtClean="0"/>
              <a:t>23/12/2022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7DBC8ED-F08C-4B8B-9D5C-7F281F3022C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533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bia.iftikhar@faculty.muet.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b="1" cap="none" dirty="0" err="1"/>
              <a:t>Ms.</a:t>
            </a:r>
            <a:r>
              <a:rPr lang="en-GB" b="1" cap="none" dirty="0"/>
              <a:t> Rabia Iftikhar</a:t>
            </a:r>
          </a:p>
          <a:p>
            <a:r>
              <a:rPr lang="en-GB" b="1" cap="none" dirty="0">
                <a:hlinkClick r:id="rId2"/>
              </a:rPr>
              <a:t>rabia.iftikhar@faculty.muet.edu.pk</a:t>
            </a:r>
            <a:endParaRPr lang="en-GB" b="1" cap="none" dirty="0"/>
          </a:p>
          <a:p>
            <a:endParaRPr lang="en-GB" b="1" cap="none" dirty="0"/>
          </a:p>
        </p:txBody>
      </p:sp>
      <p:sp>
        <p:nvSpPr>
          <p:cNvPr id="6" name="Subtitle 2"/>
          <p:cNvSpPr txBox="1">
            <a:spLocks/>
          </p:cNvSpPr>
          <p:nvPr/>
        </p:nvSpPr>
        <p:spPr>
          <a:xfrm>
            <a:off x="836053" y="3266843"/>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2800" b="1" dirty="0">
                <a:latin typeface="+mn-lt"/>
              </a:rPr>
              <a:t>Formal Methods in software engineering</a:t>
            </a:r>
            <a:endParaRPr lang="en-US" sz="2800" b="1" dirty="0">
              <a:solidFill>
                <a:schemeClr val="bg1"/>
              </a:solidFill>
              <a:latin typeface="+mn-lt"/>
            </a:endParaRPr>
          </a:p>
          <a:p>
            <a:pPr algn="ctr"/>
            <a:r>
              <a:rPr lang="en-GB" sz="2800" b="1" dirty="0">
                <a:latin typeface="+mn-lt"/>
              </a:rPr>
              <a:t>Lecture 01</a:t>
            </a:r>
          </a:p>
          <a:p>
            <a:endParaRPr lang="en-GB" sz="2800" b="1" cap="none" dirty="0">
              <a:latin typeface="+mn-lt"/>
            </a:endParaRPr>
          </a:p>
        </p:txBody>
      </p:sp>
    </p:spTree>
    <p:extLst>
      <p:ext uri="{BB962C8B-B14F-4D97-AF65-F5344CB8AC3E}">
        <p14:creationId xmlns:p14="http://schemas.microsoft.com/office/powerpoint/2010/main" val="127534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When we say that a piece of software contains an ‘error’ we mean it does not behave as expected. </a:t>
            </a:r>
          </a:p>
          <a:p>
            <a:pPr lvl="1">
              <a:buFont typeface="Wingdings" panose="05000000000000000000" pitchFamily="2" charset="2"/>
              <a:buChar char="v"/>
            </a:pPr>
            <a:r>
              <a:rPr lang="en-US" dirty="0"/>
              <a:t>There could be two reasons for this: either the software does not conform to its specification or there are errors or omissions in the original specification. </a:t>
            </a:r>
          </a:p>
          <a:p>
            <a:pPr lvl="1">
              <a:buFont typeface="Wingdings" panose="05000000000000000000" pitchFamily="2" charset="2"/>
              <a:buChar char="v"/>
            </a:pPr>
            <a:r>
              <a:rPr lang="en-US" dirty="0"/>
              <a:t>For the software development methods, it is the process of </a:t>
            </a:r>
            <a:r>
              <a:rPr lang="en-US" b="1" dirty="0"/>
              <a:t>testing </a:t>
            </a:r>
            <a:r>
              <a:rPr lang="en-US" dirty="0"/>
              <a:t>that aims to locate these software errors. </a:t>
            </a:r>
          </a:p>
          <a:p>
            <a:pPr lvl="2">
              <a:buFont typeface="Wingdings" panose="05000000000000000000" pitchFamily="2" charset="2"/>
              <a:buChar char="v"/>
            </a:pPr>
            <a:r>
              <a:rPr lang="en-US" dirty="0"/>
              <a:t>Testing involves running a program with a set of inputs and comparing the actual outputs from the program against the expected outputs (as defined in the specification).</a:t>
            </a:r>
          </a:p>
        </p:txBody>
      </p:sp>
    </p:spTree>
    <p:extLst>
      <p:ext uri="{BB962C8B-B14F-4D97-AF65-F5344CB8AC3E}">
        <p14:creationId xmlns:p14="http://schemas.microsoft.com/office/powerpoint/2010/main" val="421232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a:t>Testing: Limitations </a:t>
            </a:r>
          </a:p>
          <a:p>
            <a:pPr lvl="1">
              <a:buFont typeface="Wingdings" panose="05000000000000000000" pitchFamily="2" charset="2"/>
              <a:buChar char="v"/>
            </a:pPr>
            <a:r>
              <a:rPr lang="en-US" dirty="0"/>
              <a:t>There are several limitations to using testing as the sole approach to software error detection:</a:t>
            </a:r>
          </a:p>
          <a:p>
            <a:pPr lvl="2">
              <a:buFont typeface="Wingdings" panose="05000000000000000000" pitchFamily="2" charset="2"/>
              <a:buChar char="v"/>
            </a:pPr>
            <a:r>
              <a:rPr lang="en-US" dirty="0"/>
              <a:t>Testing cannot take place until some implementation is available, so correcting errors uncovered by testing could involve retracing many steps and undoing work previously done. The earlier the error occurred the more work this involves. If testing is the only approach to error detection then errors in the specification involve the greatest amount of work to rectify.</a:t>
            </a:r>
          </a:p>
          <a:p>
            <a:pPr lvl="2">
              <a:buFont typeface="Wingdings" panose="05000000000000000000" pitchFamily="2" charset="2"/>
              <a:buChar char="v"/>
            </a:pPr>
            <a:r>
              <a:rPr lang="en-US" dirty="0"/>
              <a:t>Testing can only help to uncover errors – it cannot guarantee the absence of them. Since, for any application, it is impossible to test every set of input values, residual errors will always have to be accepted.</a:t>
            </a:r>
          </a:p>
          <a:p>
            <a:pPr lvl="2">
              <a:buFont typeface="Wingdings" panose="05000000000000000000" pitchFamily="2" charset="2"/>
              <a:buChar char="v"/>
            </a:pPr>
            <a:r>
              <a:rPr lang="en-US" dirty="0"/>
              <a:t>Testing is always carried out with respect to requirements as laid down in the specification. If the specification document is in any way ambiguous it is open to interpretation, and hence misinterpretation, making testing a rather inexact science.</a:t>
            </a:r>
            <a:endParaRPr lang="en-US" b="1" dirty="0"/>
          </a:p>
        </p:txBody>
      </p:sp>
    </p:spTree>
    <p:extLst>
      <p:ext uri="{BB962C8B-B14F-4D97-AF65-F5344CB8AC3E}">
        <p14:creationId xmlns:p14="http://schemas.microsoft.com/office/powerpoint/2010/main" val="217837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pic>
        <p:nvPicPr>
          <p:cNvPr id="5" name="Content Placeholder 4"/>
          <p:cNvPicPr>
            <a:picLocks noGrp="1" noChangeAspect="1"/>
          </p:cNvPicPr>
          <p:nvPr>
            <p:ph idx="1"/>
          </p:nvPr>
        </p:nvPicPr>
        <p:blipFill rotWithShape="1">
          <a:blip r:embed="rId2"/>
          <a:srcRect l="16141" t="14329" r="37460" b="32944"/>
          <a:stretch/>
        </p:blipFill>
        <p:spPr>
          <a:xfrm>
            <a:off x="2328419" y="1841055"/>
            <a:ext cx="6938129" cy="4434880"/>
          </a:xfrm>
          <a:prstGeom prst="rect">
            <a:avLst/>
          </a:prstGeom>
        </p:spPr>
      </p:pic>
    </p:spTree>
    <p:extLst>
      <p:ext uri="{BB962C8B-B14F-4D97-AF65-F5344CB8AC3E}">
        <p14:creationId xmlns:p14="http://schemas.microsoft.com/office/powerpoint/2010/main" val="313665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Clearly the specification plays a vital role in the reliability of the software produced. </a:t>
            </a:r>
          </a:p>
          <a:p>
            <a:pPr lvl="1">
              <a:buFont typeface="Wingdings" panose="05000000000000000000" pitchFamily="2" charset="2"/>
              <a:buChar char="v"/>
            </a:pPr>
            <a:r>
              <a:rPr lang="en-US" dirty="0"/>
              <a:t>For the vast majority of software applications in use today, the specification is captured in a mix of natural language and diagrams. </a:t>
            </a:r>
          </a:p>
          <a:p>
            <a:pPr lvl="2">
              <a:buFont typeface="Wingdings" panose="05000000000000000000" pitchFamily="2" charset="2"/>
              <a:buChar char="v"/>
            </a:pPr>
            <a:r>
              <a:rPr lang="en-US" dirty="0"/>
              <a:t>For example, the Unified Modelling Language (UML) notation is used to specify and design systems according to the principles of </a:t>
            </a:r>
            <a:r>
              <a:rPr lang="en-US" b="1" dirty="0"/>
              <a:t>object-oriented </a:t>
            </a:r>
            <a:r>
              <a:rPr lang="en-US" dirty="0"/>
              <a:t>development.</a:t>
            </a:r>
          </a:p>
          <a:p>
            <a:pPr lvl="2">
              <a:buFont typeface="Wingdings" panose="05000000000000000000" pitchFamily="2" charset="2"/>
              <a:buChar char="v"/>
            </a:pPr>
            <a:endParaRPr lang="en-US" dirty="0"/>
          </a:p>
        </p:txBody>
      </p:sp>
      <p:pic>
        <p:nvPicPr>
          <p:cNvPr id="4" name="Content Placeholder 3"/>
          <p:cNvPicPr>
            <a:picLocks noChangeAspect="1"/>
          </p:cNvPicPr>
          <p:nvPr/>
        </p:nvPicPr>
        <p:blipFill rotWithShape="1">
          <a:blip r:embed="rId2"/>
          <a:srcRect l="16141" t="29796" r="37065" b="36459"/>
          <a:stretch/>
        </p:blipFill>
        <p:spPr>
          <a:xfrm>
            <a:off x="2846895" y="3631170"/>
            <a:ext cx="5517100" cy="2237923"/>
          </a:xfrm>
          <a:prstGeom prst="rect">
            <a:avLst/>
          </a:prstGeom>
        </p:spPr>
      </p:pic>
    </p:spTree>
    <p:extLst>
      <p:ext uri="{BB962C8B-B14F-4D97-AF65-F5344CB8AC3E}">
        <p14:creationId xmlns:p14="http://schemas.microsoft.com/office/powerpoint/2010/main" val="316373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Often, a diagram such as this is supplemented by a natural language description for each method. For example, the </a:t>
            </a:r>
            <a:r>
              <a:rPr lang="en-US" i="1" dirty="0"/>
              <a:t>withdraw </a:t>
            </a:r>
            <a:r>
              <a:rPr lang="en-US" dirty="0"/>
              <a:t>method of the </a:t>
            </a:r>
            <a:r>
              <a:rPr lang="en-US" i="1" dirty="0" err="1"/>
              <a:t>BankAccount</a:t>
            </a:r>
            <a:r>
              <a:rPr lang="en-US" i="1" dirty="0"/>
              <a:t> </a:t>
            </a:r>
            <a:r>
              <a:rPr lang="en-US" dirty="0"/>
              <a:t>class might have its UML specification supplemented with the following natural language description:</a:t>
            </a:r>
          </a:p>
          <a:p>
            <a:pPr marL="384048" lvl="2" indent="0">
              <a:buNone/>
            </a:pPr>
            <a:r>
              <a:rPr lang="en-US" b="1" dirty="0"/>
              <a:t>withdraw</a:t>
            </a:r>
            <a:r>
              <a:rPr lang="en-US" dirty="0"/>
              <a:t>: </a:t>
            </a:r>
            <a:r>
              <a:rPr lang="en-US" i="1" dirty="0"/>
              <a:t>receives a requested amount to withdraw from the bank account and, if there are sufficient funds in the account, meets the request. Returns a </a:t>
            </a:r>
            <a:r>
              <a:rPr lang="en-US" i="1" dirty="0" err="1"/>
              <a:t>boolean</a:t>
            </a:r>
            <a:r>
              <a:rPr lang="en-US" i="1" dirty="0"/>
              <a:t> value indicating success or failure of the attempt to withdraw money from the account</a:t>
            </a:r>
            <a:r>
              <a:rPr lang="en-US" dirty="0"/>
              <a:t>.</a:t>
            </a:r>
          </a:p>
          <a:p>
            <a:pPr lvl="1">
              <a:buFont typeface="Wingdings" panose="05000000000000000000" pitchFamily="2" charset="2"/>
              <a:buChar char="v"/>
            </a:pPr>
            <a:r>
              <a:rPr lang="en-US" dirty="0"/>
              <a:t>Diagrams and natural language descriptions, such as this, have the advantage that they are easy to follow by non-computing experts and so provide a good medium for discussions with clients. Unfortunately, natural language and diagrams do not have a fixed meaning from one person to the next and so are open to many different interpretations. We say these notations do not have a fixed </a:t>
            </a:r>
            <a:r>
              <a:rPr lang="en-US" b="1" dirty="0"/>
              <a:t>semantics</a:t>
            </a:r>
            <a:r>
              <a:rPr lang="en-US" dirty="0"/>
              <a:t>.</a:t>
            </a:r>
            <a:endParaRPr lang="en-US" b="1" dirty="0"/>
          </a:p>
        </p:txBody>
      </p:sp>
    </p:spTree>
    <p:extLst>
      <p:ext uri="{BB962C8B-B14F-4D97-AF65-F5344CB8AC3E}">
        <p14:creationId xmlns:p14="http://schemas.microsoft.com/office/powerpoint/2010/main" val="16396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Often, a diagram such as this is supplemented by a natural language description for each method. For example, the </a:t>
            </a:r>
            <a:r>
              <a:rPr lang="en-US" i="1" dirty="0"/>
              <a:t>withdraw </a:t>
            </a:r>
            <a:r>
              <a:rPr lang="en-US" dirty="0"/>
              <a:t>method of the </a:t>
            </a:r>
            <a:r>
              <a:rPr lang="en-US" i="1" dirty="0" err="1"/>
              <a:t>BankAccount</a:t>
            </a:r>
            <a:r>
              <a:rPr lang="en-US" i="1" dirty="0"/>
              <a:t> </a:t>
            </a:r>
            <a:r>
              <a:rPr lang="en-US" dirty="0"/>
              <a:t>class might have its UML specification supplemented with the following natural language description:</a:t>
            </a:r>
          </a:p>
          <a:p>
            <a:pPr marL="384048" lvl="2" indent="0">
              <a:buNone/>
            </a:pPr>
            <a:r>
              <a:rPr lang="en-US" b="1" dirty="0"/>
              <a:t>withdraw</a:t>
            </a:r>
            <a:r>
              <a:rPr lang="en-US" dirty="0"/>
              <a:t>: </a:t>
            </a:r>
            <a:r>
              <a:rPr lang="en-US" i="1" dirty="0"/>
              <a:t>receives a requested amount to withdraw from the bank account and, if there are sufficient funds in the account, meets the request. Returns a </a:t>
            </a:r>
            <a:r>
              <a:rPr lang="en-US" i="1" dirty="0" err="1"/>
              <a:t>boolean</a:t>
            </a:r>
            <a:r>
              <a:rPr lang="en-US" i="1" dirty="0"/>
              <a:t> value indicating success or failure of the attempt to withdraw money from the account</a:t>
            </a:r>
            <a:r>
              <a:rPr lang="en-US" dirty="0"/>
              <a:t>.</a:t>
            </a:r>
          </a:p>
          <a:p>
            <a:pPr lvl="1">
              <a:buFont typeface="Wingdings" panose="05000000000000000000" pitchFamily="2" charset="2"/>
              <a:buChar char="v"/>
            </a:pPr>
            <a:r>
              <a:rPr lang="en-US" dirty="0"/>
              <a:t>The withdraw method is:</a:t>
            </a:r>
          </a:p>
          <a:p>
            <a:pPr lvl="2">
              <a:buFont typeface="Wingdings" panose="05000000000000000000" pitchFamily="2" charset="2"/>
              <a:buChar char="v"/>
            </a:pPr>
            <a:r>
              <a:rPr lang="en-US" b="1" dirty="0"/>
              <a:t>Ambiguous: use of term “sufficient”  </a:t>
            </a:r>
          </a:p>
          <a:p>
            <a:pPr lvl="2">
              <a:buFont typeface="Wingdings" panose="05000000000000000000" pitchFamily="2" charset="2"/>
              <a:buChar char="v"/>
            </a:pPr>
            <a:r>
              <a:rPr lang="en-US" b="1" dirty="0"/>
              <a:t>Incomplete: Behavior is not defined for insufficient amount</a:t>
            </a:r>
          </a:p>
          <a:p>
            <a:pPr lvl="2">
              <a:buFont typeface="Wingdings" panose="05000000000000000000" pitchFamily="2" charset="2"/>
              <a:buChar char="v"/>
            </a:pPr>
            <a:r>
              <a:rPr lang="en-US" b="1" dirty="0"/>
              <a:t>Inconsistent: overdraft facility not defined</a:t>
            </a:r>
          </a:p>
          <a:p>
            <a:pPr lvl="1">
              <a:buFont typeface="Wingdings" panose="05000000000000000000" pitchFamily="2" charset="2"/>
              <a:buChar char="v"/>
            </a:pPr>
            <a:endParaRPr lang="en-US" b="1" dirty="0"/>
          </a:p>
        </p:txBody>
      </p:sp>
    </p:spTree>
    <p:extLst>
      <p:ext uri="{BB962C8B-B14F-4D97-AF65-F5344CB8AC3E}">
        <p14:creationId xmlns:p14="http://schemas.microsoft.com/office/powerpoint/2010/main" val="355432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With misinterpretations of a few lines like this, think how many different ways a specification running to many dozens of pages could be interpreted.</a:t>
            </a:r>
          </a:p>
          <a:p>
            <a:pPr lvl="1">
              <a:buFont typeface="Wingdings" panose="05000000000000000000" pitchFamily="2" charset="2"/>
              <a:buChar char="v"/>
            </a:pPr>
            <a:r>
              <a:rPr lang="en-US" dirty="0"/>
              <a:t>Clearly, to use these notations alone to describe critical software is unwise. </a:t>
            </a:r>
          </a:p>
          <a:p>
            <a:pPr lvl="2">
              <a:buFont typeface="Wingdings" panose="05000000000000000000" pitchFamily="2" charset="2"/>
              <a:buChar char="v"/>
            </a:pPr>
            <a:r>
              <a:rPr lang="en-US" dirty="0"/>
              <a:t>To overcome these difficulties it is desirable to use a specification notation with a fixed, unambiguous semantics.</a:t>
            </a:r>
            <a:endParaRPr lang="en-US" b="1" dirty="0"/>
          </a:p>
        </p:txBody>
      </p:sp>
    </p:spTree>
    <p:extLst>
      <p:ext uri="{BB962C8B-B14F-4D97-AF65-F5344CB8AC3E}">
        <p14:creationId xmlns:p14="http://schemas.microsoft.com/office/powerpoint/2010/main" val="220953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The Importance of the Specification</a:t>
            </a:r>
          </a:p>
          <a:p>
            <a:pPr lvl="1">
              <a:buFont typeface="Wingdings" panose="05000000000000000000" pitchFamily="2" charset="2"/>
              <a:buChar char="v"/>
            </a:pPr>
            <a:r>
              <a:rPr lang="en-US" dirty="0"/>
              <a:t>Notations that have a fixed semantics are known as </a:t>
            </a:r>
            <a:r>
              <a:rPr lang="en-US" b="1" dirty="0"/>
              <a:t>formal notations</a:t>
            </a:r>
            <a:r>
              <a:rPr lang="en-US" dirty="0"/>
              <a:t>, or </a:t>
            </a:r>
            <a:r>
              <a:rPr lang="en-US" b="1" dirty="0"/>
              <a:t>formal languages</a:t>
            </a:r>
            <a:r>
              <a:rPr lang="en-US" dirty="0"/>
              <a:t>. </a:t>
            </a:r>
          </a:p>
          <a:p>
            <a:pPr lvl="2">
              <a:buFont typeface="Wingdings" panose="05000000000000000000" pitchFamily="2" charset="2"/>
              <a:buChar char="v"/>
            </a:pPr>
            <a:r>
              <a:rPr lang="en-US" dirty="0"/>
              <a:t>A fixed semantics is achieved by defining a language in a completely unambiguous way using a mathematical framework. </a:t>
            </a:r>
          </a:p>
          <a:p>
            <a:pPr lvl="1">
              <a:buFont typeface="Wingdings" panose="05000000000000000000" pitchFamily="2" charset="2"/>
              <a:buChar char="v"/>
            </a:pPr>
            <a:r>
              <a:rPr lang="en-US" dirty="0"/>
              <a:t>Ideally a specification should describe </a:t>
            </a:r>
            <a:r>
              <a:rPr lang="en-US" i="1" dirty="0"/>
              <a:t>what </a:t>
            </a:r>
            <a:r>
              <a:rPr lang="en-US" dirty="0"/>
              <a:t>the system is to do without saying </a:t>
            </a:r>
            <a:r>
              <a:rPr lang="en-US" i="1" dirty="0"/>
              <a:t>how </a:t>
            </a:r>
            <a:r>
              <a:rPr lang="en-US" dirty="0"/>
              <a:t>to do it. That is, a specification should be as </a:t>
            </a:r>
            <a:r>
              <a:rPr lang="en-US" b="1" dirty="0"/>
              <a:t>abstract </a:t>
            </a:r>
            <a:r>
              <a:rPr lang="en-US" dirty="0"/>
              <a:t>(not cluttered by implementation details) as possible. </a:t>
            </a:r>
          </a:p>
          <a:p>
            <a:pPr lvl="2">
              <a:buFont typeface="Wingdings" panose="05000000000000000000" pitchFamily="2" charset="2"/>
              <a:buChar char="v"/>
            </a:pPr>
            <a:r>
              <a:rPr lang="en-US" dirty="0"/>
              <a:t>The language of mathematics is perfectly suited for this task as it allows a far more abstract description of the system to be captured using simple mathematical concepts such as sets, relations and functions. </a:t>
            </a:r>
          </a:p>
          <a:p>
            <a:pPr lvl="1">
              <a:buFont typeface="Wingdings" panose="05000000000000000000" pitchFamily="2" charset="2"/>
              <a:buChar char="v"/>
            </a:pPr>
            <a:r>
              <a:rPr lang="en-US" dirty="0"/>
              <a:t>In all other branches of engineering (such as civil, mechanical and electrical), the use of mathematics to help build reliable products is the normal approach. </a:t>
            </a:r>
          </a:p>
          <a:p>
            <a:pPr lvl="2">
              <a:buFont typeface="Wingdings" panose="05000000000000000000" pitchFamily="2" charset="2"/>
              <a:buChar char="v"/>
            </a:pPr>
            <a:r>
              <a:rPr lang="en-US" dirty="0"/>
              <a:t>The idea that an aircraft or a bridge would be constructed without the aid of mathematical models, or the idea that the only way to identify defects would be to observe the behavior of test scenarios after the construction of the final system, would be unthinkable. Yet this is how the large majority of software applications are developed!</a:t>
            </a:r>
            <a:endParaRPr lang="en-US" b="1" dirty="0"/>
          </a:p>
        </p:txBody>
      </p:sp>
    </p:spTree>
    <p:extLst>
      <p:ext uri="{BB962C8B-B14F-4D97-AF65-F5344CB8AC3E}">
        <p14:creationId xmlns:p14="http://schemas.microsoft.com/office/powerpoint/2010/main" val="382887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b="1" dirty="0"/>
              <a:t>Testing &amp; Formal Methods </a:t>
            </a:r>
          </a:p>
          <a:p>
            <a:pPr lvl="1">
              <a:buFont typeface="Wingdings" panose="05000000000000000000" pitchFamily="2" charset="2"/>
              <a:buChar char="v"/>
            </a:pPr>
            <a:r>
              <a:rPr lang="en-US" dirty="0"/>
              <a:t>In theory, if every transformation can be shown to describe a system whose behavior is consistent with the previous step then, by the time the last step is reached, the final program will have been shown to be consistent with the original specification. This is a much more robust approach to checking for program correctness than testing alone, as proofs demonstrate correctness for </a:t>
            </a:r>
            <a:r>
              <a:rPr lang="en-US" i="1" dirty="0"/>
              <a:t>all </a:t>
            </a:r>
            <a:r>
              <a:rPr lang="en-US" dirty="0"/>
              <a:t>possible test cases, whereas testing demonstrates correctness only for the test cases investigated.</a:t>
            </a:r>
          </a:p>
          <a:p>
            <a:pPr lvl="1">
              <a:buFont typeface="Wingdings" panose="05000000000000000000" pitchFamily="2" charset="2"/>
              <a:buChar char="v"/>
            </a:pPr>
            <a:r>
              <a:rPr lang="en-US" dirty="0"/>
              <a:t>In reality the skill (and tools) required to carry out such a proof means that the proofs could themselves contain errors. Also, there is no guarantee that the initial formal specification captures the original user requirements accurately, and there is always the risk of introducing erroneous behavior when replacing the abstract data structures in the specification (such as sets and mappings) with their more concrete code-level counterparts (such as arrays and linked lists). For this reason, testing still plays an important role in a formal approach to software development.</a:t>
            </a:r>
            <a:endParaRPr lang="en-US" b="1" dirty="0"/>
          </a:p>
        </p:txBody>
      </p:sp>
    </p:spTree>
    <p:extLst>
      <p:ext uri="{BB962C8B-B14F-4D97-AF65-F5344CB8AC3E}">
        <p14:creationId xmlns:p14="http://schemas.microsoft.com/office/powerpoint/2010/main" val="20634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Integrity Software Development</a:t>
            </a:r>
            <a:endParaRPr lang="en-US" dirty="0"/>
          </a:p>
        </p:txBody>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p:txBody>
          <a:bodyPr vert="horz" lIns="91440" tIns="45720" rIns="91440" bIns="45720" rtlCol="0" anchor="t">
            <a:normAutofit/>
          </a:bodyPr>
          <a:lstStyle/>
          <a:p>
            <a:pPr>
              <a:buClr>
                <a:srgbClr val="EF53A5"/>
              </a:buClr>
            </a:pPr>
            <a:r>
              <a:rPr lang="en-US" dirty="0">
                <a:ea typeface="+mj-lt"/>
                <a:cs typeface="+mj-lt"/>
              </a:rPr>
              <a:t>Mathematical based techniques for specification, development and verification of software and hardware Systems</a:t>
            </a:r>
          </a:p>
          <a:p>
            <a:pPr algn="ctr">
              <a:buNone/>
            </a:pPr>
            <a:r>
              <a:rPr lang="en-US" b="1" dirty="0">
                <a:solidFill>
                  <a:srgbClr val="0070C0"/>
                </a:solidFill>
                <a:ea typeface="+mj-lt"/>
                <a:cs typeface="+mj-lt"/>
              </a:rPr>
              <a:t>Formal methods = Formal Specification</a:t>
            </a:r>
            <a:endParaRPr lang="en-US" b="1" dirty="0">
              <a:solidFill>
                <a:srgbClr val="0070C0"/>
              </a:solidFill>
            </a:endParaRPr>
          </a:p>
          <a:p>
            <a:pPr algn="ctr">
              <a:buNone/>
            </a:pPr>
            <a:r>
              <a:rPr lang="en-US" b="1" dirty="0">
                <a:solidFill>
                  <a:srgbClr val="0070C0"/>
                </a:solidFill>
                <a:ea typeface="+mj-lt"/>
                <a:cs typeface="+mj-lt"/>
              </a:rPr>
              <a:t>                              +</a:t>
            </a:r>
            <a:endParaRPr lang="en-US" b="1" dirty="0">
              <a:solidFill>
                <a:srgbClr val="0070C0"/>
              </a:solidFill>
            </a:endParaRPr>
          </a:p>
          <a:p>
            <a:pPr algn="ctr">
              <a:buNone/>
            </a:pPr>
            <a:r>
              <a:rPr lang="en-US" b="1" dirty="0">
                <a:solidFill>
                  <a:srgbClr val="0070C0"/>
                </a:solidFill>
                <a:ea typeface="+mj-lt"/>
                <a:cs typeface="+mj-lt"/>
              </a:rPr>
              <a:t>                              Refinement</a:t>
            </a:r>
            <a:endParaRPr lang="en-US" b="1" dirty="0">
              <a:solidFill>
                <a:srgbClr val="0070C0"/>
              </a:solidFill>
            </a:endParaRPr>
          </a:p>
          <a:p>
            <a:pPr algn="ctr">
              <a:buNone/>
            </a:pPr>
            <a:r>
              <a:rPr lang="en-US" b="1" dirty="0">
                <a:solidFill>
                  <a:srgbClr val="0070C0"/>
                </a:solidFill>
                <a:ea typeface="+mj-lt"/>
                <a:cs typeface="+mj-lt"/>
              </a:rPr>
              <a:t>                              +</a:t>
            </a:r>
            <a:endParaRPr lang="en-US" b="1" dirty="0">
              <a:solidFill>
                <a:srgbClr val="0070C0"/>
              </a:solidFill>
            </a:endParaRPr>
          </a:p>
          <a:p>
            <a:pPr marL="0" indent="0" algn="ctr">
              <a:buNone/>
            </a:pPr>
            <a:r>
              <a:rPr lang="en-US" b="1" dirty="0">
                <a:solidFill>
                  <a:srgbClr val="0070C0"/>
                </a:solidFill>
                <a:ea typeface="+mj-lt"/>
                <a:cs typeface="+mj-lt"/>
              </a:rPr>
              <a:t>                                Formal Verification</a:t>
            </a:r>
            <a:endParaRPr lang="en-US" b="1" dirty="0">
              <a:solidFill>
                <a:srgbClr val="0070C0"/>
              </a:solidFill>
            </a:endParaRPr>
          </a:p>
        </p:txBody>
      </p:sp>
      <p:pic>
        <p:nvPicPr>
          <p:cNvPr id="3" name="Picture 4">
            <a:extLst>
              <a:ext uri="{FF2B5EF4-FFF2-40B4-BE49-F238E27FC236}">
                <a16:creationId xmlns:a16="http://schemas.microsoft.com/office/drawing/2014/main" id="{D78C07C3-0ED6-4FFD-82F5-29D4BAEE656F}"/>
              </a:ext>
            </a:extLst>
          </p:cNvPr>
          <p:cNvPicPr>
            <a:picLocks noChangeAspect="1"/>
          </p:cNvPicPr>
          <p:nvPr/>
        </p:nvPicPr>
        <p:blipFill>
          <a:blip r:embed="rId2"/>
          <a:stretch>
            <a:fillRect/>
          </a:stretch>
        </p:blipFill>
        <p:spPr>
          <a:xfrm>
            <a:off x="5753475" y="5369424"/>
            <a:ext cx="85725" cy="400050"/>
          </a:xfrm>
          <a:prstGeom prst="rect">
            <a:avLst/>
          </a:prstGeom>
        </p:spPr>
      </p:pic>
      <p:sp>
        <p:nvSpPr>
          <p:cNvPr id="5" name="TextBox 4">
            <a:extLst>
              <a:ext uri="{FF2B5EF4-FFF2-40B4-BE49-F238E27FC236}">
                <a16:creationId xmlns:a16="http://schemas.microsoft.com/office/drawing/2014/main" id="{B4DDA872-096B-4DF9-93B0-3FAE5950F9A9}"/>
              </a:ext>
            </a:extLst>
          </p:cNvPr>
          <p:cNvSpPr txBox="1"/>
          <p:nvPr/>
        </p:nvSpPr>
        <p:spPr>
          <a:xfrm>
            <a:off x="3425092" y="5867400"/>
            <a:ext cx="52636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 Set theory, logics, algebra, etc.</a:t>
            </a:r>
          </a:p>
        </p:txBody>
      </p:sp>
      <p:cxnSp>
        <p:nvCxnSpPr>
          <p:cNvPr id="7" name="Straight Arrow Connector 6">
            <a:extLst>
              <a:ext uri="{FF2B5EF4-FFF2-40B4-BE49-F238E27FC236}">
                <a16:creationId xmlns:a16="http://schemas.microsoft.com/office/drawing/2014/main" id="{A2B75E50-5865-4EF7-B06A-814CE20D3CFD}"/>
              </a:ext>
            </a:extLst>
          </p:cNvPr>
          <p:cNvCxnSpPr/>
          <p:nvPr/>
        </p:nvCxnSpPr>
        <p:spPr>
          <a:xfrm flipV="1">
            <a:off x="3079261" y="5287107"/>
            <a:ext cx="5675921"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92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94C6-4AD4-46EB-A139-8D204AF8CF9E}"/>
              </a:ext>
            </a:extLst>
          </p:cNvPr>
          <p:cNvSpPr>
            <a:spLocks noGrp="1"/>
          </p:cNvSpPr>
          <p:nvPr>
            <p:ph type="title"/>
          </p:nvPr>
        </p:nvSpPr>
        <p:spPr/>
        <p:txBody>
          <a:bodyPr/>
          <a:lstStyle/>
          <a:p>
            <a:r>
              <a:rPr lang="en-GB" b="1" dirty="0"/>
              <a:t>Outline</a:t>
            </a:r>
          </a:p>
        </p:txBody>
      </p:sp>
      <p:sp>
        <p:nvSpPr>
          <p:cNvPr id="3" name="Content Placeholder 2">
            <a:extLst>
              <a:ext uri="{FF2B5EF4-FFF2-40B4-BE49-F238E27FC236}">
                <a16:creationId xmlns:a16="http://schemas.microsoft.com/office/drawing/2014/main" id="{1CE073E3-8ABE-4173-B0B7-6FF52AD0087B}"/>
              </a:ext>
            </a:extLst>
          </p:cNvPr>
          <p:cNvSpPr>
            <a:spLocks noGrp="1"/>
          </p:cNvSpPr>
          <p:nvPr>
            <p:ph idx="1"/>
          </p:nvPr>
        </p:nvSpPr>
        <p:spPr/>
        <p:txBody>
          <a:bodyPr/>
          <a:lstStyle/>
          <a:p>
            <a:pPr>
              <a:buFont typeface="Wingdings" panose="05000000000000000000" pitchFamily="2" charset="2"/>
              <a:buChar char="v"/>
            </a:pPr>
            <a:r>
              <a:rPr lang="en-US" b="1" dirty="0"/>
              <a:t>Errors and Patch</a:t>
            </a:r>
          </a:p>
          <a:p>
            <a:pPr>
              <a:buFont typeface="Wingdings" panose="05000000000000000000" pitchFamily="2" charset="2"/>
              <a:buChar char="v"/>
            </a:pPr>
            <a:r>
              <a:rPr lang="en-US" b="1" dirty="0"/>
              <a:t>High Integrity Software</a:t>
            </a:r>
          </a:p>
          <a:p>
            <a:pPr>
              <a:buFont typeface="Wingdings" panose="05000000000000000000" pitchFamily="2" charset="2"/>
              <a:buChar char="v"/>
            </a:pPr>
            <a:r>
              <a:rPr lang="en-US" b="1" dirty="0"/>
              <a:t>The Importance of the Specification</a:t>
            </a:r>
          </a:p>
          <a:p>
            <a:pPr>
              <a:buFont typeface="Wingdings" panose="05000000000000000000" pitchFamily="2" charset="2"/>
              <a:buChar char="v"/>
            </a:pPr>
            <a:r>
              <a:rPr lang="en-US" b="1" dirty="0"/>
              <a:t>Formal Methods</a:t>
            </a:r>
          </a:p>
        </p:txBody>
      </p:sp>
    </p:spTree>
    <p:extLst>
      <p:ext uri="{BB962C8B-B14F-4D97-AF65-F5344CB8AC3E}">
        <p14:creationId xmlns:p14="http://schemas.microsoft.com/office/powerpoint/2010/main" val="33824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Integrity Software Development</a:t>
            </a:r>
            <a:endParaRPr lang="en-US" dirty="0">
              <a:solidFill>
                <a:srgbClr val="FFFFFF"/>
              </a:solidFill>
            </a:endParaRPr>
          </a:p>
        </p:txBody>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p:txBody>
          <a:bodyPr vert="horz" lIns="91440" tIns="45720" rIns="91440" bIns="45720" rtlCol="0" anchor="t">
            <a:noAutofit/>
          </a:bodyPr>
          <a:lstStyle/>
          <a:p>
            <a:pPr>
              <a:buClr>
                <a:srgbClr val="EF53A5"/>
              </a:buClr>
            </a:pPr>
            <a:r>
              <a:rPr lang="en-US">
                <a:ea typeface="+mj-lt"/>
                <a:cs typeface="+mj-lt"/>
              </a:rPr>
              <a:t>Two well established approaches to verification</a:t>
            </a:r>
            <a:endParaRPr lang="en-US"/>
          </a:p>
          <a:p>
            <a:pPr lvl="1">
              <a:buClr>
                <a:srgbClr val="EF53A5"/>
              </a:buClr>
            </a:pPr>
            <a:r>
              <a:rPr lang="en-US">
                <a:ea typeface="+mj-lt"/>
                <a:cs typeface="+mj-lt"/>
              </a:rPr>
              <a:t>Model Checking</a:t>
            </a:r>
            <a:endParaRPr lang="en-US"/>
          </a:p>
          <a:p>
            <a:pPr lvl="1">
              <a:buClr>
                <a:srgbClr val="EF53A5"/>
              </a:buClr>
            </a:pPr>
            <a:r>
              <a:rPr lang="en-US">
                <a:ea typeface="+mj-lt"/>
                <a:cs typeface="+mj-lt"/>
              </a:rPr>
              <a:t>Theorem Proving</a:t>
            </a:r>
            <a:endParaRPr lang="en-US"/>
          </a:p>
          <a:p>
            <a:pPr>
              <a:buClr>
                <a:srgbClr val="EF53A5"/>
              </a:buClr>
            </a:pPr>
            <a:r>
              <a:rPr lang="en-US">
                <a:ea typeface="+mj-lt"/>
                <a:cs typeface="+mj-lt"/>
              </a:rPr>
              <a:t>Model checking</a:t>
            </a:r>
            <a:endParaRPr lang="en-US" sz="2800"/>
          </a:p>
          <a:p>
            <a:pPr lvl="1">
              <a:buClr>
                <a:srgbClr val="EF53A5"/>
              </a:buClr>
            </a:pPr>
            <a:r>
              <a:rPr lang="en-US">
                <a:ea typeface="+mj-lt"/>
                <a:cs typeface="+mj-lt"/>
              </a:rPr>
              <a:t>Build a finite model of system and perform an exhaustive search</a:t>
            </a:r>
            <a:endParaRPr lang="en-US"/>
          </a:p>
          <a:p>
            <a:pPr lvl="1">
              <a:buClr>
                <a:srgbClr val="EF53A5"/>
              </a:buClr>
            </a:pPr>
            <a:r>
              <a:rPr lang="en-US">
                <a:ea typeface="+mj-lt"/>
                <a:cs typeface="+mj-lt"/>
              </a:rPr>
              <a:t>Disadvantage – </a:t>
            </a:r>
            <a:r>
              <a:rPr lang="en-US" b="1">
                <a:ea typeface="+mj-lt"/>
                <a:cs typeface="+mj-lt"/>
              </a:rPr>
              <a:t>STATE EXPLOSION PROBLEM</a:t>
            </a:r>
            <a:endParaRPr lang="en-US" dirty="0">
              <a:ea typeface="+mj-lt"/>
              <a:cs typeface="+mj-lt"/>
            </a:endParaRPr>
          </a:p>
          <a:p>
            <a:pPr>
              <a:buClr>
                <a:srgbClr val="EF53A5"/>
              </a:buClr>
            </a:pPr>
            <a:r>
              <a:rPr lang="en-US">
                <a:ea typeface="+mj-lt"/>
                <a:cs typeface="+mj-lt"/>
              </a:rPr>
              <a:t>Theorem Proving</a:t>
            </a:r>
            <a:endParaRPr lang="en-US" sz="2800"/>
          </a:p>
          <a:p>
            <a:pPr lvl="1">
              <a:buClr>
                <a:srgbClr val="EF53A5"/>
              </a:buClr>
            </a:pPr>
            <a:r>
              <a:rPr lang="en-US">
                <a:ea typeface="+mj-lt"/>
                <a:cs typeface="+mj-lt"/>
              </a:rPr>
              <a:t>Mechanization of a logical proof</a:t>
            </a:r>
            <a:endParaRPr lang="en-US"/>
          </a:p>
          <a:p>
            <a:pPr lvl="1">
              <a:buClr>
                <a:srgbClr val="EF53A5"/>
              </a:buClr>
            </a:pPr>
            <a:r>
              <a:rPr lang="en-US">
                <a:ea typeface="+mj-lt"/>
                <a:cs typeface="+mj-lt"/>
              </a:rPr>
              <a:t>Both the system and its desired properties are expressed in some mathematical logic</a:t>
            </a:r>
            <a:endParaRPr lang="en-US" dirty="0"/>
          </a:p>
          <a:p>
            <a:pPr>
              <a:buClr>
                <a:srgbClr val="EF53A5"/>
              </a:buClr>
            </a:pPr>
            <a:endParaRPr lang="en-US" dirty="0"/>
          </a:p>
        </p:txBody>
      </p:sp>
    </p:spTree>
    <p:extLst>
      <p:ext uri="{BB962C8B-B14F-4D97-AF65-F5344CB8AC3E}">
        <p14:creationId xmlns:p14="http://schemas.microsoft.com/office/powerpoint/2010/main" val="1017636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Integrity Software Development</a:t>
            </a:r>
            <a:endParaRPr lang="en-US" dirty="0">
              <a:solidFill>
                <a:srgbClr val="FFFFFF"/>
              </a:solidFill>
            </a:endParaRPr>
          </a:p>
        </p:txBody>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p:txBody>
          <a:bodyPr vert="horz" lIns="91440" tIns="45720" rIns="91440" bIns="45720" rtlCol="0" anchor="t">
            <a:noAutofit/>
          </a:bodyPr>
          <a:lstStyle/>
          <a:p>
            <a:pPr>
              <a:buFont typeface="Wingdings" panose="05000000000000000000" pitchFamily="2" charset="2"/>
              <a:buChar char="v"/>
            </a:pPr>
            <a:r>
              <a:rPr lang="en-US" dirty="0">
                <a:ea typeface="+mj-lt"/>
                <a:cs typeface="+mj-lt"/>
              </a:rPr>
              <a:t>Formal methods can also be understood as the following three components:</a:t>
            </a:r>
            <a:endParaRPr lang="en-US" sz="2800" dirty="0">
              <a:ea typeface="+mj-lt"/>
              <a:cs typeface="+mj-lt"/>
            </a:endParaRPr>
          </a:p>
          <a:p>
            <a:pPr lvl="1">
              <a:buFont typeface="Wingdings" panose="05000000000000000000" pitchFamily="2" charset="2"/>
              <a:buChar char="v"/>
            </a:pPr>
            <a:r>
              <a:rPr lang="en-US" dirty="0">
                <a:solidFill>
                  <a:srgbClr val="0070C0"/>
                </a:solidFill>
                <a:ea typeface="+mj-lt"/>
                <a:cs typeface="+mj-lt"/>
              </a:rPr>
              <a:t>Formal notation (or language)</a:t>
            </a:r>
            <a:r>
              <a:rPr lang="en-US" dirty="0">
                <a:ea typeface="+mj-lt"/>
                <a:cs typeface="+mj-lt"/>
              </a:rPr>
              <a:t> for writing specifications.</a:t>
            </a:r>
            <a:endParaRPr lang="en-US" sz="2600" dirty="0">
              <a:ea typeface="+mj-lt"/>
              <a:cs typeface="+mj-lt"/>
            </a:endParaRPr>
          </a:p>
          <a:p>
            <a:pPr lvl="1">
              <a:buFont typeface="Wingdings" panose="05000000000000000000" pitchFamily="2" charset="2"/>
              <a:buChar char="v"/>
            </a:pPr>
            <a:r>
              <a:rPr lang="en-US" dirty="0">
                <a:solidFill>
                  <a:srgbClr val="0070C0"/>
                </a:solidFill>
                <a:ea typeface="+mj-lt"/>
                <a:cs typeface="+mj-lt"/>
              </a:rPr>
              <a:t>Logical calculus</a:t>
            </a:r>
            <a:r>
              <a:rPr lang="en-US" dirty="0">
                <a:ea typeface="+mj-lt"/>
                <a:cs typeface="+mj-lt"/>
              </a:rPr>
              <a:t> for formal verification (or proof)</a:t>
            </a:r>
            <a:endParaRPr lang="en-US" sz="2600" dirty="0"/>
          </a:p>
          <a:p>
            <a:pPr lvl="1">
              <a:buFont typeface="Wingdings" panose="05000000000000000000" pitchFamily="2" charset="2"/>
              <a:buChar char="v"/>
            </a:pPr>
            <a:r>
              <a:rPr lang="en-US" dirty="0">
                <a:solidFill>
                  <a:srgbClr val="0070C0"/>
                </a:solidFill>
                <a:ea typeface="+mj-lt"/>
                <a:cs typeface="+mj-lt"/>
              </a:rPr>
              <a:t>Method </a:t>
            </a:r>
            <a:r>
              <a:rPr lang="en-US" dirty="0">
                <a:ea typeface="+mj-lt"/>
                <a:cs typeface="+mj-lt"/>
              </a:rPr>
              <a:t>for developing software systems. </a:t>
            </a:r>
            <a:endParaRPr lang="en-US" sz="2600" dirty="0"/>
          </a:p>
          <a:p>
            <a:pPr>
              <a:buFont typeface="Wingdings" panose="05000000000000000000" pitchFamily="2" charset="2"/>
              <a:buChar char="v"/>
            </a:pPr>
            <a:endParaRPr lang="en-US" dirty="0">
              <a:solidFill>
                <a:srgbClr val="000000"/>
              </a:solidFill>
            </a:endParaRPr>
          </a:p>
          <a:p>
            <a:pPr>
              <a:buFont typeface="Wingdings" panose="05000000000000000000" pitchFamily="2" charset="2"/>
              <a:buChar char="v"/>
            </a:pPr>
            <a:endParaRPr lang="en-US" dirty="0">
              <a:solidFill>
                <a:srgbClr val="000000"/>
              </a:solidFill>
            </a:endParaRPr>
          </a:p>
        </p:txBody>
      </p:sp>
    </p:spTree>
    <p:extLst>
      <p:ext uri="{BB962C8B-B14F-4D97-AF65-F5344CB8AC3E}">
        <p14:creationId xmlns:p14="http://schemas.microsoft.com/office/powerpoint/2010/main" val="627331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569487D6-0A0C-4B14-875D-45AD42B90540}"/>
              </a:ext>
            </a:extLst>
          </p:cNvPr>
          <p:cNvPicPr>
            <a:picLocks noChangeAspect="1"/>
          </p:cNvPicPr>
          <p:nvPr/>
        </p:nvPicPr>
        <p:blipFill>
          <a:blip r:embed="rId2"/>
          <a:stretch>
            <a:fillRect/>
          </a:stretch>
        </p:blipFill>
        <p:spPr>
          <a:xfrm>
            <a:off x="1674519" y="643467"/>
            <a:ext cx="8842962" cy="5571066"/>
          </a:xfrm>
          <a:prstGeom prst="rect">
            <a:avLst/>
          </a:prstGeom>
        </p:spPr>
      </p:pic>
    </p:spTree>
    <p:extLst>
      <p:ext uri="{BB962C8B-B14F-4D97-AF65-F5344CB8AC3E}">
        <p14:creationId xmlns:p14="http://schemas.microsoft.com/office/powerpoint/2010/main" val="272610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0506CAF-21E6-4047-AC37-ABA11F98CBB4}"/>
              </a:ext>
            </a:extLst>
          </p:cNvPr>
          <p:cNvPicPr>
            <a:picLocks noChangeAspect="1"/>
          </p:cNvPicPr>
          <p:nvPr/>
        </p:nvPicPr>
        <p:blipFill>
          <a:blip r:embed="rId2"/>
          <a:stretch>
            <a:fillRect/>
          </a:stretch>
        </p:blipFill>
        <p:spPr>
          <a:xfrm>
            <a:off x="2418729" y="643467"/>
            <a:ext cx="7354542" cy="5571066"/>
          </a:xfrm>
          <a:prstGeom prst="rect">
            <a:avLst/>
          </a:prstGeom>
        </p:spPr>
      </p:pic>
    </p:spTree>
    <p:extLst>
      <p:ext uri="{BB962C8B-B14F-4D97-AF65-F5344CB8AC3E}">
        <p14:creationId xmlns:p14="http://schemas.microsoft.com/office/powerpoint/2010/main" val="366293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FFFF"/>
                </a:solidFill>
              </a:rPr>
              <a:t>Formal Methods Scopes</a:t>
            </a:r>
            <a:endParaRPr lang="en-US" dirty="0"/>
          </a:p>
          <a:p>
            <a:r>
              <a:rPr lang="en-US" b="1" dirty="0"/>
              <a:t>High Integrity Software Development</a:t>
            </a:r>
            <a:endParaRPr lang="en-US" dirty="0">
              <a:solidFill>
                <a:srgbClr val="FFFFFF"/>
              </a:solidFill>
            </a:endParaRPr>
          </a:p>
        </p:txBody>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p:txBody>
          <a:bodyPr vert="horz" lIns="91440" tIns="45720" rIns="91440" bIns="45720" rtlCol="0" anchor="t">
            <a:noAutofit/>
          </a:bodyPr>
          <a:lstStyle/>
          <a:p>
            <a:pPr>
              <a:buFont typeface="Wingdings" panose="05000000000000000000" pitchFamily="2" charset="2"/>
              <a:buChar char="v"/>
            </a:pPr>
            <a:r>
              <a:rPr lang="en-US" b="1" dirty="0">
                <a:ea typeface="+mj-lt"/>
                <a:cs typeface="+mj-lt"/>
              </a:rPr>
              <a:t>Formal methods come under many scopes and uses</a:t>
            </a:r>
            <a:endParaRPr lang="en-US" sz="2800" b="1" dirty="0">
              <a:solidFill>
                <a:srgbClr val="000000"/>
              </a:solidFill>
            </a:endParaRPr>
          </a:p>
        </p:txBody>
      </p:sp>
      <p:pic>
        <p:nvPicPr>
          <p:cNvPr id="5" name="Picture 5" descr="Text&#10;&#10;Description automatically generated">
            <a:extLst>
              <a:ext uri="{FF2B5EF4-FFF2-40B4-BE49-F238E27FC236}">
                <a16:creationId xmlns:a16="http://schemas.microsoft.com/office/drawing/2014/main" id="{2AA89758-443C-4526-9F20-01B0C5821C0C}"/>
              </a:ext>
            </a:extLst>
          </p:cNvPr>
          <p:cNvPicPr>
            <a:picLocks noChangeAspect="1"/>
          </p:cNvPicPr>
          <p:nvPr/>
        </p:nvPicPr>
        <p:blipFill>
          <a:blip r:embed="rId2"/>
          <a:stretch>
            <a:fillRect/>
          </a:stretch>
        </p:blipFill>
        <p:spPr>
          <a:xfrm>
            <a:off x="2347275" y="2457583"/>
            <a:ext cx="6616482" cy="3519885"/>
          </a:xfrm>
          <a:prstGeom prst="rect">
            <a:avLst/>
          </a:prstGeom>
        </p:spPr>
      </p:pic>
    </p:spTree>
    <p:extLst>
      <p:ext uri="{BB962C8B-B14F-4D97-AF65-F5344CB8AC3E}">
        <p14:creationId xmlns:p14="http://schemas.microsoft.com/office/powerpoint/2010/main" val="402811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Text&#10;&#10;Description automatically generated">
            <a:extLst>
              <a:ext uri="{FF2B5EF4-FFF2-40B4-BE49-F238E27FC236}">
                <a16:creationId xmlns:a16="http://schemas.microsoft.com/office/drawing/2014/main" id="{2B48BFAC-F9AA-4783-9F24-47F84D2B7D8E}"/>
              </a:ext>
            </a:extLst>
          </p:cNvPr>
          <p:cNvPicPr>
            <a:picLocks noChangeAspect="1"/>
          </p:cNvPicPr>
          <p:nvPr/>
        </p:nvPicPr>
        <p:blipFill>
          <a:blip r:embed="rId2"/>
          <a:stretch>
            <a:fillRect/>
          </a:stretch>
        </p:blipFill>
        <p:spPr>
          <a:xfrm>
            <a:off x="2234980" y="2009796"/>
            <a:ext cx="6843033" cy="3695236"/>
          </a:xfrm>
          <a:prstGeom prst="rect">
            <a:avLst/>
          </a:prstGeom>
          <a:effectLst/>
        </p:spPr>
      </p:pic>
      <p:sp>
        <p:nvSpPr>
          <p:cNvPr id="11" name="Title 1"/>
          <p:cNvSpPr txBox="1">
            <a:spLocks/>
          </p:cNvSpPr>
          <p:nvPr/>
        </p:nvSpPr>
        <p:spPr>
          <a:xfrm>
            <a:off x="1097280" y="307028"/>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rgbClr val="FFFFFF"/>
                </a:solidFill>
              </a:rPr>
              <a:t>Formal Methods Scopes</a:t>
            </a:r>
            <a:endParaRPr lang="en-US" dirty="0"/>
          </a:p>
          <a:p>
            <a:r>
              <a:rPr lang="en-US" b="1" dirty="0"/>
              <a:t>High Integrity Software Development</a:t>
            </a:r>
            <a:endParaRPr lang="en-US" dirty="0">
              <a:solidFill>
                <a:srgbClr val="FFFFFF"/>
              </a:solidFill>
            </a:endParaRPr>
          </a:p>
        </p:txBody>
      </p:sp>
    </p:spTree>
    <p:extLst>
      <p:ext uri="{BB962C8B-B14F-4D97-AF65-F5344CB8AC3E}">
        <p14:creationId xmlns:p14="http://schemas.microsoft.com/office/powerpoint/2010/main" val="112220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The use of formal methods poses some disadvantages:</a:t>
            </a:r>
          </a:p>
          <a:p>
            <a:pPr lvl="1">
              <a:buFont typeface="Wingdings" panose="05000000000000000000" pitchFamily="2" charset="2"/>
              <a:buChar char="v"/>
            </a:pPr>
            <a:r>
              <a:rPr lang="en-US" dirty="0">
                <a:ea typeface="+mj-lt"/>
                <a:cs typeface="+mj-lt"/>
              </a:rPr>
              <a:t>Formal specifications of </a:t>
            </a:r>
            <a:r>
              <a:rPr lang="en-US" dirty="0">
                <a:solidFill>
                  <a:srgbClr val="0070C0"/>
                </a:solidFill>
                <a:ea typeface="+mj-lt"/>
                <a:cs typeface="+mj-lt"/>
              </a:rPr>
              <a:t>large-scale and complex software systems</a:t>
            </a:r>
            <a:r>
              <a:rPr lang="en-US" dirty="0">
                <a:ea typeface="+mj-lt"/>
                <a:cs typeface="+mj-lt"/>
              </a:rPr>
              <a:t> can be difficult to write, to read,  and to understand for many engineers in industry. </a:t>
            </a:r>
          </a:p>
          <a:p>
            <a:pPr lvl="1">
              <a:buFont typeface="Wingdings" panose="05000000000000000000" pitchFamily="2" charset="2"/>
              <a:buChar char="v"/>
            </a:pPr>
            <a:r>
              <a:rPr lang="en-US" dirty="0">
                <a:solidFill>
                  <a:srgbClr val="0070C0"/>
                </a:solidFill>
                <a:ea typeface="+mj-lt"/>
                <a:cs typeface="+mj-lt"/>
              </a:rPr>
              <a:t>Communications between clients and developers</a:t>
            </a:r>
            <a:r>
              <a:rPr lang="en-US" dirty="0">
                <a:ea typeface="+mj-lt"/>
                <a:cs typeface="+mj-lt"/>
              </a:rPr>
              <a:t> via formal specifications can be difficult.</a:t>
            </a:r>
          </a:p>
          <a:p>
            <a:pPr lvl="1">
              <a:buFont typeface="Wingdings" panose="05000000000000000000" pitchFamily="2" charset="2"/>
              <a:buChar char="v"/>
            </a:pPr>
            <a:r>
              <a:rPr lang="en-US" dirty="0">
                <a:solidFill>
                  <a:srgbClr val="0070C0"/>
                </a:solidFill>
                <a:ea typeface="+mj-lt"/>
                <a:cs typeface="+mj-lt"/>
              </a:rPr>
              <a:t>Modifications of formal specifications </a:t>
            </a:r>
            <a:r>
              <a:rPr lang="en-US" dirty="0">
                <a:ea typeface="+mj-lt"/>
                <a:cs typeface="+mj-lt"/>
              </a:rPr>
              <a:t>for consistency during a project can be time-consuming and costly.</a:t>
            </a:r>
          </a:p>
          <a:p>
            <a:pPr lvl="1">
              <a:buFont typeface="Wingdings" panose="05000000000000000000" pitchFamily="2" charset="2"/>
              <a:buChar char="v"/>
            </a:pPr>
            <a:r>
              <a:rPr lang="en-US" dirty="0">
                <a:solidFill>
                  <a:srgbClr val="0070C0"/>
                </a:solidFill>
                <a:ea typeface="+mj-lt"/>
                <a:cs typeface="+mj-lt"/>
              </a:rPr>
              <a:t>Formal verification is difficult </a:t>
            </a:r>
            <a:r>
              <a:rPr lang="en-US" dirty="0">
                <a:ea typeface="+mj-lt"/>
                <a:cs typeface="+mj-lt"/>
              </a:rPr>
              <a:t>to perform and is not cost-effective for the assurance of program correctness. </a:t>
            </a:r>
          </a:p>
          <a:p>
            <a:pPr lvl="1">
              <a:buFont typeface="Wingdings" panose="05000000000000000000" pitchFamily="2" charset="2"/>
              <a:buChar char="v"/>
            </a:pPr>
            <a:r>
              <a:rPr lang="en-US" dirty="0">
                <a:ea typeface="+mj-lt"/>
                <a:cs typeface="+mj-lt"/>
              </a:rPr>
              <a:t>The </a:t>
            </a:r>
            <a:r>
              <a:rPr lang="en-US" dirty="0">
                <a:solidFill>
                  <a:srgbClr val="0070C0"/>
                </a:solidFill>
                <a:ea typeface="+mj-lt"/>
                <a:cs typeface="+mj-lt"/>
              </a:rPr>
              <a:t>tool support does not necessarily reduce the difficulty</a:t>
            </a:r>
            <a:r>
              <a:rPr lang="en-US" dirty="0">
                <a:ea typeface="+mj-lt"/>
                <a:cs typeface="+mj-lt"/>
              </a:rPr>
              <a:t> of using formal methods.</a:t>
            </a:r>
          </a:p>
          <a:p>
            <a:endParaRPr lang="en-US" dirty="0">
              <a:solidFill>
                <a:srgbClr val="000000"/>
              </a:solidFill>
            </a:endParaRPr>
          </a:p>
        </p:txBody>
      </p:sp>
    </p:spTree>
    <p:extLst>
      <p:ext uri="{BB962C8B-B14F-4D97-AF65-F5344CB8AC3E}">
        <p14:creationId xmlns:p14="http://schemas.microsoft.com/office/powerpoint/2010/main" val="227745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0DCD-813B-4975-91FF-1AF315995CB6}"/>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325E9005-272E-4A13-949F-297DC7162DC9}"/>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solidFill>
                  <a:schemeClr val="tx1"/>
                </a:solidFill>
              </a:rPr>
              <a:t>Identify five examples of </a:t>
            </a:r>
            <a:r>
              <a:rPr lang="en-US" i="1" dirty="0">
                <a:solidFill>
                  <a:schemeClr val="tx1"/>
                </a:solidFill>
              </a:rPr>
              <a:t>safety critical software </a:t>
            </a:r>
            <a:r>
              <a:rPr lang="en-US" dirty="0">
                <a:solidFill>
                  <a:schemeClr val="tx1"/>
                </a:solidFill>
              </a:rPr>
              <a:t>and try and rank them in terms of their levels of integrity.</a:t>
            </a:r>
          </a:p>
          <a:p>
            <a:pPr marL="457200" indent="-457200">
              <a:buFont typeface="+mj-lt"/>
              <a:buAutoNum type="arabicPeriod"/>
            </a:pPr>
            <a:r>
              <a:rPr lang="en-US" dirty="0">
                <a:solidFill>
                  <a:schemeClr val="tx1"/>
                </a:solidFill>
              </a:rPr>
              <a:t>Give an example of software that is both </a:t>
            </a:r>
            <a:r>
              <a:rPr lang="en-US" i="1" dirty="0">
                <a:solidFill>
                  <a:schemeClr val="tx1"/>
                </a:solidFill>
              </a:rPr>
              <a:t>mission </a:t>
            </a:r>
            <a:r>
              <a:rPr lang="en-US" dirty="0">
                <a:solidFill>
                  <a:schemeClr val="tx1"/>
                </a:solidFill>
              </a:rPr>
              <a:t>and </a:t>
            </a:r>
            <a:r>
              <a:rPr lang="en-US" i="1" dirty="0">
                <a:solidFill>
                  <a:schemeClr val="tx1"/>
                </a:solidFill>
              </a:rPr>
              <a:t>safety </a:t>
            </a:r>
            <a:r>
              <a:rPr lang="en-US" dirty="0">
                <a:solidFill>
                  <a:schemeClr val="tx1"/>
                </a:solidFill>
              </a:rPr>
              <a:t>critical.</a:t>
            </a:r>
          </a:p>
          <a:p>
            <a:pPr marL="457200" indent="-457200">
              <a:buFont typeface="+mj-lt"/>
              <a:buAutoNum type="arabicPeriod"/>
            </a:pPr>
            <a:r>
              <a:rPr lang="en-US" dirty="0">
                <a:solidFill>
                  <a:schemeClr val="tx1"/>
                </a:solidFill>
              </a:rPr>
              <a:t>Why testing cannot guarantee that a program is correct.</a:t>
            </a:r>
          </a:p>
          <a:p>
            <a:pPr marL="457200" indent="-457200">
              <a:buFont typeface="+mj-lt"/>
              <a:buAutoNum type="arabicPeriod"/>
            </a:pPr>
            <a:r>
              <a:rPr lang="en-US" dirty="0">
                <a:solidFill>
                  <a:schemeClr val="tx1"/>
                </a:solidFill>
              </a:rPr>
              <a:t>Why is natural language a poor choice for expressing specifications?</a:t>
            </a:r>
          </a:p>
          <a:p>
            <a:pPr marL="457200" indent="-457200">
              <a:buFont typeface="+mj-lt"/>
              <a:buAutoNum type="arabicPeriod"/>
            </a:pPr>
            <a:r>
              <a:rPr lang="en-US" dirty="0">
                <a:solidFill>
                  <a:schemeClr val="tx1"/>
                </a:solidFill>
              </a:rPr>
              <a:t>Identify any weaknesses in the following requirements definition:</a:t>
            </a:r>
          </a:p>
          <a:p>
            <a:pPr marL="0" indent="0">
              <a:buNone/>
            </a:pPr>
            <a:r>
              <a:rPr lang="en-US" i="1" dirty="0">
                <a:solidFill>
                  <a:schemeClr val="tx1"/>
                </a:solidFill>
              </a:rPr>
              <a:t>‘Software is required to monitor a collection of documents kept in a library. There may be multiple copies of each document. Some of the documents are deemed to be of high importance. Documents can be borrowed from the library by certain members of staff. There must always be at least one copy of any document deemed to be of high importance left in the library. All other documents may be removed. The software needs to record each document’s identity code (consisting of letters and numbers), and whether or not it is of high importance, as well as the number of copies. Documents can be removed from the library only by providing the correct document code.’</a:t>
            </a:r>
            <a:endParaRPr lang="en-GB" i="1" dirty="0">
              <a:solidFill>
                <a:schemeClr val="tx1"/>
              </a:solidFill>
            </a:endParaRPr>
          </a:p>
        </p:txBody>
      </p:sp>
    </p:spTree>
    <p:extLst>
      <p:ext uri="{BB962C8B-B14F-4D97-AF65-F5344CB8AC3E}">
        <p14:creationId xmlns:p14="http://schemas.microsoft.com/office/powerpoint/2010/main" val="163208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Today, software is pervasive. It is used not only to provide applications on our desktop PC, or distributed business applications across a network of machines, but also to control many systems all around us. </a:t>
            </a:r>
          </a:p>
          <a:p>
            <a:pPr lvl="1">
              <a:buFont typeface="Wingdings" panose="05000000000000000000" pitchFamily="2" charset="2"/>
              <a:buChar char="v"/>
            </a:pPr>
            <a:r>
              <a:rPr lang="en-US" dirty="0"/>
              <a:t>Often the software is integrated into a mechanical or electronic system known as </a:t>
            </a:r>
            <a:r>
              <a:rPr lang="en-US" b="1" dirty="0"/>
              <a:t>embedded software.</a:t>
            </a:r>
            <a:endParaRPr lang="en-US" dirty="0"/>
          </a:p>
        </p:txBody>
      </p:sp>
    </p:spTree>
    <p:extLst>
      <p:ext uri="{BB962C8B-B14F-4D97-AF65-F5344CB8AC3E}">
        <p14:creationId xmlns:p14="http://schemas.microsoft.com/office/powerpoint/2010/main" val="36271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a:t>Errors and Patch</a:t>
            </a:r>
          </a:p>
          <a:p>
            <a:pPr lvl="1">
              <a:buFont typeface="Wingdings" panose="05000000000000000000" pitchFamily="2" charset="2"/>
              <a:buChar char="v"/>
            </a:pPr>
            <a:r>
              <a:rPr lang="en-US" dirty="0"/>
              <a:t>Ideally all software products, be they traditional off-the-shelf desktop products such as word processors, or specialist embedded software dedicated to monitoring temperatures in a chemical reactor, should be released without errors. </a:t>
            </a:r>
          </a:p>
          <a:p>
            <a:pPr lvl="2">
              <a:buFont typeface="Wingdings" panose="05000000000000000000" pitchFamily="2" charset="2"/>
              <a:buChar char="v"/>
            </a:pPr>
            <a:r>
              <a:rPr lang="en-US" dirty="0"/>
              <a:t>In reality this is not feasible and residual errors in applications are to be expected. </a:t>
            </a:r>
          </a:p>
          <a:p>
            <a:pPr lvl="1">
              <a:buFont typeface="Wingdings" panose="05000000000000000000" pitchFamily="2" charset="2"/>
              <a:buChar char="v"/>
            </a:pPr>
            <a:r>
              <a:rPr lang="en-US" b="1" dirty="0"/>
              <a:t>Examples</a:t>
            </a:r>
          </a:p>
          <a:p>
            <a:pPr lvl="2">
              <a:buFont typeface="Wingdings" panose="05000000000000000000" pitchFamily="2" charset="2"/>
              <a:buChar char="v"/>
            </a:pPr>
            <a:r>
              <a:rPr lang="en-US" dirty="0"/>
              <a:t>when it comes to off-the-shelf software products, it is common for software companies developing such products to release ‘patches’ for them. Essentially, these patches are fixes for mistakes in the application’s original source code. </a:t>
            </a:r>
          </a:p>
          <a:p>
            <a:pPr lvl="2">
              <a:buFont typeface="Wingdings" panose="05000000000000000000" pitchFamily="2" charset="2"/>
              <a:buChar char="v"/>
            </a:pPr>
            <a:r>
              <a:rPr lang="en-US" dirty="0"/>
              <a:t>Manufacturers of operating systems, for example, often find the need to release patches for their products soon after release, as errors are uncovered. </a:t>
            </a:r>
          </a:p>
        </p:txBody>
      </p:sp>
    </p:spTree>
    <p:extLst>
      <p:ext uri="{BB962C8B-B14F-4D97-AF65-F5344CB8AC3E}">
        <p14:creationId xmlns:p14="http://schemas.microsoft.com/office/powerpoint/2010/main" val="280213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a:t>Errors and Patch</a:t>
            </a:r>
          </a:p>
          <a:p>
            <a:pPr lvl="1">
              <a:buFont typeface="Wingdings" panose="05000000000000000000" pitchFamily="2" charset="2"/>
              <a:buChar char="v"/>
            </a:pPr>
            <a:r>
              <a:rPr lang="en-US" dirty="0"/>
              <a:t>Consumers tolerate a certain level of residual errors in such applications, as the consequence of software failure is not disastrous. </a:t>
            </a:r>
          </a:p>
          <a:p>
            <a:pPr lvl="2">
              <a:buFont typeface="Wingdings" panose="05000000000000000000" pitchFamily="2" charset="2"/>
              <a:buChar char="v"/>
            </a:pPr>
            <a:r>
              <a:rPr lang="en-US" dirty="0"/>
              <a:t>Sometimes a system reboot may solve the problem; other times the product might not be usable until a patch is available. </a:t>
            </a:r>
          </a:p>
          <a:p>
            <a:pPr lvl="1">
              <a:buFont typeface="Wingdings" panose="05000000000000000000" pitchFamily="2" charset="2"/>
              <a:buChar char="v"/>
            </a:pPr>
            <a:r>
              <a:rPr lang="en-US" dirty="0"/>
              <a:t>While this may be annoying it does not pose any danger. For these kinds of products, delivering the product quickly to market, and at an affordable price, is more important than reducing defects to an absolute minimum.</a:t>
            </a:r>
            <a:endParaRPr lang="en-US" b="1" dirty="0"/>
          </a:p>
          <a:p>
            <a:pPr lvl="1">
              <a:buFont typeface="Wingdings" panose="05000000000000000000" pitchFamily="2" charset="2"/>
              <a:buChar char="v"/>
            </a:pPr>
            <a:r>
              <a:rPr lang="en-US" dirty="0"/>
              <a:t>However, if similar patches were suddenly released for software controlling the brakes on your car or the signaling system on a railway network! For these kinds of systems (compared to off-the-shelf desktop applications) the costs of software failure are dangerously high and therefore a much higher degree of confidence in the correctness of the software is required.</a:t>
            </a:r>
            <a:endParaRPr lang="en-US" b="1" dirty="0"/>
          </a:p>
        </p:txBody>
      </p:sp>
    </p:spTree>
    <p:extLst>
      <p:ext uri="{BB962C8B-B14F-4D97-AF65-F5344CB8AC3E}">
        <p14:creationId xmlns:p14="http://schemas.microsoft.com/office/powerpoint/2010/main" val="57034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High Integrity Software</a:t>
            </a:r>
          </a:p>
          <a:p>
            <a:pPr lvl="1">
              <a:buFont typeface="Wingdings" panose="05000000000000000000" pitchFamily="2" charset="2"/>
              <a:buChar char="v"/>
            </a:pPr>
            <a:r>
              <a:rPr lang="en-US" dirty="0"/>
              <a:t>We refer to software that has a higher than normal expectation of correctness as </a:t>
            </a:r>
            <a:r>
              <a:rPr lang="en-US" b="1" dirty="0"/>
              <a:t>high integrity software</a:t>
            </a:r>
            <a:r>
              <a:rPr lang="en-US" dirty="0"/>
              <a:t>. </a:t>
            </a:r>
          </a:p>
          <a:p>
            <a:pPr lvl="1">
              <a:buFont typeface="Wingdings" panose="05000000000000000000" pitchFamily="2" charset="2"/>
              <a:buChar char="v"/>
            </a:pPr>
            <a:r>
              <a:rPr lang="en-US" dirty="0"/>
              <a:t>This expectation of correctness is closely linked to the </a:t>
            </a:r>
            <a:r>
              <a:rPr lang="en-US" i="1" dirty="0"/>
              <a:t>risks </a:t>
            </a:r>
            <a:r>
              <a:rPr lang="en-US" dirty="0"/>
              <a:t>inherent in software failure. </a:t>
            </a:r>
          </a:p>
          <a:p>
            <a:pPr lvl="2">
              <a:buFont typeface="Wingdings" panose="05000000000000000000" pitchFamily="2" charset="2"/>
              <a:buChar char="v"/>
            </a:pPr>
            <a:r>
              <a:rPr lang="en-US" dirty="0"/>
              <a:t>As risks increase so too does the need to ensure that there are as few software errors as possible. </a:t>
            </a:r>
          </a:p>
          <a:p>
            <a:pPr lvl="2">
              <a:buFont typeface="Wingdings" panose="05000000000000000000" pitchFamily="2" charset="2"/>
              <a:buChar char="v"/>
            </a:pPr>
            <a:r>
              <a:rPr lang="en-US" dirty="0"/>
              <a:t>However, the resources (cost, time and so on) required to help ensure correctness also rise. </a:t>
            </a:r>
          </a:p>
          <a:p>
            <a:pPr lvl="2">
              <a:buFont typeface="Wingdings" panose="05000000000000000000" pitchFamily="2" charset="2"/>
              <a:buChar char="v"/>
            </a:pPr>
            <a:r>
              <a:rPr lang="en-US" dirty="0"/>
              <a:t>Therefore, the development of high integrity software demands greater resources than the development of a ‘regular’ software product.</a:t>
            </a:r>
          </a:p>
        </p:txBody>
      </p:sp>
    </p:spTree>
    <p:extLst>
      <p:ext uri="{BB962C8B-B14F-4D97-AF65-F5344CB8AC3E}">
        <p14:creationId xmlns:p14="http://schemas.microsoft.com/office/powerpoint/2010/main" val="99788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a:t>Critical Software</a:t>
            </a:r>
          </a:p>
          <a:p>
            <a:pPr lvl="1">
              <a:buFont typeface="Wingdings" panose="05000000000000000000" pitchFamily="2" charset="2"/>
              <a:buChar char="v"/>
            </a:pPr>
            <a:r>
              <a:rPr lang="en-US" dirty="0"/>
              <a:t>The term </a:t>
            </a:r>
            <a:r>
              <a:rPr lang="en-US" i="1" dirty="0"/>
              <a:t>critical software </a:t>
            </a:r>
            <a:r>
              <a:rPr lang="en-US" dirty="0"/>
              <a:t>applies to software that poses dangers should it fail. </a:t>
            </a:r>
          </a:p>
          <a:p>
            <a:pPr lvl="1">
              <a:buFont typeface="Wingdings" panose="05000000000000000000" pitchFamily="2" charset="2"/>
              <a:buChar char="v"/>
            </a:pPr>
            <a:r>
              <a:rPr lang="en-US" dirty="0"/>
              <a:t>Critical software can further be categorized depending upon the </a:t>
            </a:r>
            <a:r>
              <a:rPr lang="en-US" i="1" dirty="0"/>
              <a:t>types </a:t>
            </a:r>
            <a:r>
              <a:rPr lang="en-US" dirty="0"/>
              <a:t>of danger imposed by failure. </a:t>
            </a:r>
          </a:p>
          <a:p>
            <a:pPr lvl="1">
              <a:buFont typeface="Wingdings" panose="05000000000000000000" pitchFamily="2" charset="2"/>
              <a:buChar char="v"/>
            </a:pPr>
            <a:r>
              <a:rPr lang="en-US" dirty="0"/>
              <a:t>Failure of </a:t>
            </a:r>
            <a:r>
              <a:rPr lang="en-US" b="1" dirty="0"/>
              <a:t>business critical software </a:t>
            </a:r>
            <a:r>
              <a:rPr lang="en-US" dirty="0"/>
              <a:t>could adversely affect the economic success of an enterprise </a:t>
            </a:r>
          </a:p>
          <a:p>
            <a:pPr lvl="2">
              <a:buFont typeface="Wingdings" panose="05000000000000000000" pitchFamily="2" charset="2"/>
              <a:buChar char="v"/>
            </a:pPr>
            <a:r>
              <a:rPr lang="en-US" dirty="0"/>
              <a:t>Example includes the software used to control a bank’s ATM transactions and software aimed at providing security for sensitive information. </a:t>
            </a:r>
          </a:p>
          <a:p>
            <a:pPr lvl="1">
              <a:buFont typeface="Wingdings" panose="05000000000000000000" pitchFamily="2" charset="2"/>
              <a:buChar char="v"/>
            </a:pPr>
            <a:r>
              <a:rPr lang="en-US" dirty="0"/>
              <a:t>Failure in </a:t>
            </a:r>
            <a:r>
              <a:rPr lang="en-US" b="1" dirty="0"/>
              <a:t>mission critical software</a:t>
            </a:r>
            <a:r>
              <a:rPr lang="en-US" dirty="0"/>
              <a:t>, on the other hand, could impair the goal of the given mission.</a:t>
            </a:r>
          </a:p>
          <a:p>
            <a:pPr lvl="2">
              <a:buFont typeface="Wingdings" panose="05000000000000000000" pitchFamily="2" charset="2"/>
              <a:buChar char="v"/>
            </a:pPr>
            <a:r>
              <a:rPr lang="en-US" dirty="0"/>
              <a:t>Examples here include such applications as satellite and rocket launch systems. </a:t>
            </a:r>
          </a:p>
          <a:p>
            <a:pPr lvl="1">
              <a:buFont typeface="Wingdings" panose="05000000000000000000" pitchFamily="2" charset="2"/>
              <a:buChar char="v"/>
            </a:pPr>
            <a:r>
              <a:rPr lang="en-US" dirty="0"/>
              <a:t>Finally, failure of </a:t>
            </a:r>
            <a:r>
              <a:rPr lang="en-US" b="1" dirty="0"/>
              <a:t>safety critical software </a:t>
            </a:r>
            <a:r>
              <a:rPr lang="en-US" dirty="0"/>
              <a:t>could result in harm to people, property or the environment. </a:t>
            </a:r>
          </a:p>
          <a:p>
            <a:pPr lvl="2">
              <a:buFont typeface="Wingdings" panose="05000000000000000000" pitchFamily="2" charset="2"/>
              <a:buChar char="v"/>
            </a:pPr>
            <a:r>
              <a:rPr lang="en-US" dirty="0"/>
              <a:t>Examples include medical control software and air traffic control software.</a:t>
            </a:r>
            <a:endParaRPr lang="en-US" b="1" dirty="0"/>
          </a:p>
        </p:txBody>
      </p:sp>
    </p:spTree>
    <p:extLst>
      <p:ext uri="{BB962C8B-B14F-4D97-AF65-F5344CB8AC3E}">
        <p14:creationId xmlns:p14="http://schemas.microsoft.com/office/powerpoint/2010/main" val="389873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a:t>Integrity Levels</a:t>
            </a:r>
          </a:p>
          <a:p>
            <a:pPr lvl="1">
              <a:buFont typeface="Wingdings" panose="05000000000000000000" pitchFamily="2" charset="2"/>
              <a:buChar char="v"/>
            </a:pPr>
            <a:r>
              <a:rPr lang="en-US" dirty="0"/>
              <a:t>There can be </a:t>
            </a:r>
            <a:r>
              <a:rPr lang="en-US" i="1" dirty="0"/>
              <a:t>degrees </a:t>
            </a:r>
            <a:r>
              <a:rPr lang="en-US" dirty="0"/>
              <a:t>of danger posed by software failure, so that some software is of higher integrity than other software</a:t>
            </a:r>
          </a:p>
          <a:p>
            <a:pPr lvl="2">
              <a:buFont typeface="Wingdings" panose="05000000000000000000" pitchFamily="2" charset="2"/>
              <a:buChar char="v"/>
            </a:pPr>
            <a:r>
              <a:rPr lang="en-US" dirty="0"/>
              <a:t>a higher degree of confidence is required in its correctness than is the case for other software. </a:t>
            </a:r>
          </a:p>
          <a:p>
            <a:pPr lvl="1">
              <a:buFont typeface="Wingdings" panose="05000000000000000000" pitchFamily="2" charset="2"/>
              <a:buChar char="v"/>
            </a:pPr>
            <a:r>
              <a:rPr lang="en-US" dirty="0"/>
              <a:t>For example, consider the software used to monitor air traffic flow around an airport and software used to monitor the temperature in a fridge freezer. Although both are examples of critical software, failure in the former could have far more catastrophic consequences than failure in the latter. </a:t>
            </a:r>
          </a:p>
          <a:p>
            <a:pPr lvl="1">
              <a:buFont typeface="Wingdings" panose="05000000000000000000" pitchFamily="2" charset="2"/>
              <a:buChar char="v"/>
            </a:pPr>
            <a:r>
              <a:rPr lang="en-US" dirty="0"/>
              <a:t>Amongst other things, software failure in a fridge freezer is likely to be protected against by some form of hardware lock, whereas hardware locks cannot protect against errors in air traffic software. </a:t>
            </a:r>
          </a:p>
          <a:p>
            <a:pPr lvl="1">
              <a:buFont typeface="Wingdings" panose="05000000000000000000" pitchFamily="2" charset="2"/>
              <a:buChar char="v"/>
            </a:pPr>
            <a:r>
              <a:rPr lang="en-US" dirty="0"/>
              <a:t>We refer to these degrees of integrity as </a:t>
            </a:r>
            <a:r>
              <a:rPr lang="en-US" b="1" dirty="0"/>
              <a:t>integrity levels</a:t>
            </a:r>
            <a:r>
              <a:rPr lang="en-US" dirty="0"/>
              <a:t>.</a:t>
            </a:r>
            <a:endParaRPr lang="en-US" b="1" dirty="0"/>
          </a:p>
        </p:txBody>
      </p:sp>
    </p:spTree>
    <p:extLst>
      <p:ext uri="{BB962C8B-B14F-4D97-AF65-F5344CB8AC3E}">
        <p14:creationId xmlns:p14="http://schemas.microsoft.com/office/powerpoint/2010/main" val="379557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Integrity Software Development</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b="1" dirty="0"/>
              <a:t>Some high profile examples of high integrity software failures</a:t>
            </a:r>
          </a:p>
          <a:p>
            <a:pPr>
              <a:buFont typeface="Wingdings" panose="05000000000000000000" pitchFamily="2" charset="2"/>
              <a:buChar char="v"/>
            </a:pPr>
            <a:endParaRPr lang="en-US" b="1" dirty="0"/>
          </a:p>
        </p:txBody>
      </p:sp>
      <p:pic>
        <p:nvPicPr>
          <p:cNvPr id="6" name="Content Placeholder 3"/>
          <p:cNvPicPr>
            <a:picLocks noChangeAspect="1"/>
          </p:cNvPicPr>
          <p:nvPr/>
        </p:nvPicPr>
        <p:blipFill rotWithShape="1">
          <a:blip r:embed="rId2"/>
          <a:srcRect l="12714" t="25109" r="36537" b="32711"/>
          <a:stretch/>
        </p:blipFill>
        <p:spPr>
          <a:xfrm>
            <a:off x="1569458" y="2204481"/>
            <a:ext cx="8604362" cy="4022725"/>
          </a:xfrm>
          <a:prstGeom prst="rect">
            <a:avLst/>
          </a:prstGeom>
        </p:spPr>
      </p:pic>
    </p:spTree>
    <p:extLst>
      <p:ext uri="{BB962C8B-B14F-4D97-AF65-F5344CB8AC3E}">
        <p14:creationId xmlns:p14="http://schemas.microsoft.com/office/powerpoint/2010/main" val="29399110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4C809AD19F7E4D9CE8D686D62A7F25" ma:contentTypeVersion="2" ma:contentTypeDescription="Create a new document." ma:contentTypeScope="" ma:versionID="892bf44ddc1b14daecb87b8e9b6f2f21">
  <xsd:schema xmlns:xsd="http://www.w3.org/2001/XMLSchema" xmlns:xs="http://www.w3.org/2001/XMLSchema" xmlns:p="http://schemas.microsoft.com/office/2006/metadata/properties" xmlns:ns2="8dae1f0d-6849-4bb1-b2e3-71de3eaa5682" targetNamespace="http://schemas.microsoft.com/office/2006/metadata/properties" ma:root="true" ma:fieldsID="13e074c1d8f3a4c682c6070ca9a6aa30" ns2:_="">
    <xsd:import namespace="8dae1f0d-6849-4bb1-b2e3-71de3eaa56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ae1f0d-6849-4bb1-b2e3-71de3eaa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98657-53F9-4B53-ABA0-2249192D3E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273189-07FC-4156-A793-EA9ABEA36D4B}">
  <ds:schemaRefs>
    <ds:schemaRef ds:uri="http://schemas.microsoft.com/sharepoint/v3/contenttype/forms"/>
  </ds:schemaRefs>
</ds:datastoreItem>
</file>

<file path=customXml/itemProps3.xml><?xml version="1.0" encoding="utf-8"?>
<ds:datastoreItem xmlns:ds="http://schemas.openxmlformats.org/officeDocument/2006/customXml" ds:itemID="{D1556EE8-0B96-4583-9B7B-79F33E9EEF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ae1f0d-6849-4bb1-b2e3-71de3eaa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TotalTime>
  <Words>2344</Words>
  <Application>Microsoft Office PowerPoint</Application>
  <PresentationFormat>Widescreen</PresentationFormat>
  <Paragraphs>147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lpstr>
      <vt:lpstr>PowerPoint Presentation</vt:lpstr>
      <vt:lpstr>Outline</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High Integrity Software Development</vt:lpstr>
      <vt:lpstr>PowerPoint Presentation</vt:lpstr>
      <vt:lpstr>PowerPoint Presentation</vt:lpstr>
      <vt:lpstr>Formal Methods Scopes High Integrity Software Development</vt:lpstr>
      <vt:lpstr>PowerPoint Presentation</vt:lpstr>
      <vt:lpstr>High Integrity Software Development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MEHRAN UNIVERSITY OF ENGINEERING &amp; TECHNOLOGY, JAMSHORO, SINDH, PAKISTAN</dc:title>
  <dc:creator>Rabia Iftikhar</dc:creator>
  <cp:lastModifiedBy>HP</cp:lastModifiedBy>
  <cp:revision>56</cp:revision>
  <dcterms:created xsi:type="dcterms:W3CDTF">2020-05-27T07:31:06Z</dcterms:created>
  <dcterms:modified xsi:type="dcterms:W3CDTF">2022-12-23T13:35:19Z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0x010100384C809AD19F7E4D9CE8D686D62A7F25</vt:lpwstr>
  </property>
</Properties>
</file>