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3" r:id="rId6"/>
    <p:sldId id="265" r:id="rId7"/>
    <p:sldId id="266" r:id="rId8"/>
    <p:sldId id="258" r:id="rId9"/>
    <p:sldId id="268" r:id="rId10"/>
    <p:sldId id="269" r:id="rId11"/>
    <p:sldId id="270" r:id="rId12"/>
    <p:sldId id="271" r:id="rId13"/>
    <p:sldId id="272" r:id="rId14"/>
    <p:sldId id="273" r:id="rId15"/>
    <p:sldId id="275" r:id="rId16"/>
    <p:sldId id="274"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87D54B-5055-4737-8A8A-A0C5273737C7}">
          <p14:sldIdLst>
            <p14:sldId id="256"/>
            <p14:sldId id="257"/>
            <p14:sldId id="259"/>
            <p14:sldId id="267"/>
            <p14:sldId id="263"/>
            <p14:sldId id="265"/>
            <p14:sldId id="266"/>
            <p14:sldId id="258"/>
            <p14:sldId id="268"/>
            <p14:sldId id="269"/>
            <p14:sldId id="270"/>
            <p14:sldId id="271"/>
            <p14:sldId id="272"/>
            <p14:sldId id="273"/>
            <p14:sldId id="275"/>
          </p14:sldIdLst>
        </p14:section>
        <p14:section name="Untitled Section" id="{BDC65AA1-2453-487A-A2A1-27D1342BD3FD}">
          <p14:sldIdLst>
            <p14:sldId id="274"/>
            <p14:sldId id="276"/>
            <p14:sldId id="277"/>
            <p14:sldId id="279"/>
            <p14:sldId id="280"/>
            <p14:sldId id="281"/>
            <p14:sldId id="282"/>
            <p14:sldId id="283"/>
            <p14:sldId id="284"/>
            <p14:sldId id="285"/>
            <p14:sldId id="286"/>
            <p14:sldId id="287"/>
            <p14:sldId id="288"/>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C8D4580-D2D2-4D05-AA34-3F7E6F4E2E70}" type="datetimeFigureOut">
              <a:rPr lang="en-PK" smtClean="0"/>
              <a:t>21/04/2021</a:t>
            </a:fld>
            <a:endParaRPr lang="en-PK"/>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PK"/>
          </a:p>
        </p:txBody>
      </p:sp>
      <p:sp>
        <p:nvSpPr>
          <p:cNvPr id="6" name="Slide Number Placeholder 5"/>
          <p:cNvSpPr>
            <a:spLocks noGrp="1"/>
          </p:cNvSpPr>
          <p:nvPr>
            <p:ph type="sldNum" sz="quarter" idx="12"/>
          </p:nvPr>
        </p:nvSpPr>
        <p:spPr>
          <a:xfrm>
            <a:off x="10469880" y="320040"/>
            <a:ext cx="914400" cy="320040"/>
          </a:xfrm>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64121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D4580-D2D2-4D05-AA34-3F7E6F4E2E70}" type="datetimeFigureOut">
              <a:rPr lang="en-PK" smtClean="0"/>
              <a:t>21/04/2021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206577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C8D4580-D2D2-4D05-AA34-3F7E6F4E2E70}" type="datetimeFigureOut">
              <a:rPr lang="en-PK" smtClean="0"/>
              <a:t>21/04/2021</a:t>
            </a:fld>
            <a:endParaRPr lang="en-PK"/>
          </a:p>
        </p:txBody>
      </p:sp>
      <p:sp>
        <p:nvSpPr>
          <p:cNvPr id="5" name="Footer Placeholder 4"/>
          <p:cNvSpPr>
            <a:spLocks noGrp="1"/>
          </p:cNvSpPr>
          <p:nvPr>
            <p:ph type="ftr" sz="quarter" idx="11"/>
          </p:nvPr>
        </p:nvSpPr>
        <p:spPr>
          <a:xfrm>
            <a:off x="804672" y="6227064"/>
            <a:ext cx="10588752" cy="320040"/>
          </a:xfrm>
        </p:spPr>
        <p:txBody>
          <a:bodyPr/>
          <a:lstStyle/>
          <a:p>
            <a:endParaRPr lang="en-PK"/>
          </a:p>
        </p:txBody>
      </p:sp>
      <p:sp>
        <p:nvSpPr>
          <p:cNvPr id="6" name="Slide Number Placeholder 5"/>
          <p:cNvSpPr>
            <a:spLocks noGrp="1"/>
          </p:cNvSpPr>
          <p:nvPr>
            <p:ph type="sldNum" sz="quarter" idx="12"/>
          </p:nvPr>
        </p:nvSpPr>
        <p:spPr>
          <a:xfrm>
            <a:off x="10469880" y="320040"/>
            <a:ext cx="914400" cy="320040"/>
          </a:xfrm>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218480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D4580-D2D2-4D05-AA34-3F7E6F4E2E70}" type="datetimeFigureOut">
              <a:rPr lang="en-PK" smtClean="0"/>
              <a:t>21/04/2021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83483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C8D4580-D2D2-4D05-AA34-3F7E6F4E2E70}" type="datetimeFigureOut">
              <a:rPr lang="en-PK" smtClean="0"/>
              <a:t>21/04/2021</a:t>
            </a:fld>
            <a:endParaRPr lang="en-PK"/>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PK"/>
          </a:p>
        </p:txBody>
      </p:sp>
      <p:sp>
        <p:nvSpPr>
          <p:cNvPr id="6" name="Slide Number Placeholder 5"/>
          <p:cNvSpPr>
            <a:spLocks noGrp="1"/>
          </p:cNvSpPr>
          <p:nvPr>
            <p:ph type="sldNum" sz="quarter" idx="12"/>
          </p:nvPr>
        </p:nvSpPr>
        <p:spPr>
          <a:xfrm>
            <a:off x="10469880" y="320040"/>
            <a:ext cx="914400" cy="320040"/>
          </a:xfrm>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76945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C8D4580-D2D2-4D05-AA34-3F7E6F4E2E70}" type="datetimeFigureOut">
              <a:rPr lang="en-PK" smtClean="0"/>
              <a:t>21/04/2021</a:t>
            </a:fld>
            <a:endParaRPr lang="en-PK"/>
          </a:p>
        </p:txBody>
      </p:sp>
      <p:sp>
        <p:nvSpPr>
          <p:cNvPr id="6" name="Footer Placeholder 5"/>
          <p:cNvSpPr>
            <a:spLocks noGrp="1"/>
          </p:cNvSpPr>
          <p:nvPr>
            <p:ph type="ftr" sz="quarter" idx="11"/>
          </p:nvPr>
        </p:nvSpPr>
        <p:spPr>
          <a:xfrm>
            <a:off x="804672" y="6227064"/>
            <a:ext cx="10588752" cy="320040"/>
          </a:xfrm>
        </p:spPr>
        <p:txBody>
          <a:bodyPr/>
          <a:lstStyle/>
          <a:p>
            <a:endParaRPr lang="en-PK"/>
          </a:p>
        </p:txBody>
      </p:sp>
      <p:sp>
        <p:nvSpPr>
          <p:cNvPr id="7" name="Slide Number Placeholder 6"/>
          <p:cNvSpPr>
            <a:spLocks noGrp="1"/>
          </p:cNvSpPr>
          <p:nvPr>
            <p:ph type="sldNum" sz="quarter" idx="12"/>
          </p:nvPr>
        </p:nvSpPr>
        <p:spPr>
          <a:xfrm>
            <a:off x="10469880" y="320040"/>
            <a:ext cx="914400" cy="320040"/>
          </a:xfrm>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96016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C8D4580-D2D2-4D05-AA34-3F7E6F4E2E70}" type="datetimeFigureOut">
              <a:rPr lang="en-PK" smtClean="0"/>
              <a:t>21/04/2021</a:t>
            </a:fld>
            <a:endParaRPr lang="en-PK"/>
          </a:p>
        </p:txBody>
      </p:sp>
      <p:sp>
        <p:nvSpPr>
          <p:cNvPr id="8" name="Footer Placeholder 7"/>
          <p:cNvSpPr>
            <a:spLocks noGrp="1"/>
          </p:cNvSpPr>
          <p:nvPr>
            <p:ph type="ftr" sz="quarter" idx="11"/>
          </p:nvPr>
        </p:nvSpPr>
        <p:spPr>
          <a:xfrm>
            <a:off x="804672" y="6227064"/>
            <a:ext cx="10588752" cy="320040"/>
          </a:xfrm>
        </p:spPr>
        <p:txBody>
          <a:bodyPr/>
          <a:lstStyle/>
          <a:p>
            <a:endParaRPr lang="en-PK"/>
          </a:p>
        </p:txBody>
      </p:sp>
      <p:sp>
        <p:nvSpPr>
          <p:cNvPr id="9" name="Slide Number Placeholder 8"/>
          <p:cNvSpPr>
            <a:spLocks noGrp="1"/>
          </p:cNvSpPr>
          <p:nvPr>
            <p:ph type="sldNum" sz="quarter" idx="12"/>
          </p:nvPr>
        </p:nvSpPr>
        <p:spPr>
          <a:xfrm>
            <a:off x="10469880" y="320040"/>
            <a:ext cx="914400" cy="320040"/>
          </a:xfrm>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24294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D4580-D2D2-4D05-AA34-3F7E6F4E2E70}" type="datetimeFigureOut">
              <a:rPr lang="en-PK" smtClean="0"/>
              <a:t>21/04/2021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413618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C8D4580-D2D2-4D05-AA34-3F7E6F4E2E70}" type="datetimeFigureOut">
              <a:rPr lang="en-PK" smtClean="0"/>
              <a:t>21/04/2021</a:t>
            </a:fld>
            <a:endParaRPr lang="en-PK"/>
          </a:p>
        </p:txBody>
      </p:sp>
      <p:sp>
        <p:nvSpPr>
          <p:cNvPr id="3" name="Footer Placeholder 2"/>
          <p:cNvSpPr>
            <a:spLocks noGrp="1"/>
          </p:cNvSpPr>
          <p:nvPr>
            <p:ph type="ftr" sz="quarter" idx="11"/>
          </p:nvPr>
        </p:nvSpPr>
        <p:spPr>
          <a:xfrm>
            <a:off x="804672" y="6227064"/>
            <a:ext cx="10588752" cy="320040"/>
          </a:xfrm>
        </p:spPr>
        <p:txBody>
          <a:bodyPr/>
          <a:lstStyle/>
          <a:p>
            <a:endParaRPr lang="en-PK"/>
          </a:p>
        </p:txBody>
      </p:sp>
      <p:sp>
        <p:nvSpPr>
          <p:cNvPr id="4" name="Slide Number Placeholder 3"/>
          <p:cNvSpPr>
            <a:spLocks noGrp="1"/>
          </p:cNvSpPr>
          <p:nvPr>
            <p:ph type="sldNum" sz="quarter" idx="12"/>
          </p:nvPr>
        </p:nvSpPr>
        <p:spPr>
          <a:xfrm>
            <a:off x="10469880" y="320040"/>
            <a:ext cx="914400" cy="320040"/>
          </a:xfrm>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05265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D4580-D2D2-4D05-AA34-3F7E6F4E2E70}" type="datetimeFigureOut">
              <a:rPr lang="en-PK" smtClean="0"/>
              <a:t>21/04/2021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12504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C8D4580-D2D2-4D05-AA34-3F7E6F4E2E70}" type="datetimeFigureOut">
              <a:rPr lang="en-PK" smtClean="0"/>
              <a:t>21/04/2021</a:t>
            </a:fld>
            <a:endParaRPr lang="en-PK"/>
          </a:p>
        </p:txBody>
      </p:sp>
      <p:sp>
        <p:nvSpPr>
          <p:cNvPr id="6" name="Footer Placeholder 5"/>
          <p:cNvSpPr>
            <a:spLocks noGrp="1"/>
          </p:cNvSpPr>
          <p:nvPr>
            <p:ph type="ftr" sz="quarter" idx="11"/>
          </p:nvPr>
        </p:nvSpPr>
        <p:spPr>
          <a:xfrm>
            <a:off x="804672" y="6227064"/>
            <a:ext cx="5942203" cy="320040"/>
          </a:xfrm>
        </p:spPr>
        <p:txBody>
          <a:bodyPr/>
          <a:lstStyle/>
          <a:p>
            <a:endParaRPr lang="en-PK"/>
          </a:p>
        </p:txBody>
      </p:sp>
      <p:sp>
        <p:nvSpPr>
          <p:cNvPr id="7" name="Slide Number Placeholder 6"/>
          <p:cNvSpPr>
            <a:spLocks noGrp="1"/>
          </p:cNvSpPr>
          <p:nvPr>
            <p:ph type="sldNum" sz="quarter" idx="12"/>
          </p:nvPr>
        </p:nvSpPr>
        <p:spPr>
          <a:xfrm>
            <a:off x="5828377" y="320040"/>
            <a:ext cx="914400" cy="320040"/>
          </a:xfrm>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40159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C8D4580-D2D2-4D05-AA34-3F7E6F4E2E70}" type="datetimeFigureOut">
              <a:rPr lang="en-PK" smtClean="0"/>
              <a:t>21/04/2021</a:t>
            </a:fld>
            <a:endParaRPr lang="en-PK"/>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A7B121-4158-4AC9-B27F-AB7B10A7653A}" type="slidenum">
              <a:rPr lang="en-PK" smtClean="0"/>
              <a:t>‹#›</a:t>
            </a:fld>
            <a:endParaRPr lang="en-PK"/>
          </a:p>
        </p:txBody>
      </p:sp>
    </p:spTree>
    <p:extLst>
      <p:ext uri="{BB962C8B-B14F-4D97-AF65-F5344CB8AC3E}">
        <p14:creationId xmlns:p14="http://schemas.microsoft.com/office/powerpoint/2010/main" val="404808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83A5-0F43-4385-8190-359E299FFFF6}"/>
              </a:ext>
            </a:extLst>
          </p:cNvPr>
          <p:cNvSpPr>
            <a:spLocks noGrp="1"/>
          </p:cNvSpPr>
          <p:nvPr>
            <p:ph type="ctrTitle"/>
          </p:nvPr>
        </p:nvSpPr>
        <p:spPr/>
        <p:txBody>
          <a:bodyPr>
            <a:scene3d>
              <a:camera prst="orthographicFront"/>
              <a:lightRig rig="threePt" dir="t">
                <a:rot lat="0" lon="0" rev="0"/>
              </a:lightRig>
            </a:scene3d>
            <a:sp3d extrusionH="44450" contourW="6350">
              <a:bevelT w="12700" h="44450"/>
              <a:bevelB w="0" h="146050"/>
            </a:sp3d>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SIMPLEX ALGORITHM</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sz="2000"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FOR SOLVING LP PROBLEMS</a:t>
            </a:r>
            <a:endParaRPr lang="en-PK" sz="2000"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0A86A988-2BEA-4718-B413-D0ED350462C6}"/>
              </a:ext>
            </a:extLst>
          </p:cNvPr>
          <p:cNvSpPr>
            <a:spLocks noGrp="1"/>
          </p:cNvSpPr>
          <p:nvPr>
            <p:ph type="subTitle" idx="1"/>
          </p:nvPr>
        </p:nvSpPr>
        <p:spPr>
          <a:xfrm>
            <a:off x="1759237" y="3931920"/>
            <a:ext cx="8673427" cy="1296933"/>
          </a:xfrm>
        </p:spPr>
        <p:txBody>
          <a:bodyPr/>
          <a:lstStyle/>
          <a:p>
            <a:r>
              <a:rPr lang="en-US" sz="1800" dirty="0">
                <a:solidFill>
                  <a:schemeClr val="bg1"/>
                </a:solidFill>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By 19SW42</a:t>
            </a:r>
            <a:endParaRPr lang="en-PK"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67651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DC2-4139-4017-8113-83C4A2D1C7EE}"/>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Step-1</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15" name="Content Placeholder 14">
            <a:extLst>
              <a:ext uri="{FF2B5EF4-FFF2-40B4-BE49-F238E27FC236}">
                <a16:creationId xmlns:a16="http://schemas.microsoft.com/office/drawing/2014/main" id="{0AB8A4CE-2262-4E11-8100-94FE71A0F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3624" y="1421008"/>
            <a:ext cx="6281738" cy="2100456"/>
          </a:xfrm>
        </p:spPr>
      </p:pic>
      <p:pic>
        <p:nvPicPr>
          <p:cNvPr id="17" name="Picture 16">
            <a:extLst>
              <a:ext uri="{FF2B5EF4-FFF2-40B4-BE49-F238E27FC236}">
                <a16:creationId xmlns:a16="http://schemas.microsoft.com/office/drawing/2014/main" id="{6CB1940E-5CC4-4326-8546-8F24A721A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648" y="3254455"/>
            <a:ext cx="5719891" cy="1168204"/>
          </a:xfrm>
          <a:prstGeom prst="rect">
            <a:avLst/>
          </a:prstGeom>
        </p:spPr>
      </p:pic>
      <p:pic>
        <p:nvPicPr>
          <p:cNvPr id="19" name="Picture 18">
            <a:extLst>
              <a:ext uri="{FF2B5EF4-FFF2-40B4-BE49-F238E27FC236}">
                <a16:creationId xmlns:a16="http://schemas.microsoft.com/office/drawing/2014/main" id="{694FA597-9883-4EF1-BD41-227074FA0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025" y="4127426"/>
            <a:ext cx="3909337" cy="745616"/>
          </a:xfrm>
          <a:prstGeom prst="rect">
            <a:avLst/>
          </a:prstGeom>
        </p:spPr>
      </p:pic>
    </p:spTree>
    <p:extLst>
      <p:ext uri="{BB962C8B-B14F-4D97-AF65-F5344CB8AC3E}">
        <p14:creationId xmlns:p14="http://schemas.microsoft.com/office/powerpoint/2010/main" val="54007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3657-FD0A-4230-A684-1C6A973E08F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Step-1</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13" name="Content Placeholder 12">
            <a:extLst>
              <a:ext uri="{FF2B5EF4-FFF2-40B4-BE49-F238E27FC236}">
                <a16:creationId xmlns:a16="http://schemas.microsoft.com/office/drawing/2014/main" id="{CF881BC2-35AD-45CD-9641-89772106E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650" y="802931"/>
            <a:ext cx="6281738" cy="4410762"/>
          </a:xfrm>
        </p:spPr>
      </p:pic>
    </p:spTree>
    <p:extLst>
      <p:ext uri="{BB962C8B-B14F-4D97-AF65-F5344CB8AC3E}">
        <p14:creationId xmlns:p14="http://schemas.microsoft.com/office/powerpoint/2010/main" val="276519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Step-2</a:t>
            </a:r>
            <a:endParaRPr lang="en-PK" dirty="0"/>
          </a:p>
        </p:txBody>
      </p:sp>
      <p:pic>
        <p:nvPicPr>
          <p:cNvPr id="5" name="Content Placeholder 4">
            <a:extLst>
              <a:ext uri="{FF2B5EF4-FFF2-40B4-BE49-F238E27FC236}">
                <a16:creationId xmlns:a16="http://schemas.microsoft.com/office/drawing/2014/main" id="{5D7C4DD9-0087-4673-9526-050AAECD6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1050" y="1157486"/>
            <a:ext cx="6808788" cy="5106590"/>
          </a:xfrm>
        </p:spPr>
      </p:pic>
    </p:spTree>
    <p:extLst>
      <p:ext uri="{BB962C8B-B14F-4D97-AF65-F5344CB8AC3E}">
        <p14:creationId xmlns:p14="http://schemas.microsoft.com/office/powerpoint/2010/main" val="132185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Step-2</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5BBDFF57-190A-46F0-A44B-201713F1B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8273" y="442217"/>
            <a:ext cx="6281738" cy="4865491"/>
          </a:xfrm>
        </p:spPr>
      </p:pic>
    </p:spTree>
    <p:extLst>
      <p:ext uri="{BB962C8B-B14F-4D97-AF65-F5344CB8AC3E}">
        <p14:creationId xmlns:p14="http://schemas.microsoft.com/office/powerpoint/2010/main" val="313219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a:xfrm>
            <a:off x="857251" y="2349925"/>
            <a:ext cx="3505200" cy="2456442"/>
          </a:xfrm>
        </p:spPr>
        <p:txBody>
          <a:bodyPr>
            <a:normAutofit/>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Step-3</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sz="2700"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(FORM INITIAL TABLEAU)</a:t>
            </a:r>
            <a:endParaRPr lang="en-PK" sz="2700" dirty="0"/>
          </a:p>
        </p:txBody>
      </p:sp>
      <p:pic>
        <p:nvPicPr>
          <p:cNvPr id="5" name="Content Placeholder 4">
            <a:extLst>
              <a:ext uri="{FF2B5EF4-FFF2-40B4-BE49-F238E27FC236}">
                <a16:creationId xmlns:a16="http://schemas.microsoft.com/office/drawing/2014/main" id="{739F2852-D955-472D-8679-E0DBC96DF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8700" y="866295"/>
            <a:ext cx="6399213" cy="4799409"/>
          </a:xfrm>
        </p:spPr>
      </p:pic>
    </p:spTree>
    <p:extLst>
      <p:ext uri="{BB962C8B-B14F-4D97-AF65-F5344CB8AC3E}">
        <p14:creationId xmlns:p14="http://schemas.microsoft.com/office/powerpoint/2010/main" val="397628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Step-3</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EA216774-FB02-45FA-B33A-EB8D2EE70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1631" y="1263153"/>
            <a:ext cx="6281738" cy="3071218"/>
          </a:xfrm>
        </p:spPr>
      </p:pic>
    </p:spTree>
    <p:extLst>
      <p:ext uri="{BB962C8B-B14F-4D97-AF65-F5344CB8AC3E}">
        <p14:creationId xmlns:p14="http://schemas.microsoft.com/office/powerpoint/2010/main" val="11223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Step-3</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EE7D4672-6262-456E-A261-6DC170C18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1331" y="590244"/>
            <a:ext cx="6567753" cy="4925814"/>
          </a:xfrm>
        </p:spPr>
      </p:pic>
    </p:spTree>
    <p:extLst>
      <p:ext uri="{BB962C8B-B14F-4D97-AF65-F5344CB8AC3E}">
        <p14:creationId xmlns:p14="http://schemas.microsoft.com/office/powerpoint/2010/main" val="65338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Step-3</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679CDBAE-164D-43E6-AEAF-6B7D67ABC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650" y="871736"/>
            <a:ext cx="6281738" cy="4711303"/>
          </a:xfrm>
        </p:spPr>
      </p:pic>
    </p:spTree>
    <p:extLst>
      <p:ext uri="{BB962C8B-B14F-4D97-AF65-F5344CB8AC3E}">
        <p14:creationId xmlns:p14="http://schemas.microsoft.com/office/powerpoint/2010/main" val="34091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Step-3</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053FB72E-2425-49A2-A615-D8E57411E9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3775" y="843161"/>
            <a:ext cx="6281738" cy="4711303"/>
          </a:xfrm>
        </p:spPr>
      </p:pic>
    </p:spTree>
    <p:extLst>
      <p:ext uri="{BB962C8B-B14F-4D97-AF65-F5344CB8AC3E}">
        <p14:creationId xmlns:p14="http://schemas.microsoft.com/office/powerpoint/2010/main" val="177086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265F1-2321-4497-93CE-39AC78F94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4537" y="666750"/>
            <a:ext cx="6845301" cy="5257800"/>
          </a:xfrm>
        </p:spPr>
      </p:pic>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sz="2000"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(Obtain new tableaux)</a:t>
            </a:r>
            <a:endParaRPr lang="en-PK" sz="2000" dirty="0"/>
          </a:p>
        </p:txBody>
      </p:sp>
    </p:spTree>
    <p:extLst>
      <p:ext uri="{BB962C8B-B14F-4D97-AF65-F5344CB8AC3E}">
        <p14:creationId xmlns:p14="http://schemas.microsoft.com/office/powerpoint/2010/main" val="362187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4AE0-236F-4C1E-84A3-51635F6DEB57}"/>
              </a:ext>
            </a:extLst>
          </p:cNvPr>
          <p:cNvSpPr>
            <a:spLocks noGrp="1"/>
          </p:cNvSpPr>
          <p:nvPr>
            <p:ph type="title"/>
          </p:nvPr>
        </p:nvSpPr>
        <p:spPr>
          <a:xfrm>
            <a:off x="101600" y="2349925"/>
            <a:ext cx="4744720" cy="2456442"/>
          </a:xfrm>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INtroduction</a:t>
            </a:r>
            <a:endParaRPr lang="en-PK" dirty="0"/>
          </a:p>
        </p:txBody>
      </p:sp>
      <p:sp>
        <p:nvSpPr>
          <p:cNvPr id="3" name="Content Placeholder 2">
            <a:extLst>
              <a:ext uri="{FF2B5EF4-FFF2-40B4-BE49-F238E27FC236}">
                <a16:creationId xmlns:a16="http://schemas.microsoft.com/office/drawing/2014/main" id="{834D3C38-C25F-4463-AFB0-03E97ADEA634}"/>
              </a:ext>
            </a:extLst>
          </p:cNvPr>
          <p:cNvSpPr>
            <a:spLocks noGrp="1"/>
          </p:cNvSpPr>
          <p:nvPr>
            <p:ph idx="1"/>
          </p:nvPr>
        </p:nvSpPr>
        <p:spPr>
          <a:xfrm>
            <a:off x="4591051" y="803186"/>
            <a:ext cx="7267574" cy="5248622"/>
          </a:xfrm>
        </p:spPr>
        <p:txBody>
          <a:bodyPr/>
          <a:lstStyle/>
          <a:p>
            <a:r>
              <a:rPr lang="en-US" sz="1600" dirty="0">
                <a:latin typeface="Arial" panose="020B0604020202020204" pitchFamily="34" charset="0"/>
                <a:cs typeface="Arial" panose="020B0604020202020204" pitchFamily="34" charset="0"/>
              </a:rPr>
              <a:t>The Simplex Method/Algorithm, developed by George Dantzig in 1947, is used to solve LP problems.</a:t>
            </a:r>
          </a:p>
          <a:p>
            <a:r>
              <a:rPr lang="en-US" sz="1600" dirty="0">
                <a:latin typeface="Arial" panose="020B0604020202020204" pitchFamily="34" charset="0"/>
                <a:cs typeface="Arial" panose="020B0604020202020204" pitchFamily="34" charset="0"/>
              </a:rPr>
              <a:t>With only two decision variables we can use graphical method to solve LP problems but most real life LP problems are too complex to solve using graphical methods in that case we need ‘SIMPLEX METHOD’ to solve them.</a:t>
            </a:r>
          </a:p>
          <a:p>
            <a:r>
              <a:rPr lang="en-US" sz="1600" dirty="0">
                <a:latin typeface="Arial" panose="020B0604020202020204" pitchFamily="34" charset="0"/>
                <a:cs typeface="Arial" panose="020B0604020202020204" pitchFamily="34" charset="0"/>
              </a:rPr>
              <a:t>The simplex method examines the corner points using basic algebraic concepts.</a:t>
            </a:r>
          </a:p>
          <a:p>
            <a:r>
              <a:rPr lang="en-US" sz="1600" dirty="0">
                <a:latin typeface="Arial" panose="020B0604020202020204" pitchFamily="34" charset="0"/>
                <a:cs typeface="Arial" panose="020B0604020202020204" pitchFamily="34" charset="0"/>
              </a:rPr>
              <a:t>It does this in an iterative manner until an optimal solution is </a:t>
            </a:r>
            <a:r>
              <a:rPr lang="en-US" sz="1600">
                <a:latin typeface="Arial" panose="020B0604020202020204" pitchFamily="34" charset="0"/>
                <a:cs typeface="Arial" panose="020B0604020202020204" pitchFamily="34" charset="0"/>
              </a:rPr>
              <a:t>found.</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651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1E5A8027-D4C3-4E10-BD00-6CBC0058B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0575" y="730464"/>
            <a:ext cx="7315200" cy="5603661"/>
          </a:xfrm>
        </p:spPr>
      </p:pic>
    </p:spTree>
    <p:extLst>
      <p:ext uri="{BB962C8B-B14F-4D97-AF65-F5344CB8AC3E}">
        <p14:creationId xmlns:p14="http://schemas.microsoft.com/office/powerpoint/2010/main" val="273955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E90C3DAB-207D-4DE3-BFA2-5CD0B8C06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1631" y="643136"/>
            <a:ext cx="6281738" cy="4711303"/>
          </a:xfrm>
        </p:spPr>
      </p:pic>
    </p:spTree>
    <p:extLst>
      <p:ext uri="{BB962C8B-B14F-4D97-AF65-F5344CB8AC3E}">
        <p14:creationId xmlns:p14="http://schemas.microsoft.com/office/powerpoint/2010/main" val="2690289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61DC0504-C260-4C28-ADB4-7CE346F1D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125" y="993088"/>
            <a:ext cx="6281738" cy="3154149"/>
          </a:xfrm>
        </p:spPr>
      </p:pic>
    </p:spTree>
    <p:extLst>
      <p:ext uri="{BB962C8B-B14F-4D97-AF65-F5344CB8AC3E}">
        <p14:creationId xmlns:p14="http://schemas.microsoft.com/office/powerpoint/2010/main" val="12137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7" name="Content Placeholder 6">
            <a:extLst>
              <a:ext uri="{FF2B5EF4-FFF2-40B4-BE49-F238E27FC236}">
                <a16:creationId xmlns:a16="http://schemas.microsoft.com/office/drawing/2014/main" id="{3636A97B-CA4C-4E33-9906-DA8D4E7350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9150" y="1167011"/>
            <a:ext cx="7162799" cy="4928989"/>
          </a:xfrm>
        </p:spPr>
      </p:pic>
    </p:spTree>
    <p:extLst>
      <p:ext uri="{BB962C8B-B14F-4D97-AF65-F5344CB8AC3E}">
        <p14:creationId xmlns:p14="http://schemas.microsoft.com/office/powerpoint/2010/main" val="26052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5346D617-B167-4282-A56B-12492E310C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9500" y="566936"/>
            <a:ext cx="6281738" cy="4711303"/>
          </a:xfrm>
        </p:spPr>
      </p:pic>
    </p:spTree>
    <p:extLst>
      <p:ext uri="{BB962C8B-B14F-4D97-AF65-F5344CB8AC3E}">
        <p14:creationId xmlns:p14="http://schemas.microsoft.com/office/powerpoint/2010/main" val="2457235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9" name="Content Placeholder 8">
            <a:extLst>
              <a:ext uri="{FF2B5EF4-FFF2-40B4-BE49-F238E27FC236}">
                <a16:creationId xmlns:a16="http://schemas.microsoft.com/office/drawing/2014/main" id="{1D8862C2-4DDD-472C-AD00-33B89A1CE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9" y="561975"/>
            <a:ext cx="7458075" cy="5457825"/>
          </a:xfrm>
        </p:spPr>
      </p:pic>
    </p:spTree>
    <p:extLst>
      <p:ext uri="{BB962C8B-B14F-4D97-AF65-F5344CB8AC3E}">
        <p14:creationId xmlns:p14="http://schemas.microsoft.com/office/powerpoint/2010/main" val="1292434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9" name="Content Placeholder 8">
            <a:extLst>
              <a:ext uri="{FF2B5EF4-FFF2-40B4-BE49-F238E27FC236}">
                <a16:creationId xmlns:a16="http://schemas.microsoft.com/office/drawing/2014/main" id="{BFAC8D91-540F-4FDE-9AAF-E6F7198BF5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1549" y="841788"/>
            <a:ext cx="6296026" cy="4032986"/>
          </a:xfrm>
        </p:spPr>
      </p:pic>
      <p:pic>
        <p:nvPicPr>
          <p:cNvPr id="11" name="Picture 10">
            <a:extLst>
              <a:ext uri="{FF2B5EF4-FFF2-40B4-BE49-F238E27FC236}">
                <a16:creationId xmlns:a16="http://schemas.microsoft.com/office/drawing/2014/main" id="{DCA0A3AA-D1AD-41C4-BBAD-146911B17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4508503"/>
            <a:ext cx="5781675" cy="1579187"/>
          </a:xfrm>
          <a:prstGeom prst="rect">
            <a:avLst/>
          </a:prstGeom>
        </p:spPr>
      </p:pic>
    </p:spTree>
    <p:extLst>
      <p:ext uri="{BB962C8B-B14F-4D97-AF65-F5344CB8AC3E}">
        <p14:creationId xmlns:p14="http://schemas.microsoft.com/office/powerpoint/2010/main" val="125780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6" name="Content Placeholder 5">
            <a:extLst>
              <a:ext uri="{FF2B5EF4-FFF2-40B4-BE49-F238E27FC236}">
                <a16:creationId xmlns:a16="http://schemas.microsoft.com/office/drawing/2014/main" id="{968CE4F0-0C4D-4C8F-ABDD-5E16A5F96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9650" y="757833"/>
            <a:ext cx="7123113" cy="5342334"/>
          </a:xfrm>
        </p:spPr>
      </p:pic>
    </p:spTree>
    <p:extLst>
      <p:ext uri="{BB962C8B-B14F-4D97-AF65-F5344CB8AC3E}">
        <p14:creationId xmlns:p14="http://schemas.microsoft.com/office/powerpoint/2010/main" val="1413684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4F44B277-777D-4542-82F1-C7C6C4435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0621" y="350243"/>
            <a:ext cx="7067550" cy="5300662"/>
          </a:xfrm>
        </p:spPr>
      </p:pic>
    </p:spTree>
    <p:extLst>
      <p:ext uri="{BB962C8B-B14F-4D97-AF65-F5344CB8AC3E}">
        <p14:creationId xmlns:p14="http://schemas.microsoft.com/office/powerpoint/2010/main" val="31980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ABD2C496-0BE3-4131-ABBE-3CAD3E2A8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7202" y="719336"/>
            <a:ext cx="6902186" cy="5176639"/>
          </a:xfrm>
        </p:spPr>
      </p:pic>
    </p:spTree>
    <p:extLst>
      <p:ext uri="{BB962C8B-B14F-4D97-AF65-F5344CB8AC3E}">
        <p14:creationId xmlns:p14="http://schemas.microsoft.com/office/powerpoint/2010/main" val="268645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DC56-9018-4A8D-BC7E-08B65F593815}"/>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BASIC terms</a:t>
            </a:r>
            <a:endParaRPr lang="en-PK" dirty="0"/>
          </a:p>
        </p:txBody>
      </p:sp>
      <p:sp>
        <p:nvSpPr>
          <p:cNvPr id="3" name="Content Placeholder 2">
            <a:extLst>
              <a:ext uri="{FF2B5EF4-FFF2-40B4-BE49-F238E27FC236}">
                <a16:creationId xmlns:a16="http://schemas.microsoft.com/office/drawing/2014/main" id="{C11B0212-EC30-4A18-AFD0-E5734B52217F}"/>
              </a:ext>
            </a:extLst>
          </p:cNvPr>
          <p:cNvSpPr>
            <a:spLocks noGrp="1"/>
          </p:cNvSpPr>
          <p:nvPr>
            <p:ph idx="1"/>
          </p:nvPr>
        </p:nvSpPr>
        <p:spPr>
          <a:xfrm>
            <a:off x="4581525" y="803186"/>
            <a:ext cx="6818795" cy="5248622"/>
          </a:xfrm>
        </p:spPr>
        <p:txBody>
          <a:bodyPr/>
          <a:lstStyle/>
          <a:p>
            <a:r>
              <a:rPr lang="en-US" sz="1600" b="1" u="sng" dirty="0">
                <a:latin typeface="Arial" panose="020B0604020202020204" pitchFamily="34" charset="0"/>
                <a:cs typeface="Arial" panose="020B0604020202020204" pitchFamily="34" charset="0"/>
              </a:rPr>
              <a:t>Slack Variable</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 variable added to convert an inequality of ‘less than or equal to’ type(≤) to equality.</a:t>
            </a:r>
          </a:p>
          <a:p>
            <a:r>
              <a:rPr lang="en-US" sz="1600" b="1" u="sng" dirty="0">
                <a:latin typeface="Arial" panose="020B0604020202020204" pitchFamily="34" charset="0"/>
                <a:cs typeface="Arial" panose="020B0604020202020204" pitchFamily="34" charset="0"/>
              </a:rPr>
              <a:t>Surplus Variable</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 variable subtracted to convert an inequality of ‘greater than or equal to’ type(≥) to equality.</a:t>
            </a:r>
          </a:p>
          <a:p>
            <a:endParaRPr lang="en-PK" dirty="0"/>
          </a:p>
        </p:txBody>
      </p:sp>
    </p:spTree>
    <p:extLst>
      <p:ext uri="{BB962C8B-B14F-4D97-AF65-F5344CB8AC3E}">
        <p14:creationId xmlns:p14="http://schemas.microsoft.com/office/powerpoint/2010/main" val="253579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Step-4</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11" name="Content Placeholder 10">
            <a:extLst>
              <a:ext uri="{FF2B5EF4-FFF2-40B4-BE49-F238E27FC236}">
                <a16:creationId xmlns:a16="http://schemas.microsoft.com/office/drawing/2014/main" id="{7DCB82E4-8095-41BD-98B5-B1E3B3A81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9757" y="854775"/>
            <a:ext cx="7252691" cy="4203000"/>
          </a:xfrm>
        </p:spPr>
      </p:pic>
    </p:spTree>
    <p:extLst>
      <p:ext uri="{BB962C8B-B14F-4D97-AF65-F5344CB8AC3E}">
        <p14:creationId xmlns:p14="http://schemas.microsoft.com/office/powerpoint/2010/main" val="1573817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a:xfrm>
            <a:off x="819150" y="2349925"/>
            <a:ext cx="3571875" cy="2456442"/>
          </a:xfrm>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Step-5</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sz="2400"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(Get the solution)</a:t>
            </a:r>
            <a:endParaRPr lang="en-PK" sz="2400" dirty="0"/>
          </a:p>
        </p:txBody>
      </p:sp>
      <p:pic>
        <p:nvPicPr>
          <p:cNvPr id="9" name="Content Placeholder 8">
            <a:extLst>
              <a:ext uri="{FF2B5EF4-FFF2-40B4-BE49-F238E27FC236}">
                <a16:creationId xmlns:a16="http://schemas.microsoft.com/office/drawing/2014/main" id="{AC815979-280C-4C09-B47C-64213B1D0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1839" y="1357732"/>
            <a:ext cx="7525224" cy="4885485"/>
          </a:xfrm>
        </p:spPr>
      </p:pic>
    </p:spTree>
    <p:extLst>
      <p:ext uri="{BB962C8B-B14F-4D97-AF65-F5344CB8AC3E}">
        <p14:creationId xmlns:p14="http://schemas.microsoft.com/office/powerpoint/2010/main" val="97053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D7C7-C394-41D0-BCF2-C31AD5C37A11}"/>
              </a:ext>
            </a:extLst>
          </p:cNvPr>
          <p:cNvSpPr>
            <a:spLocks noGrp="1"/>
          </p:cNvSpPr>
          <p:nvPr>
            <p:ph type="title"/>
          </p:nvPr>
        </p:nvSpPr>
        <p:spPr>
          <a:xfrm>
            <a:off x="838200" y="2349925"/>
            <a:ext cx="3533775" cy="2456442"/>
          </a:xfrm>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Step-5</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sz="2400" dirty="0"/>
          </a:p>
        </p:txBody>
      </p:sp>
      <p:pic>
        <p:nvPicPr>
          <p:cNvPr id="11" name="Content Placeholder 10">
            <a:extLst>
              <a:ext uri="{FF2B5EF4-FFF2-40B4-BE49-F238E27FC236}">
                <a16:creationId xmlns:a16="http://schemas.microsoft.com/office/drawing/2014/main" id="{5345555B-22A1-4564-AB15-27E1369EB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300" y="925146"/>
            <a:ext cx="6554232" cy="4342179"/>
          </a:xfrm>
        </p:spPr>
      </p:pic>
    </p:spTree>
    <p:extLst>
      <p:ext uri="{BB962C8B-B14F-4D97-AF65-F5344CB8AC3E}">
        <p14:creationId xmlns:p14="http://schemas.microsoft.com/office/powerpoint/2010/main" val="2443252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ED69-F58D-4F6F-8F26-1A3FCACF9C1C}"/>
              </a:ext>
            </a:extLst>
          </p:cNvPr>
          <p:cNvSpPr>
            <a:spLocks noGrp="1"/>
          </p:cNvSpPr>
          <p:nvPr>
            <p:ph type="ctr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sym typeface="Wingdings" panose="05000000000000000000" pitchFamily="2" charset="2"/>
              </a:rPr>
              <a:t>(: </a:t>
            </a: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THANKS</a:t>
            </a: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sym typeface="Wingdings" panose="05000000000000000000" pitchFamily="2" charset="2"/>
              </a:rPr>
              <a:t>:)</a:t>
            </a:r>
            <a:endParaRPr lang="en-PK" dirty="0"/>
          </a:p>
        </p:txBody>
      </p:sp>
    </p:spTree>
    <p:extLst>
      <p:ext uri="{BB962C8B-B14F-4D97-AF65-F5344CB8AC3E}">
        <p14:creationId xmlns:p14="http://schemas.microsoft.com/office/powerpoint/2010/main" val="411676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AFF7135-0669-4414-9946-6168AF7D4DF2}"/>
              </a:ext>
            </a:extLst>
          </p:cNvPr>
          <p:cNvGraphicFramePr>
            <a:graphicFrameLocks noGrp="1"/>
          </p:cNvGraphicFramePr>
          <p:nvPr>
            <p:extLst>
              <p:ext uri="{D42A27DB-BD31-4B8C-83A1-F6EECF244321}">
                <p14:modId xmlns:p14="http://schemas.microsoft.com/office/powerpoint/2010/main" val="2328160002"/>
              </p:ext>
            </p:extLst>
          </p:nvPr>
        </p:nvGraphicFramePr>
        <p:xfrm>
          <a:off x="2279651" y="1245870"/>
          <a:ext cx="7359649" cy="3911600"/>
        </p:xfrm>
        <a:graphic>
          <a:graphicData uri="http://schemas.openxmlformats.org/drawingml/2006/table">
            <a:tbl>
              <a:tblPr firstRow="1" bandRow="1">
                <a:effectLst>
                  <a:innerShdw blurRad="114300">
                    <a:prstClr val="black"/>
                  </a:innerShdw>
                </a:effectLst>
                <a:tableStyleId>{5C22544A-7EE6-4342-B048-85BDC9FD1C3A}</a:tableStyleId>
              </a:tblPr>
              <a:tblGrid>
                <a:gridCol w="2323746">
                  <a:extLst>
                    <a:ext uri="{9D8B030D-6E8A-4147-A177-3AD203B41FA5}">
                      <a16:colId xmlns:a16="http://schemas.microsoft.com/office/drawing/2014/main" val="7326091"/>
                    </a:ext>
                  </a:extLst>
                </a:gridCol>
                <a:gridCol w="2323746">
                  <a:extLst>
                    <a:ext uri="{9D8B030D-6E8A-4147-A177-3AD203B41FA5}">
                      <a16:colId xmlns:a16="http://schemas.microsoft.com/office/drawing/2014/main" val="3936733933"/>
                    </a:ext>
                  </a:extLst>
                </a:gridCol>
                <a:gridCol w="2712157">
                  <a:extLst>
                    <a:ext uri="{9D8B030D-6E8A-4147-A177-3AD203B41FA5}">
                      <a16:colId xmlns:a16="http://schemas.microsoft.com/office/drawing/2014/main" val="3514243766"/>
                    </a:ext>
                  </a:extLst>
                </a:gridCol>
              </a:tblGrid>
              <a:tr h="220980">
                <a:tc>
                  <a:txBody>
                    <a:bodyPr/>
                    <a:lstStyle/>
                    <a:p>
                      <a:pPr algn="ctr"/>
                      <a:r>
                        <a:rPr lang="en-US" sz="1600" dirty="0">
                          <a:latin typeface="Arial" panose="020B0604020202020204" pitchFamily="34" charset="0"/>
                          <a:cs typeface="Arial" panose="020B0604020202020204" pitchFamily="34" charset="0"/>
                        </a:rPr>
                        <a:t>Particulars</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Slack Variable</a:t>
                      </a:r>
                      <a:endParaRPr lang="en-PK" sz="16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Surplus Variable</a:t>
                      </a:r>
                      <a:endParaRPr lang="en-PK" sz="1600" dirty="0">
                        <a:latin typeface="Arial" panose="020B0604020202020204" pitchFamily="34" charset="0"/>
                        <a:cs typeface="Arial" panose="020B0604020202020204" pitchFamily="34" charset="0"/>
                      </a:endParaRPr>
                    </a:p>
                    <a:p>
                      <a:pPr algn="ctr"/>
                      <a:endParaRPr lang="en-PK"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71379541"/>
                  </a:ext>
                </a:extLst>
              </a:tr>
              <a:tr h="863600">
                <a:tc>
                  <a:txBody>
                    <a:bodyPr/>
                    <a:lstStyle/>
                    <a:p>
                      <a:pPr algn="ctr"/>
                      <a:r>
                        <a:rPr lang="en-US" sz="1600" dirty="0">
                          <a:latin typeface="Arial" panose="020B0604020202020204" pitchFamily="34" charset="0"/>
                          <a:cs typeface="Arial" panose="020B0604020202020204" pitchFamily="34" charset="0"/>
                        </a:rPr>
                        <a:t>Meaning</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Unused resources or Unutilized resources</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Excess amount of resources utilized</a:t>
                      </a:r>
                      <a:endParaRPr lang="en-PK"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2512119"/>
                  </a:ext>
                </a:extLst>
              </a:tr>
              <a:tr h="822960">
                <a:tc>
                  <a:txBody>
                    <a:bodyPr/>
                    <a:lstStyle/>
                    <a:p>
                      <a:pPr algn="ctr"/>
                      <a:r>
                        <a:rPr lang="en-US" sz="1600" dirty="0">
                          <a:latin typeface="Arial" panose="020B0604020202020204" pitchFamily="34" charset="0"/>
                          <a:cs typeface="Arial" panose="020B0604020202020204" pitchFamily="34" charset="0"/>
                        </a:rPr>
                        <a:t>When to be used</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a:t>
                      </a:r>
                      <a:r>
                        <a:rPr lang="en-PK"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inequality</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a:t>
                      </a:r>
                      <a:r>
                        <a:rPr lang="en-PK"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inequality</a:t>
                      </a:r>
                      <a:endParaRPr lang="en-PK"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51647470"/>
                  </a:ext>
                </a:extLst>
              </a:tr>
              <a:tr h="822960">
                <a:tc>
                  <a:txBody>
                    <a:bodyPr/>
                    <a:lstStyle/>
                    <a:p>
                      <a:pPr algn="ctr"/>
                      <a:r>
                        <a:rPr lang="en-US" sz="1600" dirty="0">
                          <a:latin typeface="Arial" panose="020B0604020202020204" pitchFamily="34" charset="0"/>
                          <a:cs typeface="Arial" panose="020B0604020202020204" pitchFamily="34" charset="0"/>
                        </a:rPr>
                        <a:t>Co-efficient in the constraint</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+1</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-1</a:t>
                      </a:r>
                      <a:endParaRPr lang="en-PK"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10338894"/>
                  </a:ext>
                </a:extLst>
              </a:tr>
              <a:tr h="8229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Co-efficient in the Objective function Z</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0</a:t>
                      </a:r>
                      <a:endParaRPr lang="en-PK"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0</a:t>
                      </a:r>
                      <a:endParaRPr lang="en-PK"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5151763"/>
                  </a:ext>
                </a:extLst>
              </a:tr>
            </a:tbl>
          </a:graphicData>
        </a:graphic>
      </p:graphicFrame>
    </p:spTree>
    <p:extLst>
      <p:ext uri="{BB962C8B-B14F-4D97-AF65-F5344CB8AC3E}">
        <p14:creationId xmlns:p14="http://schemas.microsoft.com/office/powerpoint/2010/main" val="261592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FEBD-9DE2-4CD7-98E1-46CFB557E720}"/>
              </a:ext>
            </a:extLst>
          </p:cNvPr>
          <p:cNvSpPr>
            <a:spLocks noGrp="1"/>
          </p:cNvSpPr>
          <p:nvPr>
            <p:ph type="title"/>
          </p:nvPr>
        </p:nvSpPr>
        <p:spPr>
          <a:xfrm>
            <a:off x="888631" y="2349925"/>
            <a:ext cx="3616693" cy="2456442"/>
          </a:xfrm>
        </p:spPr>
        <p:txBody>
          <a:bodyPr>
            <a:normAutofit/>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Steps</a:t>
            </a:r>
            <a:endParaRPr lang="en-PK" sz="2000" dirty="0"/>
          </a:p>
        </p:txBody>
      </p:sp>
      <p:pic>
        <p:nvPicPr>
          <p:cNvPr id="5" name="Content Placeholder 4">
            <a:extLst>
              <a:ext uri="{FF2B5EF4-FFF2-40B4-BE49-F238E27FC236}">
                <a16:creationId xmlns:a16="http://schemas.microsoft.com/office/drawing/2014/main" id="{14CEEB63-8D95-493D-9C35-DACA0AEDD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9624" y="1223843"/>
            <a:ext cx="8010525" cy="5005507"/>
          </a:xfrm>
        </p:spPr>
      </p:pic>
    </p:spTree>
    <p:extLst>
      <p:ext uri="{BB962C8B-B14F-4D97-AF65-F5344CB8AC3E}">
        <p14:creationId xmlns:p14="http://schemas.microsoft.com/office/powerpoint/2010/main" val="100899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A9C3-3607-4C7C-BFCB-8BC3500A7128}"/>
              </a:ext>
            </a:extLst>
          </p:cNvPr>
          <p:cNvSpPr>
            <a:spLocks noGrp="1"/>
          </p:cNvSpPr>
          <p:nvPr>
            <p:ph type="title"/>
          </p:nvPr>
        </p:nvSpPr>
        <p:spPr>
          <a:xfrm>
            <a:off x="857250" y="2349925"/>
            <a:ext cx="3631964" cy="2456442"/>
          </a:xfrm>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Example Problem</a:t>
            </a:r>
            <a:endParaRPr lang="en-PK" dirty="0"/>
          </a:p>
        </p:txBody>
      </p:sp>
      <p:pic>
        <p:nvPicPr>
          <p:cNvPr id="9" name="Content Placeholder 8">
            <a:extLst>
              <a:ext uri="{FF2B5EF4-FFF2-40B4-BE49-F238E27FC236}">
                <a16:creationId xmlns:a16="http://schemas.microsoft.com/office/drawing/2014/main" id="{333F1452-707A-4A7C-A797-53BBA1761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214" y="1476375"/>
            <a:ext cx="7702786" cy="2827917"/>
          </a:xfrm>
        </p:spPr>
      </p:pic>
    </p:spTree>
    <p:extLst>
      <p:ext uri="{BB962C8B-B14F-4D97-AF65-F5344CB8AC3E}">
        <p14:creationId xmlns:p14="http://schemas.microsoft.com/office/powerpoint/2010/main" val="213264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EF09-7BFD-4F25-8ED8-02FC3041AA57}"/>
              </a:ext>
            </a:extLst>
          </p:cNvPr>
          <p:cNvSpPr>
            <a:spLocks noGrp="1"/>
          </p:cNvSpPr>
          <p:nvPr>
            <p:ph type="title"/>
          </p:nvPr>
        </p:nvSpPr>
        <p:spPr>
          <a:xfrm>
            <a:off x="876299" y="2349925"/>
            <a:ext cx="3486151" cy="2456442"/>
          </a:xfrm>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Step-1</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sz="2400"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(FORMULATING PROBLEM)</a:t>
            </a:r>
            <a:endParaRPr lang="en-PK" sz="2400" dirty="0"/>
          </a:p>
        </p:txBody>
      </p:sp>
      <p:pic>
        <p:nvPicPr>
          <p:cNvPr id="5" name="Content Placeholder 4">
            <a:extLst>
              <a:ext uri="{FF2B5EF4-FFF2-40B4-BE49-F238E27FC236}">
                <a16:creationId xmlns:a16="http://schemas.microsoft.com/office/drawing/2014/main" id="{FDF79A46-2F98-4416-8B9C-DADD6116CC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071761"/>
            <a:ext cx="6281738" cy="4711303"/>
          </a:xfrm>
        </p:spPr>
      </p:pic>
    </p:spTree>
    <p:extLst>
      <p:ext uri="{BB962C8B-B14F-4D97-AF65-F5344CB8AC3E}">
        <p14:creationId xmlns:p14="http://schemas.microsoft.com/office/powerpoint/2010/main" val="233459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5AB4-A1A2-4DFA-B4CA-908AB33D51A2}"/>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Step-1</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9BF0F496-C316-4111-B9F6-1C24038BF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071761"/>
            <a:ext cx="6281738" cy="4711303"/>
          </a:xfrm>
        </p:spPr>
      </p:pic>
    </p:spTree>
    <p:extLst>
      <p:ext uri="{BB962C8B-B14F-4D97-AF65-F5344CB8AC3E}">
        <p14:creationId xmlns:p14="http://schemas.microsoft.com/office/powerpoint/2010/main" val="349081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1FC8-92EA-4873-AECD-99B1F1DA7792}"/>
              </a:ext>
            </a:extLst>
          </p:cNvPr>
          <p:cNvSpPr>
            <a:spLocks noGrp="1"/>
          </p:cNvSpPr>
          <p:nvPr>
            <p:ph type="title"/>
          </p:nvPr>
        </p:nvSpPr>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Step-1</a:t>
            </a:r>
            <a:b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b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Continued…</a:t>
            </a:r>
            <a:endParaRPr lang="en-PK" dirty="0"/>
          </a:p>
        </p:txBody>
      </p:sp>
      <p:pic>
        <p:nvPicPr>
          <p:cNvPr id="5" name="Content Placeholder 4">
            <a:extLst>
              <a:ext uri="{FF2B5EF4-FFF2-40B4-BE49-F238E27FC236}">
                <a16:creationId xmlns:a16="http://schemas.microsoft.com/office/drawing/2014/main" id="{ECAB5590-F20A-4683-AB73-B22CD49C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071761"/>
            <a:ext cx="6281738" cy="4711303"/>
          </a:xfrm>
        </p:spPr>
      </p:pic>
    </p:spTree>
    <p:extLst>
      <p:ext uri="{BB962C8B-B14F-4D97-AF65-F5344CB8AC3E}">
        <p14:creationId xmlns:p14="http://schemas.microsoft.com/office/powerpoint/2010/main" val="3946950311"/>
      </p:ext>
    </p:extLst>
  </p:cSld>
  <p:clrMapOvr>
    <a:masterClrMapping/>
  </p:clrMapOvr>
</p:sld>
</file>

<file path=ppt/theme/theme1.xml><?xml version="1.0" encoding="utf-8"?>
<a:theme xmlns:a="http://schemas.openxmlformats.org/drawingml/2006/main" name="Atla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333</TotalTime>
  <Words>313</Words>
  <Application>Microsoft Office PowerPoint</Application>
  <PresentationFormat>Widescreen</PresentationFormat>
  <Paragraphs>54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Algerian</vt:lpstr>
      <vt:lpstr>Arial</vt:lpstr>
      <vt:lpstr>Calibri Light</vt:lpstr>
      <vt:lpstr>Rockwell</vt:lpstr>
      <vt:lpstr>Wingdings</vt:lpstr>
      <vt:lpstr>Atlas</vt:lpstr>
      <vt:lpstr>SIMPLEX ALGORITHM FOR SOLVING LP PROBLEMS</vt:lpstr>
      <vt:lpstr>INtroduction</vt:lpstr>
      <vt:lpstr>BASIC terms</vt:lpstr>
      <vt:lpstr>PowerPoint Presentation</vt:lpstr>
      <vt:lpstr>Steps</vt:lpstr>
      <vt:lpstr>Example Problem</vt:lpstr>
      <vt:lpstr>Step-1 (FORMULATING PROBLEM)</vt:lpstr>
      <vt:lpstr>Step-1 Continued…</vt:lpstr>
      <vt:lpstr>Step-1 Continued…</vt:lpstr>
      <vt:lpstr>Step-1 Continued…</vt:lpstr>
      <vt:lpstr>Step-1 Continued…</vt:lpstr>
      <vt:lpstr>Step-2</vt:lpstr>
      <vt:lpstr>Step-2 Continued…</vt:lpstr>
      <vt:lpstr>Step-3 (FORM INITIAL TABLEAU)</vt:lpstr>
      <vt:lpstr>Step-3 Continued…</vt:lpstr>
      <vt:lpstr>Step-3 Continued…</vt:lpstr>
      <vt:lpstr>Step-3 Continued…</vt:lpstr>
      <vt:lpstr>Step-3 Continued…</vt:lpstr>
      <vt:lpstr>Step-4 (Obtain new tableaux)</vt:lpstr>
      <vt:lpstr>Step-4 Continued…</vt:lpstr>
      <vt:lpstr>Step-4 Continued…</vt:lpstr>
      <vt:lpstr>Step-4 Continued…</vt:lpstr>
      <vt:lpstr>Step-4 Continued…</vt:lpstr>
      <vt:lpstr>Step-4 Continued…</vt:lpstr>
      <vt:lpstr>Step-4 Continued…</vt:lpstr>
      <vt:lpstr>Step-4 Continued…</vt:lpstr>
      <vt:lpstr>Step-4 Continued…</vt:lpstr>
      <vt:lpstr>Step-4 Continued…</vt:lpstr>
      <vt:lpstr>Step-4 Continued…</vt:lpstr>
      <vt:lpstr>Step-4 Continued…</vt:lpstr>
      <vt:lpstr>Step-5 (Get the solution)</vt:lpstr>
      <vt:lpstr>Step-5 Continued…</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SIMPLEX ALGORITHM FOR SOLVING LP PROBLEMS</dc:title>
  <dc:creator>Zohaib Hassan</dc:creator>
  <cp:lastModifiedBy>Zohaib Hassan</cp:lastModifiedBy>
  <cp:revision>50</cp:revision>
  <dcterms:created xsi:type="dcterms:W3CDTF">2021-04-10T10:53:39Z</dcterms:created>
  <dcterms:modified xsi:type="dcterms:W3CDTF">2021-04-21T06:07:03Z</dcterms:modified>
</cp:coreProperties>
</file>