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8" r:id="rId1"/>
  </p:sldMasterIdLst>
  <p:sldIdLst>
    <p:sldId id="256" r:id="rId2"/>
    <p:sldId id="261" r:id="rId3"/>
    <p:sldId id="267" r:id="rId4"/>
    <p:sldId id="268" r:id="rId5"/>
    <p:sldId id="269" r:id="rId6"/>
    <p:sldId id="270" r:id="rId7"/>
    <p:sldId id="271" r:id="rId8"/>
    <p:sldId id="27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76055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407676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B561A-BCE9-461C-8BD0-A6A685795DFF}"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069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3257733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B561A-BCE9-461C-8BD0-A6A685795DFF}"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226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407570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2171017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244491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52863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FEEA4-F376-40B4-9152-34449812DF90}" type="datetimeFigureOut">
              <a:rPr lang="en-PK" smtClean="0"/>
              <a:t>31/01/2021</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102377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46656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FEEA4-F376-40B4-9152-34449812DF90}" type="datetimeFigureOut">
              <a:rPr lang="en-PK" smtClean="0"/>
              <a:t>31/01/2021</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13753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FEEA4-F376-40B4-9152-34449812DF90}" type="datetimeFigureOut">
              <a:rPr lang="en-PK" smtClean="0"/>
              <a:t>31/01/2021</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281170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FEEA4-F376-40B4-9152-34449812DF90}" type="datetimeFigureOut">
              <a:rPr lang="en-PK" smtClean="0"/>
              <a:t>31/01/2021</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372284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50392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FEEA4-F376-40B4-9152-34449812DF90}" type="datetimeFigureOut">
              <a:rPr lang="en-PK" smtClean="0"/>
              <a:t>31/01/2021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B561A-BCE9-461C-8BD0-A6A685795DFF}" type="slidenum">
              <a:rPr lang="en-PK" smtClean="0"/>
              <a:t>‹#›</a:t>
            </a:fld>
            <a:endParaRPr lang="en-PK"/>
          </a:p>
        </p:txBody>
      </p:sp>
    </p:spTree>
    <p:extLst>
      <p:ext uri="{BB962C8B-B14F-4D97-AF65-F5344CB8AC3E}">
        <p14:creationId xmlns:p14="http://schemas.microsoft.com/office/powerpoint/2010/main" val="365242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BFEEA4-F376-40B4-9152-34449812DF90}" type="datetimeFigureOut">
              <a:rPr lang="en-PK" smtClean="0"/>
              <a:t>31/01/2021</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4B561A-BCE9-461C-8BD0-A6A685795DFF}" type="slidenum">
              <a:rPr lang="en-PK" smtClean="0"/>
              <a:t>‹#›</a:t>
            </a:fld>
            <a:endParaRPr lang="en-PK"/>
          </a:p>
        </p:txBody>
      </p:sp>
    </p:spTree>
    <p:extLst>
      <p:ext uri="{BB962C8B-B14F-4D97-AF65-F5344CB8AC3E}">
        <p14:creationId xmlns:p14="http://schemas.microsoft.com/office/powerpoint/2010/main" val="850242585"/>
      </p:ext>
    </p:extLst>
  </p:cSld>
  <p:clrMap bg1="dk1" tx1="lt1" bg2="dk2" tx2="lt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9DD8-6072-47ED-A468-444745EAF670}"/>
              </a:ext>
            </a:extLst>
          </p:cNvPr>
          <p:cNvSpPr>
            <a:spLocks noGrp="1"/>
          </p:cNvSpPr>
          <p:nvPr>
            <p:ph type="ctrTitle"/>
          </p:nvPr>
        </p:nvSpPr>
        <p:spPr>
          <a:solidFill>
            <a:schemeClr val="bg1">
              <a:alpha val="26000"/>
            </a:schemeClr>
          </a:solidFill>
        </p:spPr>
        <p:txBody>
          <a:bodyPr/>
          <a:lstStyle/>
          <a:p>
            <a:r>
              <a:rPr lang="en-US" dirty="0">
                <a:latin typeface="Bahnschrift" panose="020B0502040204020203" pitchFamily="34" charset="0"/>
              </a:rPr>
              <a:t>PRODUCT LIFE CYCLE OF CD-ROMs</a:t>
            </a:r>
            <a:endParaRPr lang="en-PK" dirty="0">
              <a:latin typeface="Bahnschrift" panose="020B0502040204020203" pitchFamily="34" charset="0"/>
            </a:endParaRPr>
          </a:p>
        </p:txBody>
      </p:sp>
      <p:sp>
        <p:nvSpPr>
          <p:cNvPr id="3" name="Subtitle 2">
            <a:extLst>
              <a:ext uri="{FF2B5EF4-FFF2-40B4-BE49-F238E27FC236}">
                <a16:creationId xmlns:a16="http://schemas.microsoft.com/office/drawing/2014/main" id="{70305437-8DC2-43EE-9DD0-80F80FAC6911}"/>
              </a:ext>
            </a:extLst>
          </p:cNvPr>
          <p:cNvSpPr>
            <a:spLocks noGrp="1"/>
          </p:cNvSpPr>
          <p:nvPr>
            <p:ph type="subTitle" idx="1"/>
          </p:nvPr>
        </p:nvSpPr>
        <p:spPr/>
        <p:txBody>
          <a:bodyPr>
            <a:normAutofit/>
          </a:bodyPr>
          <a:lstStyle/>
          <a:p>
            <a:r>
              <a:rPr lang="en-US" sz="2800" dirty="0">
                <a:latin typeface="Bahnschrift" panose="020B0502040204020203" pitchFamily="34" charset="0"/>
              </a:rPr>
              <a:t>BY 19SW42</a:t>
            </a:r>
            <a:endParaRPr lang="en-PK" sz="2800" dirty="0">
              <a:latin typeface="Bahnschrift" panose="020B0502040204020203" pitchFamily="34" charset="0"/>
            </a:endParaRPr>
          </a:p>
        </p:txBody>
      </p:sp>
    </p:spTree>
    <p:extLst>
      <p:ext uri="{BB962C8B-B14F-4D97-AF65-F5344CB8AC3E}">
        <p14:creationId xmlns:p14="http://schemas.microsoft.com/office/powerpoint/2010/main" val="319801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a:bodyPr>
          <a:lstStyle/>
          <a:p>
            <a:pPr marL="3657600" lvl="8" indent="0">
              <a:buNone/>
            </a:pPr>
            <a:endParaRPr lang="en-US" sz="4400" dirty="0">
              <a:latin typeface="Bahnschrift" panose="020B0502040204020203" pitchFamily="34" charset="0"/>
            </a:endParaRPr>
          </a:p>
          <a:p>
            <a:pPr marL="3200400" lvl="7" indent="0">
              <a:buNone/>
            </a:pPr>
            <a:r>
              <a:rPr lang="en-US" sz="4400" u="sng" dirty="0">
                <a:latin typeface="Bahnschrift SemiLight SemiConde" panose="020B0502040204020203" pitchFamily="34" charset="0"/>
              </a:rPr>
              <a:t>PRODUCT LIFE CYCLE</a:t>
            </a:r>
          </a:p>
          <a:p>
            <a:pPr marL="3200400" lvl="7" indent="0">
              <a:buNone/>
            </a:pPr>
            <a:endParaRPr lang="en-US" sz="4400" u="sng" dirty="0">
              <a:latin typeface="Bahnschrift SemiLight SemiConde" panose="020B0502040204020203" pitchFamily="34" charset="0"/>
            </a:endParaRPr>
          </a:p>
          <a:p>
            <a:r>
              <a:rPr lang="en-US" sz="2400" dirty="0">
                <a:latin typeface="Bahnschrift SemiLight SemiConde" panose="020B0502040204020203" pitchFamily="34" charset="0"/>
              </a:rPr>
              <a:t>The Product Life Cycle is a process a product goes through from when it is first introduced into the market until it declines or is removed from the market.</a:t>
            </a:r>
          </a:p>
          <a:p>
            <a:r>
              <a:rPr lang="en-US" sz="2400" dirty="0">
                <a:latin typeface="Bahnschrift SemiLight SemiConde" panose="020B0502040204020203" pitchFamily="34" charset="0"/>
              </a:rPr>
              <a:t>The PLC has four stages :</a:t>
            </a:r>
          </a:p>
          <a:p>
            <a:pPr lvl="2"/>
            <a:r>
              <a:rPr lang="en-US" sz="2400" dirty="0">
                <a:latin typeface="Bahnschrift SemiLight SemiConde" panose="020B0502040204020203" pitchFamily="34" charset="0"/>
              </a:rPr>
              <a:t>Introduction        </a:t>
            </a:r>
          </a:p>
          <a:p>
            <a:pPr lvl="2"/>
            <a:r>
              <a:rPr lang="en-US" sz="2400" dirty="0">
                <a:latin typeface="Bahnschrift SemiLight SemiConde" panose="020B0502040204020203" pitchFamily="34" charset="0"/>
              </a:rPr>
              <a:t>Growth</a:t>
            </a:r>
          </a:p>
          <a:p>
            <a:pPr lvl="2"/>
            <a:r>
              <a:rPr lang="en-US" sz="2400" dirty="0">
                <a:latin typeface="Bahnschrift SemiLight SemiConde" panose="020B0502040204020203" pitchFamily="34" charset="0"/>
              </a:rPr>
              <a:t>Maturity</a:t>
            </a:r>
          </a:p>
          <a:p>
            <a:pPr lvl="2"/>
            <a:r>
              <a:rPr lang="en-US" sz="2400" dirty="0">
                <a:latin typeface="Bahnschrift SemiLight SemiConde" panose="020B0502040204020203" pitchFamily="34" charset="0"/>
              </a:rPr>
              <a:t>Decline </a:t>
            </a:r>
          </a:p>
        </p:txBody>
      </p:sp>
    </p:spTree>
    <p:extLst>
      <p:ext uri="{BB962C8B-B14F-4D97-AF65-F5344CB8AC3E}">
        <p14:creationId xmlns:p14="http://schemas.microsoft.com/office/powerpoint/2010/main" val="146571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a:bodyPr>
          <a:lstStyle/>
          <a:p>
            <a:pPr marL="3657600" lvl="8" indent="0">
              <a:buNone/>
            </a:pPr>
            <a:endParaRPr lang="en-US" sz="4400" dirty="0">
              <a:latin typeface="Bahnschrift" panose="020B0502040204020203" pitchFamily="34" charset="0"/>
            </a:endParaRPr>
          </a:p>
          <a:p>
            <a:pPr marL="3657600" lvl="8" indent="0">
              <a:buNone/>
            </a:pPr>
            <a:r>
              <a:rPr lang="en-US" sz="4400" u="sng" dirty="0">
                <a:latin typeface="Bahnschrift SemiLight SemiConde" panose="020B0502040204020203" pitchFamily="34" charset="0"/>
              </a:rPr>
              <a:t>INTRODUCTION</a:t>
            </a:r>
          </a:p>
          <a:p>
            <a:pPr marL="3657600" lvl="8" indent="0">
              <a:buNone/>
            </a:pPr>
            <a:endParaRPr lang="en-US" sz="4400" u="sng" dirty="0">
              <a:latin typeface="Bahnschrift SemiLight SemiConde" panose="020B0502040204020203" pitchFamily="34" charset="0"/>
            </a:endParaRPr>
          </a:p>
          <a:p>
            <a:r>
              <a:rPr lang="en-US" sz="2400" dirty="0">
                <a:latin typeface="Bahnschrift SemiLight SemiConde" panose="020B0502040204020203" pitchFamily="34" charset="0"/>
              </a:rPr>
              <a:t>The introduction phase of a product includes the product launch </a:t>
            </a:r>
            <a:r>
              <a:rPr lang="en-US" sz="2400">
                <a:latin typeface="Bahnschrift SemiLight SemiConde" panose="020B0502040204020203" pitchFamily="34" charset="0"/>
              </a:rPr>
              <a:t>with </a:t>
            </a:r>
            <a:r>
              <a:rPr lang="en-GB" sz="2400">
                <a:latin typeface="Bahnschrift SemiLight SemiConde" panose="020B0502040204020203" pitchFamily="34" charset="0"/>
              </a:rPr>
              <a:t>its set of</a:t>
            </a:r>
            <a:r>
              <a:rPr lang="en-US" sz="2400">
                <a:latin typeface="Bahnschrift SemiLight SemiConde" panose="020B0502040204020203" pitchFamily="34" charset="0"/>
              </a:rPr>
              <a:t> requirements </a:t>
            </a:r>
            <a:r>
              <a:rPr lang="en-GB" sz="2400">
                <a:latin typeface="Bahnschrift SemiLight SemiConde" panose="020B0502040204020203" pitchFamily="34" charset="0"/>
              </a:rPr>
              <a:t>. The aim is </a:t>
            </a:r>
            <a:r>
              <a:rPr lang="en-US" sz="2400">
                <a:latin typeface="Bahnschrift SemiLight SemiConde" panose="020B0502040204020203" pitchFamily="34" charset="0"/>
              </a:rPr>
              <a:t>to </a:t>
            </a:r>
            <a:r>
              <a:rPr lang="en-US" sz="2400" dirty="0">
                <a:latin typeface="Bahnschrift SemiLight SemiConde" panose="020B0502040204020203" pitchFamily="34" charset="0"/>
              </a:rPr>
              <a:t>getting it launch in such a way so that it will </a:t>
            </a:r>
            <a:r>
              <a:rPr lang="en-US" sz="2400">
                <a:latin typeface="Bahnschrift SemiLight SemiConde" panose="020B0502040204020203" pitchFamily="34" charset="0"/>
              </a:rPr>
              <a:t>have </a:t>
            </a:r>
            <a:r>
              <a:rPr lang="en-GB" sz="2400">
                <a:latin typeface="Bahnschrift SemiLight SemiConde" panose="020B0502040204020203" pitchFamily="34" charset="0"/>
              </a:rPr>
              <a:t>maximum </a:t>
            </a:r>
            <a:r>
              <a:rPr lang="en-US" sz="2400">
                <a:latin typeface="Bahnschrift SemiLight SemiConde" panose="020B0502040204020203" pitchFamily="34" charset="0"/>
              </a:rPr>
              <a:t>impact at </a:t>
            </a:r>
            <a:r>
              <a:rPr lang="en-GB" sz="2400">
                <a:latin typeface="Bahnschrift SemiLight SemiConde" panose="020B0502040204020203" pitchFamily="34" charset="0"/>
              </a:rPr>
              <a:t>the market</a:t>
            </a:r>
            <a:r>
              <a:rPr lang="en-US" sz="2400">
                <a:latin typeface="Bahnschrift SemiLight SemiConde" panose="020B0502040204020203" pitchFamily="34" charset="0"/>
              </a:rPr>
              <a:t>.</a:t>
            </a:r>
            <a:endParaRPr lang="en-US" sz="2400" dirty="0">
              <a:latin typeface="Bahnschrift SemiLight SemiConde" panose="020B0502040204020203" pitchFamily="34" charset="0"/>
            </a:endParaRPr>
          </a:p>
          <a:p>
            <a:r>
              <a:rPr lang="en-US" sz="2400" dirty="0">
                <a:latin typeface="Bahnschrift SemiLight SemiConde" panose="020B0502040204020203" pitchFamily="34" charset="0"/>
              </a:rPr>
              <a:t>In 1982, Japanese company Denon developed the CD-ROM(Compact Disk Read Only Memory) and introduced it with Sony at a computer show in 1984.</a:t>
            </a:r>
          </a:p>
          <a:p>
            <a:r>
              <a:rPr lang="en-US" sz="2400" dirty="0">
                <a:latin typeface="Bahnschrift SemiLight SemiConde" panose="020B0502040204020203" pitchFamily="34" charset="0"/>
              </a:rPr>
              <a:t>In this phase the sales were really low because the general public didn’t have much awareness and the prices were too high.</a:t>
            </a:r>
          </a:p>
        </p:txBody>
      </p:sp>
    </p:spTree>
    <p:extLst>
      <p:ext uri="{BB962C8B-B14F-4D97-AF65-F5344CB8AC3E}">
        <p14:creationId xmlns:p14="http://schemas.microsoft.com/office/powerpoint/2010/main" val="101562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a:bodyPr>
          <a:lstStyle/>
          <a:p>
            <a:pPr marL="3657600" lvl="8" indent="0">
              <a:buNone/>
            </a:pPr>
            <a:endParaRPr lang="en-US" sz="4400" dirty="0">
              <a:latin typeface="Bahnschrift" panose="020B0502040204020203" pitchFamily="34" charset="0"/>
            </a:endParaRPr>
          </a:p>
          <a:p>
            <a:pPr marL="3657600" lvl="8" indent="0">
              <a:buNone/>
            </a:pPr>
            <a:r>
              <a:rPr lang="en-US" sz="4400" dirty="0">
                <a:latin typeface="Bahnschrift SemiLight SemiConde" panose="020B0502040204020203" pitchFamily="34" charset="0"/>
              </a:rPr>
              <a:t>  </a:t>
            </a:r>
            <a:r>
              <a:rPr lang="en-US" sz="4400" u="sng" dirty="0">
                <a:latin typeface="Bahnschrift SemiLight SemiConde" panose="020B0502040204020203" pitchFamily="34" charset="0"/>
              </a:rPr>
              <a:t>GROWTH</a:t>
            </a:r>
          </a:p>
          <a:p>
            <a:pPr marL="3657600" lvl="8" indent="0">
              <a:buNone/>
            </a:pPr>
            <a:endParaRPr lang="en-US" sz="4400" u="sng" dirty="0">
              <a:latin typeface="Bahnschrift SemiLight SemiConde" panose="020B0502040204020203" pitchFamily="34" charset="0"/>
            </a:endParaRPr>
          </a:p>
          <a:p>
            <a:r>
              <a:rPr lang="en-US" sz="2400" dirty="0">
                <a:latin typeface="Bahnschrift SemiLight SemiConde" panose="020B0502040204020203" pitchFamily="34" charset="0"/>
              </a:rPr>
              <a:t>In this second stage of PLC in which sales and profits increase at a much faster rate as the consumers are already taking to the product hence product is widely accepted by the market. </a:t>
            </a:r>
          </a:p>
          <a:p>
            <a:r>
              <a:rPr lang="en-US" sz="2400" dirty="0">
                <a:latin typeface="Bahnschrift SemiLight SemiConde" panose="020B0502040204020203" pitchFamily="34" charset="0"/>
              </a:rPr>
              <a:t>CD-ROMs arrived after floppy disks, that were not very conventional as they only stored up to 1.4MB of data whereas the CDs could store more than 650MB of data, so people rapidly started to switch over to CD-ROMs, the product started getting accepted in the market and the sales started increasing dramatically.</a:t>
            </a:r>
          </a:p>
        </p:txBody>
      </p:sp>
    </p:spTree>
    <p:extLst>
      <p:ext uri="{BB962C8B-B14F-4D97-AF65-F5344CB8AC3E}">
        <p14:creationId xmlns:p14="http://schemas.microsoft.com/office/powerpoint/2010/main" val="73240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a:bodyPr>
          <a:lstStyle/>
          <a:p>
            <a:pPr marL="3657600" lvl="8" indent="0">
              <a:buNone/>
            </a:pPr>
            <a:endParaRPr lang="en-US" sz="4400" dirty="0">
              <a:latin typeface="Bahnschrift" panose="020B0502040204020203" pitchFamily="34" charset="0"/>
            </a:endParaRPr>
          </a:p>
          <a:p>
            <a:pPr marL="3657600" lvl="8" indent="0">
              <a:buNone/>
            </a:pPr>
            <a:r>
              <a:rPr lang="en-US" sz="4400" dirty="0">
                <a:latin typeface="Bahnschrift SemiLight SemiConde" panose="020B0502040204020203" pitchFamily="34" charset="0"/>
              </a:rPr>
              <a:t>	</a:t>
            </a:r>
            <a:r>
              <a:rPr lang="en-US" sz="4400" u="sng" dirty="0">
                <a:latin typeface="Bahnschrift SemiLight SemiConde" panose="020B0502040204020203" pitchFamily="34" charset="0"/>
              </a:rPr>
              <a:t>MATURITY</a:t>
            </a:r>
          </a:p>
          <a:p>
            <a:r>
              <a:rPr lang="en-US" sz="2400" dirty="0">
                <a:latin typeface="Bahnschrift SemiLight SemiConde" panose="020B0502040204020203" pitchFamily="34" charset="0"/>
              </a:rPr>
              <a:t>In this stage sales increase slowly, the market demand is fulfilled and prices becomes low due to mass production and because of the competition among different companies is increased.</a:t>
            </a:r>
          </a:p>
          <a:p>
            <a:r>
              <a:rPr lang="en-US" sz="2400" dirty="0">
                <a:latin typeface="Bahnschrift SemiLight SemiConde" panose="020B0502040204020203" pitchFamily="34" charset="0"/>
              </a:rPr>
              <a:t>Microsoft launched the very first software in 1987 named Microsoft Bookshelf. It came on CD-ROM and was followed in 1991 by Commodore Dynamic Total Vision/Compact Disk Television(CDTV) which featured a CD-ROM drive.</a:t>
            </a:r>
          </a:p>
          <a:p>
            <a:r>
              <a:rPr lang="en-US" sz="2400" dirty="0">
                <a:latin typeface="Bahnschrift SemiLight SemiConde" panose="020B0502040204020203" pitchFamily="34" charset="0"/>
              </a:rPr>
              <a:t>In 1992  video game manufacturers began using the technology to get their products to market.</a:t>
            </a:r>
          </a:p>
          <a:p>
            <a:r>
              <a:rPr lang="en-US" sz="2400" dirty="0">
                <a:latin typeface="Bahnschrift SemiLight SemiConde" panose="020B0502040204020203" pitchFamily="34" charset="0"/>
              </a:rPr>
              <a:t>Various other organizations started using it as a primary method for data transfer hence it reached its peek level in market.</a:t>
            </a:r>
          </a:p>
          <a:p>
            <a:endParaRPr lang="en-US" sz="2800" dirty="0">
              <a:latin typeface="Bahnschrift SemiLight SemiConde" panose="020B0502040204020203" pitchFamily="34" charset="0"/>
            </a:endParaRPr>
          </a:p>
        </p:txBody>
      </p:sp>
    </p:spTree>
    <p:extLst>
      <p:ext uri="{BB962C8B-B14F-4D97-AF65-F5344CB8AC3E}">
        <p14:creationId xmlns:p14="http://schemas.microsoft.com/office/powerpoint/2010/main" val="276492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fontScale="92500"/>
          </a:bodyPr>
          <a:lstStyle/>
          <a:p>
            <a:pPr marL="3657600" lvl="8" indent="0">
              <a:buNone/>
            </a:pPr>
            <a:endParaRPr lang="en-US" sz="4400" dirty="0">
              <a:latin typeface="Bahnschrift" panose="020B0502040204020203" pitchFamily="34" charset="0"/>
            </a:endParaRPr>
          </a:p>
          <a:p>
            <a:pPr marL="3657600" lvl="8" indent="0">
              <a:buNone/>
            </a:pPr>
            <a:r>
              <a:rPr lang="en-US" sz="4400" dirty="0">
                <a:latin typeface="Bahnschrift SemiLight SemiConde" panose="020B0502040204020203" pitchFamily="34" charset="0"/>
              </a:rPr>
              <a:t>	</a:t>
            </a:r>
            <a:r>
              <a:rPr lang="en-US" sz="4400" u="sng" dirty="0">
                <a:latin typeface="Bahnschrift SemiLight SemiConde" panose="020B0502040204020203" pitchFamily="34" charset="0"/>
              </a:rPr>
              <a:t>DECLINE </a:t>
            </a:r>
          </a:p>
          <a:p>
            <a:pPr lvl="1">
              <a:lnSpc>
                <a:spcPct val="150000"/>
              </a:lnSpc>
            </a:pPr>
            <a:r>
              <a:rPr lang="en-US" sz="2400" dirty="0">
                <a:latin typeface="Bahnschrift SemiLight SemiConde" panose="020B0502040204020203" pitchFamily="34" charset="0"/>
              </a:rPr>
              <a:t>This is the final stage of PLC in which the product is eclipsed by new products having extra/upgraded features. The sales start to drop as there is less demand for product.</a:t>
            </a:r>
          </a:p>
          <a:p>
            <a:pPr lvl="1">
              <a:lnSpc>
                <a:spcPct val="150000"/>
              </a:lnSpc>
            </a:pPr>
            <a:r>
              <a:rPr lang="en-US" sz="2400" dirty="0">
                <a:latin typeface="Bahnschrift SemiLight SemiConde" panose="020B0502040204020203" pitchFamily="34" charset="0"/>
              </a:rPr>
              <a:t>The decline of CD-ROMs occurred due to other devices that replaced it, such as DVD-ROMs, that could store up to 5 times more data than a CD and also the DVD-ROMs were able to read CDs so the need of CDs dropped drastically. </a:t>
            </a:r>
          </a:p>
          <a:p>
            <a:pPr lvl="1">
              <a:lnSpc>
                <a:spcPct val="150000"/>
              </a:lnSpc>
            </a:pPr>
            <a:r>
              <a:rPr lang="en-US" sz="2400" dirty="0">
                <a:latin typeface="Bahnschrift SemiLight SemiConde" panose="020B0502040204020203" pitchFamily="34" charset="0"/>
              </a:rPr>
              <a:t>Other devices which played the same role include Pen Drives, USBs and direct digital downloads from internet which removed the need for data storage in the form of CDs.</a:t>
            </a:r>
          </a:p>
        </p:txBody>
      </p:sp>
    </p:spTree>
    <p:extLst>
      <p:ext uri="{BB962C8B-B14F-4D97-AF65-F5344CB8AC3E}">
        <p14:creationId xmlns:p14="http://schemas.microsoft.com/office/powerpoint/2010/main" val="112312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fontScale="92500"/>
          </a:bodyPr>
          <a:lstStyle/>
          <a:p>
            <a:pPr marL="2743200" lvl="6" indent="0">
              <a:buNone/>
            </a:pPr>
            <a:endParaRPr lang="en-US" sz="4400" dirty="0">
              <a:latin typeface="Bahnschrift" panose="020B0502040204020203" pitchFamily="34" charset="0"/>
            </a:endParaRPr>
          </a:p>
          <a:p>
            <a:pPr marL="2286000" lvl="5" indent="0">
              <a:buNone/>
            </a:pPr>
            <a:r>
              <a:rPr lang="en-US" sz="4400" u="sng" dirty="0">
                <a:latin typeface="Bahnschrift SemiLight SemiConde" panose="020B0502040204020203" pitchFamily="34" charset="0"/>
              </a:rPr>
              <a:t>FACTORS AFFECTING THE PLC</a:t>
            </a:r>
          </a:p>
          <a:p>
            <a:r>
              <a:rPr lang="en-US" sz="2400" dirty="0">
                <a:latin typeface="Bahnschrift SemiLight SemiConde" panose="020B0502040204020203" pitchFamily="34" charset="0"/>
              </a:rPr>
              <a:t>If the technology change in a company occurs at a faster pace, the product life cycle will be very short, and if its slower, the PLC will be much lengthy. In our case the DVD and other storage means, replaced CDs after two decades so at that time the rate of technological change was very slow.</a:t>
            </a:r>
          </a:p>
          <a:p>
            <a:r>
              <a:rPr lang="en-US" sz="2400" dirty="0">
                <a:latin typeface="Bahnschrift SemiLight SemiConde" panose="020B0502040204020203" pitchFamily="34" charset="0"/>
              </a:rPr>
              <a:t>The rate at which customer of a country accept product also affects the PLC as if customers accept the product rapidly then market will also be quick to move to the next product this also shortens the Product Life Cycle. In our case the market moved on to the next product after nearly 20 years so we can say that at that time the market had low acceptance rate.</a:t>
            </a:r>
          </a:p>
          <a:p>
            <a:r>
              <a:rPr lang="en-US" sz="2400" dirty="0">
                <a:latin typeface="Bahnschrift SemiLight SemiConde" panose="020B0502040204020203" pitchFamily="34" charset="0"/>
              </a:rPr>
              <a:t>As different competitors enter into the market, the competition increases thus the prices of product is decreased, the different companies involved in the production of CD-ROMs were A &amp; R Cambridge Ltd, Abbingdon Music Research, Accuphase, Audiolab, Bang &amp; Olufsen etc.</a:t>
            </a:r>
          </a:p>
        </p:txBody>
      </p:sp>
    </p:spTree>
    <p:extLst>
      <p:ext uri="{BB962C8B-B14F-4D97-AF65-F5344CB8AC3E}">
        <p14:creationId xmlns:p14="http://schemas.microsoft.com/office/powerpoint/2010/main" val="237461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46016-ED40-4F13-9B37-61B71D0E2C35}"/>
              </a:ext>
            </a:extLst>
          </p:cNvPr>
          <p:cNvSpPr>
            <a:spLocks noGrp="1"/>
          </p:cNvSpPr>
          <p:nvPr>
            <p:ph idx="1"/>
          </p:nvPr>
        </p:nvSpPr>
        <p:spPr>
          <a:xfrm>
            <a:off x="676274" y="171450"/>
            <a:ext cx="10829925" cy="6047235"/>
          </a:xfrm>
        </p:spPr>
        <p:txBody>
          <a:bodyPr>
            <a:normAutofit/>
          </a:bodyPr>
          <a:lstStyle/>
          <a:p>
            <a:pPr marL="2286000" lvl="5" indent="0">
              <a:buNone/>
            </a:pPr>
            <a:endParaRPr lang="en-US" sz="4400" dirty="0">
              <a:latin typeface="Bahnschrift" panose="020B0502040204020203" pitchFamily="34" charset="0"/>
            </a:endParaRPr>
          </a:p>
          <a:p>
            <a:pPr marL="3200400" lvl="7" indent="0">
              <a:buNone/>
            </a:pPr>
            <a:r>
              <a:rPr lang="en-US" sz="4400" u="sng" dirty="0">
                <a:latin typeface="Bahnschrift SemiLight SemiConde" panose="020B0502040204020203" pitchFamily="34" charset="0"/>
              </a:rPr>
              <a:t>EXTENSION OF PLC</a:t>
            </a:r>
          </a:p>
          <a:p>
            <a:pPr marL="800100" indent="-685800"/>
            <a:r>
              <a:rPr lang="en-US" sz="2400" dirty="0">
                <a:latin typeface="Bahnschrift SemiLight SemiConde" panose="020B0502040204020203" pitchFamily="34" charset="0"/>
              </a:rPr>
              <a:t>To extend PLC of our product, we continuously have to modify our product according to market needs, The different modifications involved in the CD-ROMs are; 650MB, 700MB, 800MB &amp; 900MB variants.</a:t>
            </a:r>
          </a:p>
          <a:p>
            <a:pPr marL="800100" indent="-685800"/>
            <a:r>
              <a:rPr lang="en-US" sz="2400" dirty="0">
                <a:latin typeface="Bahnschrift SemiLight SemiConde" panose="020B0502040204020203" pitchFamily="34" charset="0"/>
              </a:rPr>
              <a:t>If a product is not successful enough in the current market anymore then to keep our product’s PLC going, we need to change our market  so that our product can thrive in the next environment or market.</a:t>
            </a:r>
          </a:p>
          <a:p>
            <a:pPr marL="800100" indent="-685800"/>
            <a:r>
              <a:rPr lang="en-US" sz="2400">
                <a:latin typeface="Bahnschrift SemiLight SemiConde" panose="020B0502040204020203" pitchFamily="34" charset="0"/>
              </a:rPr>
              <a:t>We </a:t>
            </a:r>
            <a:r>
              <a:rPr lang="en-US" sz="2400" dirty="0">
                <a:latin typeface="Bahnschrift SemiLight SemiConde" panose="020B0502040204020203" pitchFamily="34" charset="0"/>
              </a:rPr>
              <a:t>can also increase the length of our product’s PLC by implementing different modern advertising techniques like social media, TV or news papers.</a:t>
            </a:r>
          </a:p>
        </p:txBody>
      </p:sp>
    </p:spTree>
    <p:extLst>
      <p:ext uri="{BB962C8B-B14F-4D97-AF65-F5344CB8AC3E}">
        <p14:creationId xmlns:p14="http://schemas.microsoft.com/office/powerpoint/2010/main" val="182187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9DD8-6072-47ED-A468-444745EAF670}"/>
              </a:ext>
            </a:extLst>
          </p:cNvPr>
          <p:cNvSpPr>
            <a:spLocks noGrp="1"/>
          </p:cNvSpPr>
          <p:nvPr>
            <p:ph type="ctrTitle"/>
          </p:nvPr>
        </p:nvSpPr>
        <p:spPr>
          <a:xfrm>
            <a:off x="1371600" y="1803405"/>
            <a:ext cx="9448800" cy="1828796"/>
          </a:xfrm>
        </p:spPr>
        <p:txBody>
          <a:bodyPr/>
          <a:lstStyle/>
          <a:p>
            <a:r>
              <a:rPr lang="en-US">
                <a:latin typeface="Bahnschrift" panose="020B0502040204020203" pitchFamily="34" charset="0"/>
              </a:rPr>
              <a:t>THANK</a:t>
            </a:r>
            <a:endParaRPr lang="en-PK" dirty="0">
              <a:latin typeface="Bahnschrift" panose="020B0502040204020203" pitchFamily="34" charset="0"/>
            </a:endParaRPr>
          </a:p>
        </p:txBody>
      </p:sp>
      <p:sp>
        <p:nvSpPr>
          <p:cNvPr id="3" name="Subtitle 2">
            <a:extLst>
              <a:ext uri="{FF2B5EF4-FFF2-40B4-BE49-F238E27FC236}">
                <a16:creationId xmlns:a16="http://schemas.microsoft.com/office/drawing/2014/main" id="{70305437-8DC2-43EE-9DD0-80F80FAC6911}"/>
              </a:ext>
            </a:extLst>
          </p:cNvPr>
          <p:cNvSpPr>
            <a:spLocks noGrp="1"/>
          </p:cNvSpPr>
          <p:nvPr>
            <p:ph type="subTitle" idx="1"/>
          </p:nvPr>
        </p:nvSpPr>
        <p:spPr>
          <a:xfrm>
            <a:off x="2200274" y="3429000"/>
            <a:ext cx="8620125" cy="889001"/>
          </a:xfrm>
        </p:spPr>
        <p:txBody>
          <a:bodyPr>
            <a:noAutofit/>
          </a:bodyPr>
          <a:lstStyle/>
          <a:p>
            <a:r>
              <a:rPr lang="en-US" sz="7200" dirty="0">
                <a:latin typeface="Bahnschrift" panose="020B0502040204020203" pitchFamily="34" charset="0"/>
                <a:sym typeface="Wingdings" panose="05000000000000000000" pitchFamily="2" charset="2"/>
              </a:rPr>
              <a:t> </a:t>
            </a:r>
            <a:r>
              <a:rPr lang="en-US" sz="6000" dirty="0">
                <a:latin typeface="Bahnschrift" panose="020B0502040204020203" pitchFamily="34" charset="0"/>
              </a:rPr>
              <a:t>YOU</a:t>
            </a:r>
            <a:r>
              <a:rPr lang="en-US" sz="7200" dirty="0">
                <a:latin typeface="Bahnschrift" panose="020B0502040204020203" pitchFamily="34" charset="0"/>
                <a:sym typeface="Wingdings" panose="05000000000000000000" pitchFamily="2" charset="2"/>
              </a:rPr>
              <a:t> </a:t>
            </a:r>
            <a:endParaRPr lang="en-PK" sz="7200" dirty="0">
              <a:latin typeface="Bahnschrift" panose="020B0502040204020203" pitchFamily="34" charset="0"/>
            </a:endParaRPr>
          </a:p>
        </p:txBody>
      </p:sp>
    </p:spTree>
    <p:extLst>
      <p:ext uri="{BB962C8B-B14F-4D97-AF65-F5344CB8AC3E}">
        <p14:creationId xmlns:p14="http://schemas.microsoft.com/office/powerpoint/2010/main" val="15431257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317</TotalTime>
  <Words>750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Bahnschrift SemiLight SemiConde</vt:lpstr>
      <vt:lpstr>Century Gothic</vt:lpstr>
      <vt:lpstr>Wingdings 3</vt:lpstr>
      <vt:lpstr>Wisp</vt:lpstr>
      <vt:lpstr>PRODUCT LIFE CYCLE OF CD-ROMs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LIFE CYCLE OF</dc:title>
  <dc:creator>Zohaib Hassan</dc:creator>
  <cp:lastModifiedBy>Zohaib Hassan</cp:lastModifiedBy>
  <cp:revision>38</cp:revision>
  <dcterms:created xsi:type="dcterms:W3CDTF">2021-01-28T14:12:06Z</dcterms:created>
  <dcterms:modified xsi:type="dcterms:W3CDTF">2021-01-31T14:07:14Z</dcterms:modified>
</cp:coreProperties>
</file>