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0.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4.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3.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Slides/notesSlide1.xml" ContentType="application/vnd.openxmlformats-officedocument.presentationml.notesSlide+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7.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notesMasterIdLst>
    <p:notesMasterId r:id="rId39"/>
  </p:notesMasterIdLst>
  <p:sldIdLst>
    <p:sldId id="256" r:id="rId3"/>
    <p:sldId id="325" r:id="rId4"/>
    <p:sldId id="257" r:id="rId5"/>
    <p:sldId id="258" r:id="rId6"/>
    <p:sldId id="265" r:id="rId7"/>
    <p:sldId id="266" r:id="rId8"/>
    <p:sldId id="264" r:id="rId9"/>
    <p:sldId id="268" r:id="rId10"/>
    <p:sldId id="259" r:id="rId11"/>
    <p:sldId id="261" r:id="rId12"/>
    <p:sldId id="260" r:id="rId13"/>
    <p:sldId id="270" r:id="rId14"/>
    <p:sldId id="271" r:id="rId15"/>
    <p:sldId id="272" r:id="rId16"/>
    <p:sldId id="312" r:id="rId17"/>
    <p:sldId id="273" r:id="rId18"/>
    <p:sldId id="275" r:id="rId19"/>
    <p:sldId id="313" r:id="rId20"/>
    <p:sldId id="278" r:id="rId21"/>
    <p:sldId id="279" r:id="rId22"/>
    <p:sldId id="274" r:id="rId23"/>
    <p:sldId id="280" r:id="rId24"/>
    <p:sldId id="281" r:id="rId25"/>
    <p:sldId id="314" r:id="rId26"/>
    <p:sldId id="315" r:id="rId27"/>
    <p:sldId id="282" r:id="rId28"/>
    <p:sldId id="323" r:id="rId29"/>
    <p:sldId id="322" r:id="rId30"/>
    <p:sldId id="283" r:id="rId31"/>
    <p:sldId id="316" r:id="rId32"/>
    <p:sldId id="319" r:id="rId33"/>
    <p:sldId id="317" r:id="rId34"/>
    <p:sldId id="320" r:id="rId35"/>
    <p:sldId id="318" r:id="rId36"/>
    <p:sldId id="321" r:id="rId37"/>
    <p:sldId id="276"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397" autoAdjust="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ustomXml" Target="../customXml/item3.xml"/><Relationship Id="rId20" Type="http://schemas.openxmlformats.org/officeDocument/2006/relationships/slide" Target="slides/slide18.xml"/><Relationship Id="rId4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84B976-DEA4-49D8-939C-4F978BE9936D}" type="datetimeFigureOut">
              <a:rPr lang="en-US" smtClean="0"/>
              <a:pPr/>
              <a:t>2/24/2021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272EE8-001A-4019-BE3D-598C25B998FC}" type="slidenum">
              <a:rPr lang="en-US" smtClean="0"/>
              <a:pPr/>
              <a:t>‹#›</a:t>
            </a:fld>
            <a:endParaRPr lang="en-US" dirty="0"/>
          </a:p>
        </p:txBody>
      </p:sp>
    </p:spTree>
    <p:extLst>
      <p:ext uri="{BB962C8B-B14F-4D97-AF65-F5344CB8AC3E}">
        <p14:creationId xmlns:p14="http://schemas.microsoft.com/office/powerpoint/2010/main" val="377443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investopedia.com/terms/r/risk.asp"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 REQ. System should e capable to register a customer.</a:t>
            </a:r>
            <a:endParaRPr lang="en-US" dirty="0"/>
          </a:p>
        </p:txBody>
      </p:sp>
      <p:sp>
        <p:nvSpPr>
          <p:cNvPr id="4" name="Slide Number Placeholder 3"/>
          <p:cNvSpPr>
            <a:spLocks noGrp="1"/>
          </p:cNvSpPr>
          <p:nvPr>
            <p:ph type="sldNum" sz="quarter" idx="10"/>
          </p:nvPr>
        </p:nvSpPr>
        <p:spPr/>
        <p:txBody>
          <a:bodyPr/>
          <a:lstStyle/>
          <a:p>
            <a:fld id="{36272EE8-001A-4019-BE3D-598C25B998FC}" type="slidenum">
              <a:rPr lang="en-US" smtClean="0"/>
              <a:pPr/>
              <a:t>4</a:t>
            </a:fld>
            <a:endParaRPr lang="en-US" dirty="0"/>
          </a:p>
        </p:txBody>
      </p:sp>
    </p:spTree>
    <p:extLst>
      <p:ext uri="{BB962C8B-B14F-4D97-AF65-F5344CB8AC3E}">
        <p14:creationId xmlns:p14="http://schemas.microsoft.com/office/powerpoint/2010/main" val="861954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solidFill>
                  <a:srgbClr val="000000"/>
                </a:solidFill>
                <a:effectLst/>
                <a:latin typeface="verdana"/>
              </a:rPr>
              <a:t>requirements are identified with the help of customers and existing systems processes, if available. Analysis of requirements starts with requirement elicitation.</a:t>
            </a:r>
            <a:endParaRPr lang="en-US" dirty="0"/>
          </a:p>
        </p:txBody>
      </p:sp>
      <p:sp>
        <p:nvSpPr>
          <p:cNvPr id="4" name="Slide Number Placeholder 3"/>
          <p:cNvSpPr>
            <a:spLocks noGrp="1"/>
          </p:cNvSpPr>
          <p:nvPr>
            <p:ph type="sldNum" sz="quarter" idx="10"/>
          </p:nvPr>
        </p:nvSpPr>
        <p:spPr/>
        <p:txBody>
          <a:bodyPr/>
          <a:lstStyle/>
          <a:p>
            <a:fld id="{36272EE8-001A-4019-BE3D-598C25B998FC}" type="slidenum">
              <a:rPr lang="en-US" smtClean="0"/>
              <a:pPr/>
              <a:t>26</a:t>
            </a:fld>
            <a:endParaRPr lang="en-US"/>
          </a:p>
        </p:txBody>
      </p:sp>
    </p:spTree>
    <p:extLst>
      <p:ext uri="{BB962C8B-B14F-4D97-AF65-F5344CB8AC3E}">
        <p14:creationId xmlns:p14="http://schemas.microsoft.com/office/powerpoint/2010/main" val="700183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requirement received by the customer written in ordinary language. It is the job of the analyst to write the requirement in technical language so that they can be understood and beneficial by the development team.</a:t>
            </a:r>
            <a:endParaRPr lang="en-US" dirty="0"/>
          </a:p>
        </p:txBody>
      </p:sp>
      <p:sp>
        <p:nvSpPr>
          <p:cNvPr id="4" name="Slide Number Placeholder 3"/>
          <p:cNvSpPr>
            <a:spLocks noGrp="1"/>
          </p:cNvSpPr>
          <p:nvPr>
            <p:ph type="sldNum" sz="quarter" idx="10"/>
          </p:nvPr>
        </p:nvSpPr>
        <p:spPr/>
        <p:txBody>
          <a:bodyPr/>
          <a:lstStyle/>
          <a:p>
            <a:fld id="{36272EE8-001A-4019-BE3D-598C25B998FC}" type="slidenum">
              <a:rPr lang="en-US" smtClean="0"/>
              <a:pPr/>
              <a:t>29</a:t>
            </a:fld>
            <a:endParaRPr lang="en-US"/>
          </a:p>
        </p:txBody>
      </p:sp>
    </p:spTree>
    <p:extLst>
      <p:ext uri="{BB962C8B-B14F-4D97-AF65-F5344CB8AC3E}">
        <p14:creationId xmlns:p14="http://schemas.microsoft.com/office/powerpoint/2010/main" val="2955510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Data Flow Diagrams (DFDs) are  widely used for modeling the requirements. </a:t>
            </a:r>
            <a:endParaRPr lang="en-US" dirty="0"/>
          </a:p>
        </p:txBody>
      </p:sp>
      <p:sp>
        <p:nvSpPr>
          <p:cNvPr id="4" name="Slide Number Placeholder 3"/>
          <p:cNvSpPr>
            <a:spLocks noGrp="1"/>
          </p:cNvSpPr>
          <p:nvPr>
            <p:ph type="sldNum" sz="quarter" idx="10"/>
          </p:nvPr>
        </p:nvSpPr>
        <p:spPr/>
        <p:txBody>
          <a:bodyPr/>
          <a:lstStyle/>
          <a:p>
            <a:fld id="{36272EE8-001A-4019-BE3D-598C25B998FC}" type="slidenum">
              <a:rPr lang="en-US" smtClean="0"/>
              <a:pPr/>
              <a:t>30</a:t>
            </a:fld>
            <a:endParaRPr lang="en-US"/>
          </a:p>
        </p:txBody>
      </p:sp>
    </p:spTree>
    <p:extLst>
      <p:ext uri="{BB962C8B-B14F-4D97-AF65-F5344CB8AC3E}">
        <p14:creationId xmlns:p14="http://schemas.microsoft.com/office/powerpoint/2010/main" val="1305900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Key Concepts of Data Flow Diagram-Process(</a:t>
            </a:r>
            <a:r>
              <a:rPr lang="en-US" sz="1200" b="0" i="0" kern="1200" dirty="0" err="1" smtClean="0">
                <a:solidFill>
                  <a:schemeClr val="tx1"/>
                </a:solidFill>
                <a:effectLst/>
                <a:latin typeface="+mn-lt"/>
                <a:ea typeface="+mn-ea"/>
                <a:cs typeface="+mn-cs"/>
              </a:rPr>
              <a:t>eg</a:t>
            </a:r>
            <a:r>
              <a:rPr lang="en-US" sz="1200" b="0" i="0" kern="1200" dirty="0" smtClean="0">
                <a:solidFill>
                  <a:schemeClr val="tx1"/>
                </a:solidFill>
                <a:effectLst/>
                <a:latin typeface="+mn-lt"/>
                <a:ea typeface="+mn-ea"/>
                <a:cs typeface="+mn-cs"/>
              </a:rPr>
              <a:t>. Process order), External Entity(Customer), Data Store(Database</a:t>
            </a:r>
            <a:r>
              <a:rPr lang="en-US" sz="1200" b="0" i="0" kern="1200" baseline="0" dirty="0" smtClean="0">
                <a:solidFill>
                  <a:schemeClr val="tx1"/>
                </a:solidFill>
                <a:effectLst/>
                <a:latin typeface="+mn-lt"/>
                <a:ea typeface="+mn-ea"/>
                <a:cs typeface="+mn-cs"/>
              </a:rPr>
              <a:t> tables- inventory</a:t>
            </a:r>
            <a:r>
              <a:rPr lang="en-US" sz="1200" b="0" i="0" kern="1200" dirty="0" smtClean="0">
                <a:solidFill>
                  <a:schemeClr val="tx1"/>
                </a:solidFill>
                <a:effectLst/>
                <a:latin typeface="+mn-lt"/>
                <a:ea typeface="+mn-ea"/>
                <a:cs typeface="+mn-cs"/>
              </a:rPr>
              <a:t>), Data Flow(Arrows)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6272EE8-001A-4019-BE3D-598C25B998FC}" type="slidenum">
              <a:rPr lang="en-US" smtClean="0"/>
              <a:pPr/>
              <a:t>31</a:t>
            </a:fld>
            <a:endParaRPr lang="en-US"/>
          </a:p>
        </p:txBody>
      </p:sp>
    </p:spTree>
    <p:extLst>
      <p:ext uri="{BB962C8B-B14F-4D97-AF65-F5344CB8AC3E}">
        <p14:creationId xmlns:p14="http://schemas.microsoft.com/office/powerpoint/2010/main" val="1983098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:One to One ----Login Form and Student</a:t>
            </a:r>
          </a:p>
          <a:p>
            <a:r>
              <a:rPr lang="en-US" smtClean="0"/>
              <a:t>                One </a:t>
            </a:r>
            <a:r>
              <a:rPr lang="en-US" dirty="0" smtClean="0"/>
              <a:t>to Many-----Student and Teacher</a:t>
            </a:r>
          </a:p>
          <a:p>
            <a:r>
              <a:rPr lang="en-US" dirty="0" smtClean="0"/>
              <a:t>                Many to Many ------ Customer and Product</a:t>
            </a:r>
            <a:endParaRPr lang="en-US" dirty="0"/>
          </a:p>
        </p:txBody>
      </p:sp>
      <p:sp>
        <p:nvSpPr>
          <p:cNvPr id="4" name="Slide Number Placeholder 3"/>
          <p:cNvSpPr>
            <a:spLocks noGrp="1"/>
          </p:cNvSpPr>
          <p:nvPr>
            <p:ph type="sldNum" sz="quarter" idx="10"/>
          </p:nvPr>
        </p:nvSpPr>
        <p:spPr/>
        <p:txBody>
          <a:bodyPr/>
          <a:lstStyle/>
          <a:p>
            <a:fld id="{36272EE8-001A-4019-BE3D-598C25B998FC}" type="slidenum">
              <a:rPr lang="en-US" smtClean="0"/>
              <a:pPr/>
              <a:t>35</a:t>
            </a:fld>
            <a:endParaRPr lang="en-US" dirty="0"/>
          </a:p>
        </p:txBody>
      </p:sp>
    </p:spTree>
    <p:extLst>
      <p:ext uri="{BB962C8B-B14F-4D97-AF65-F5344CB8AC3E}">
        <p14:creationId xmlns:p14="http://schemas.microsoft.com/office/powerpoint/2010/main" val="22890432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sz="2500" b="0" i="0" u="none" strike="noStrike" kern="1200" cap="none" spc="0" normalizeH="0" baseline="0" noProof="0" dirty="0" smtClean="0">
                <a:ln>
                  <a:noFill/>
                </a:ln>
                <a:solidFill>
                  <a:prstClr val="white"/>
                </a:solidFill>
                <a:effectLst/>
                <a:uLnTx/>
                <a:uFillTx/>
                <a:latin typeface="Rockwell"/>
                <a:ea typeface="+mn-ea"/>
                <a:cs typeface="+mn-cs"/>
              </a:rPr>
              <a:t>After requirement specifications are developed, the requirements mentioned in this document are validated. </a:t>
            </a:r>
            <a:endParaRPr lang="en-US" dirty="0"/>
          </a:p>
        </p:txBody>
      </p:sp>
      <p:sp>
        <p:nvSpPr>
          <p:cNvPr id="4" name="Slide Number Placeholder 3"/>
          <p:cNvSpPr>
            <a:spLocks noGrp="1"/>
          </p:cNvSpPr>
          <p:nvPr>
            <p:ph type="sldNum" sz="quarter" idx="10"/>
          </p:nvPr>
        </p:nvSpPr>
        <p:spPr/>
        <p:txBody>
          <a:bodyPr/>
          <a:lstStyle/>
          <a:p>
            <a:fld id="{36272EE8-001A-4019-BE3D-598C25B998FC}" type="slidenum">
              <a:rPr lang="en-US" smtClean="0"/>
              <a:pPr/>
              <a:t>36</a:t>
            </a:fld>
            <a:endParaRPr lang="en-US"/>
          </a:p>
        </p:txBody>
      </p:sp>
    </p:spTree>
    <p:extLst>
      <p:ext uri="{BB962C8B-B14F-4D97-AF65-F5344CB8AC3E}">
        <p14:creationId xmlns:p14="http://schemas.microsoft.com/office/powerpoint/2010/main" val="220038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Engineering : use of scientific principles to design and build--------</a:t>
            </a:r>
            <a:endParaRPr lang="en-US" dirty="0"/>
          </a:p>
        </p:txBody>
      </p:sp>
      <p:sp>
        <p:nvSpPr>
          <p:cNvPr id="4" name="Slide Number Placeholder 3"/>
          <p:cNvSpPr>
            <a:spLocks noGrp="1"/>
          </p:cNvSpPr>
          <p:nvPr>
            <p:ph type="sldNum" sz="quarter" idx="10"/>
          </p:nvPr>
        </p:nvSpPr>
        <p:spPr/>
        <p:txBody>
          <a:bodyPr/>
          <a:lstStyle/>
          <a:p>
            <a:fld id="{C811B418-6984-4E07-8BAA-BA556E027BF6}" type="slidenum">
              <a:rPr lang="en-US" smtClean="0"/>
              <a:pPr/>
              <a:t>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Banking</a:t>
            </a:r>
            <a:r>
              <a:rPr lang="en-US" baseline="0" dirty="0" smtClean="0"/>
              <a:t> Application Example- </a:t>
            </a:r>
            <a:r>
              <a:rPr lang="en-US" baseline="0" dirty="0" err="1" smtClean="0"/>
              <a:t>Fucntions</a:t>
            </a:r>
            <a:r>
              <a:rPr lang="en-US" baseline="0" dirty="0" smtClean="0"/>
              <a:t>/</a:t>
            </a:r>
            <a:r>
              <a:rPr lang="en-US" baseline="0" dirty="0" err="1" smtClean="0"/>
              <a:t>Servies</a:t>
            </a:r>
            <a:r>
              <a:rPr lang="en-US" baseline="0" dirty="0" smtClean="0"/>
              <a:t> , Response Time.</a:t>
            </a:r>
            <a:endParaRPr lang="en-US" dirty="0"/>
          </a:p>
        </p:txBody>
      </p:sp>
      <p:sp>
        <p:nvSpPr>
          <p:cNvPr id="4" name="Slide Number Placeholder 3"/>
          <p:cNvSpPr>
            <a:spLocks noGrp="1"/>
          </p:cNvSpPr>
          <p:nvPr>
            <p:ph type="sldNum" sz="quarter" idx="10"/>
          </p:nvPr>
        </p:nvSpPr>
        <p:spPr/>
        <p:txBody>
          <a:bodyPr/>
          <a:lstStyle/>
          <a:p>
            <a:fld id="{36272EE8-001A-4019-BE3D-598C25B998FC}" type="slidenum">
              <a:rPr lang="en-US" smtClean="0"/>
              <a:pPr/>
              <a:t>8</a:t>
            </a:fld>
            <a:endParaRPr lang="en-US"/>
          </a:p>
        </p:txBody>
      </p:sp>
    </p:spTree>
    <p:extLst>
      <p:ext uri="{BB962C8B-B14F-4D97-AF65-F5344CB8AC3E}">
        <p14:creationId xmlns:p14="http://schemas.microsoft.com/office/powerpoint/2010/main" val="2970117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Requirement Engineering (RE) is the most important phase of the Software Development Life Cycle (SDLC).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Since Requirement Engineering (RE) has great role in different stages of the SDLC, its consideration in software development is crucial.</a:t>
            </a:r>
          </a:p>
          <a:p>
            <a:endParaRPr lang="en-US" dirty="0"/>
          </a:p>
        </p:txBody>
      </p:sp>
      <p:sp>
        <p:nvSpPr>
          <p:cNvPr id="4" name="Slide Number Placeholder 3"/>
          <p:cNvSpPr>
            <a:spLocks noGrp="1"/>
          </p:cNvSpPr>
          <p:nvPr>
            <p:ph type="sldNum" sz="quarter" idx="10"/>
          </p:nvPr>
        </p:nvSpPr>
        <p:spPr/>
        <p:txBody>
          <a:bodyPr/>
          <a:lstStyle/>
          <a:p>
            <a:fld id="{36272EE8-001A-4019-BE3D-598C25B998FC}" type="slidenum">
              <a:rPr lang="en-US" smtClean="0"/>
              <a:pPr/>
              <a:t>13</a:t>
            </a:fld>
            <a:endParaRPr lang="en-US"/>
          </a:p>
        </p:txBody>
      </p:sp>
    </p:spTree>
    <p:extLst>
      <p:ext uri="{BB962C8B-B14F-4D97-AF65-F5344CB8AC3E}">
        <p14:creationId xmlns:p14="http://schemas.microsoft.com/office/powerpoint/2010/main" val="3336199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Project managers use feasibility studies to discern the pros and cons of undertaking a project before they invest a lot of time and money into it.</a:t>
            </a:r>
          </a:p>
          <a:p>
            <a:r>
              <a:rPr lang="en-US" sz="1200" b="0" i="0" kern="1200" dirty="0" smtClean="0">
                <a:solidFill>
                  <a:schemeClr val="tx1"/>
                </a:solidFill>
                <a:effectLst/>
                <a:latin typeface="+mn-lt"/>
                <a:ea typeface="+mn-ea"/>
                <a:cs typeface="+mn-cs"/>
              </a:rPr>
              <a:t>Feasibility studies also can provide a company's management with crucial information that could prevent the company from entering blindly into </a:t>
            </a:r>
            <a:r>
              <a:rPr lang="en-US" sz="1200" b="0" i="0" u="sng" kern="1200" dirty="0" smtClean="0">
                <a:solidFill>
                  <a:schemeClr val="tx1"/>
                </a:solidFill>
                <a:effectLst/>
                <a:latin typeface="+mn-lt"/>
                <a:ea typeface="+mn-ea"/>
                <a:cs typeface="+mn-cs"/>
                <a:hlinkClick r:id="rId3"/>
              </a:rPr>
              <a:t>risky</a:t>
            </a:r>
            <a:r>
              <a:rPr lang="en-US" sz="1200" b="0" i="0" kern="1200" dirty="0" smtClean="0">
                <a:solidFill>
                  <a:schemeClr val="tx1"/>
                </a:solidFill>
                <a:effectLst/>
                <a:latin typeface="+mn-lt"/>
                <a:ea typeface="+mn-ea"/>
                <a:cs typeface="+mn-cs"/>
              </a:rPr>
              <a:t> businesses.</a:t>
            </a:r>
            <a:endParaRPr lang="en-US" dirty="0"/>
          </a:p>
        </p:txBody>
      </p:sp>
      <p:sp>
        <p:nvSpPr>
          <p:cNvPr id="4" name="Slide Number Placeholder 3"/>
          <p:cNvSpPr>
            <a:spLocks noGrp="1"/>
          </p:cNvSpPr>
          <p:nvPr>
            <p:ph type="sldNum" sz="quarter" idx="10"/>
          </p:nvPr>
        </p:nvSpPr>
        <p:spPr/>
        <p:txBody>
          <a:bodyPr/>
          <a:lstStyle/>
          <a:p>
            <a:fld id="{36272EE8-001A-4019-BE3D-598C25B998FC}" type="slidenum">
              <a:rPr lang="en-US" smtClean="0"/>
              <a:pPr/>
              <a:t>17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Information such as resource availability, cost estimation for software development, benefits of the software to the organization after it is developed and cost to be incurred on its maintenance are considered during the feasibility study.</a:t>
            </a:r>
          </a:p>
          <a:p>
            <a:endParaRPr lang="en-US" dirty="0"/>
          </a:p>
        </p:txBody>
      </p:sp>
      <p:sp>
        <p:nvSpPr>
          <p:cNvPr id="4" name="Slide Number Placeholder 3"/>
          <p:cNvSpPr>
            <a:spLocks noGrp="1"/>
          </p:cNvSpPr>
          <p:nvPr>
            <p:ph type="sldNum" sz="quarter" idx="10"/>
          </p:nvPr>
        </p:nvSpPr>
        <p:spPr/>
        <p:txBody>
          <a:bodyPr/>
          <a:lstStyle/>
          <a:p>
            <a:fld id="{36272EE8-001A-4019-BE3D-598C25B998FC}" type="slidenum">
              <a:rPr lang="en-US" smtClean="0"/>
              <a:pPr/>
              <a:t>18</a:t>
            </a:fld>
            <a:endParaRPr lang="en-US"/>
          </a:p>
        </p:txBody>
      </p:sp>
    </p:spTree>
    <p:extLst>
      <p:ext uri="{BB962C8B-B14F-4D97-AF65-F5344CB8AC3E}">
        <p14:creationId xmlns:p14="http://schemas.microsoft.com/office/powerpoint/2010/main" val="1157342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objective of the feasibility study is to establish the reasons for developing the software that is </a:t>
            </a:r>
            <a:r>
              <a:rPr lang="en-US" dirty="0" smtClean="0">
                <a:solidFill>
                  <a:srgbClr val="FF0000"/>
                </a:solidFill>
              </a:rPr>
              <a:t>acceptable to users</a:t>
            </a:r>
            <a:r>
              <a:rPr lang="en-US" dirty="0" smtClean="0"/>
              <a:t>, </a:t>
            </a:r>
            <a:r>
              <a:rPr lang="en-US" dirty="0" smtClean="0">
                <a:solidFill>
                  <a:srgbClr val="FFFF00"/>
                </a:solidFill>
              </a:rPr>
              <a:t>adaptable to change </a:t>
            </a:r>
            <a:r>
              <a:rPr lang="en-US" dirty="0" smtClean="0"/>
              <a:t>and </a:t>
            </a:r>
            <a:r>
              <a:rPr lang="en-US" dirty="0" smtClean="0">
                <a:solidFill>
                  <a:srgbClr val="002060"/>
                </a:solidFill>
              </a:rPr>
              <a:t>conformable to established standards.</a:t>
            </a:r>
            <a:r>
              <a:rPr lang="en-US" dirty="0" smtClean="0"/>
              <a:t> </a:t>
            </a:r>
          </a:p>
          <a:p>
            <a:endParaRPr lang="en-US" dirty="0"/>
          </a:p>
        </p:txBody>
      </p:sp>
      <p:sp>
        <p:nvSpPr>
          <p:cNvPr id="4" name="Slide Number Placeholder 3"/>
          <p:cNvSpPr>
            <a:spLocks noGrp="1"/>
          </p:cNvSpPr>
          <p:nvPr>
            <p:ph type="sldNum" sz="quarter" idx="10"/>
          </p:nvPr>
        </p:nvSpPr>
        <p:spPr/>
        <p:txBody>
          <a:bodyPr/>
          <a:lstStyle/>
          <a:p>
            <a:fld id="{36272EE8-001A-4019-BE3D-598C25B998FC}" type="slidenum">
              <a:rPr lang="en-US" smtClean="0"/>
              <a:pPr/>
              <a:t>19</a:t>
            </a:fld>
            <a:endParaRPr lang="en-US"/>
          </a:p>
        </p:txBody>
      </p:sp>
    </p:spTree>
    <p:extLst>
      <p:ext uri="{BB962C8B-B14F-4D97-AF65-F5344CB8AC3E}">
        <p14:creationId xmlns:p14="http://schemas.microsoft.com/office/powerpoint/2010/main" val="1577216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272EE8-001A-4019-BE3D-598C25B998FC}" type="slidenum">
              <a:rPr lang="en-US" smtClean="0"/>
              <a:pPr/>
              <a:t>21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Eg</a:t>
            </a:r>
            <a:r>
              <a:rPr lang="en-US" dirty="0" smtClean="0"/>
              <a:t> customer</a:t>
            </a:r>
            <a:r>
              <a:rPr lang="en-US" baseline="0" dirty="0" smtClean="0"/>
              <a:t> wants bulk processing of data/ transactions</a:t>
            </a:r>
            <a:endParaRPr lang="en-US" dirty="0"/>
          </a:p>
        </p:txBody>
      </p:sp>
      <p:sp>
        <p:nvSpPr>
          <p:cNvPr id="4" name="Slide Number Placeholder 3"/>
          <p:cNvSpPr>
            <a:spLocks noGrp="1"/>
          </p:cNvSpPr>
          <p:nvPr>
            <p:ph type="sldNum" sz="quarter" idx="10"/>
          </p:nvPr>
        </p:nvSpPr>
        <p:spPr/>
        <p:txBody>
          <a:bodyPr/>
          <a:lstStyle/>
          <a:p>
            <a:fld id="{36272EE8-001A-4019-BE3D-598C25B998FC}" type="slidenum">
              <a:rPr lang="en-US" smtClean="0"/>
              <a:pPr/>
              <a:t>22</a:t>
            </a:fld>
            <a:endParaRPr lang="en-US"/>
          </a:p>
        </p:txBody>
      </p:sp>
    </p:spTree>
    <p:extLst>
      <p:ext uri="{BB962C8B-B14F-4D97-AF65-F5344CB8AC3E}">
        <p14:creationId xmlns:p14="http://schemas.microsoft.com/office/powerpoint/2010/main" val="1801739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9AF0BF6B-B789-4121-BB68-52A70BF3966E}" type="datetimeFigureOut">
              <a:rPr lang="en-US" smtClean="0"/>
              <a:pPr/>
              <a:t>2/24/2021</a:t>
            </a:fld>
            <a:endParaRPr lang="en-US" dirty="0"/>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AF8D635B-04EB-43BB-96A9-264A91DDCBC5}" type="slidenum">
              <a:rPr lang="en-US" smtClean="0"/>
              <a:pPr/>
              <a:t>‹#›</a:t>
            </a:fld>
            <a:endParaRPr lang="en-US" dirty="0"/>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AF0BF6B-B789-4121-BB68-52A70BF3966E}" type="datetimeFigureOut">
              <a:rPr lang="en-US" smtClean="0"/>
              <a:pPr/>
              <a:t>2/24/2021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AF8D635B-04EB-43BB-96A9-264A91DDCBC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AF0BF6B-B789-4121-BB68-52A70BF3966E}" type="datetimeFigureOut">
              <a:rPr lang="en-US" smtClean="0"/>
              <a:pPr/>
              <a:t>2/24/2021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AF8D635B-04EB-43BB-96A9-264A91DDCBC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67AA8C2-3B37-4129-8508-E40B5BE525B4}" type="datetimeFigureOut">
              <a:rPr lang="en-US" smtClean="0"/>
              <a:pPr/>
              <a:t>2/24/2021</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DA979D1-C9BA-403F-92DC-A3082D1CD8AD}" type="slidenum">
              <a:rPr lang="en-US" smtClean="0">
                <a:solidFill>
                  <a:srgbClr val="8CADAE">
                    <a:shade val="75000"/>
                  </a:srgbClr>
                </a:solidFill>
              </a:rPr>
              <a:pPr/>
              <a:t>‹#›</a:t>
            </a:fld>
            <a:endParaRPr lang="en-US" dirty="0">
              <a:solidFill>
                <a:srgbClr val="8CADAE">
                  <a:shade val="75000"/>
                </a:srgb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3652800402"/>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67AA8C2-3B37-4129-8508-E40B5BE525B4}" type="datetimeFigureOut">
              <a:rPr lang="en-US" smtClean="0"/>
              <a:pPr/>
              <a:t>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5DA979D1-C9BA-403F-92DC-A3082D1CD8AD}" type="slidenum">
              <a:rPr lang="en-US" smtClean="0">
                <a:solidFill>
                  <a:srgbClr val="8CADAE">
                    <a:shade val="75000"/>
                  </a:srgbClr>
                </a:solidFill>
              </a:rPr>
              <a:pPr/>
              <a:t>‹#›</a:t>
            </a:fld>
            <a:endParaRPr lang="en-US" dirty="0">
              <a:solidFill>
                <a:srgbClr val="8CADAE">
                  <a:shade val="75000"/>
                </a:srgbClr>
              </a:solidFill>
            </a:endParaRPr>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21805620"/>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967AA8C2-3B37-4129-8508-E40B5BE525B4}" type="datetimeFigureOut">
              <a:rPr lang="en-US" smtClean="0"/>
              <a:pPr/>
              <a:t>2/24/2021</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DA979D1-C9BA-403F-92DC-A3082D1CD8AD}" type="slidenum">
              <a:rPr lang="en-US" smtClean="0">
                <a:solidFill>
                  <a:srgbClr val="8CADAE">
                    <a:shade val="75000"/>
                  </a:srgbClr>
                </a:solidFill>
              </a:rPr>
              <a:pPr/>
              <a:t>‹#›</a:t>
            </a:fld>
            <a:endParaRPr lang="en-US" dirty="0">
              <a:solidFill>
                <a:srgbClr val="8CADAE">
                  <a:shade val="75000"/>
                </a:srgb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1290021009"/>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967AA8C2-3B37-4129-8508-E40B5BE525B4}" type="datetimeFigureOut">
              <a:rPr lang="en-US" smtClean="0"/>
              <a:pPr/>
              <a:t>2/24/2021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A979D1-C9BA-403F-92DC-A3082D1CD8AD}" type="slidenum">
              <a:rPr lang="en-US" smtClean="0">
                <a:solidFill>
                  <a:srgbClr val="8CADAE">
                    <a:shade val="75000"/>
                  </a:srgbClr>
                </a:solidFill>
              </a:rPr>
              <a:pPr/>
              <a:t>‹#›</a:t>
            </a:fld>
            <a:endParaRPr lang="en-US" dirty="0">
              <a:solidFill>
                <a:srgbClr val="8CADAE">
                  <a:shade val="75000"/>
                </a:srgbClr>
              </a:solidFill>
            </a:endParaRPr>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1758446351"/>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67AA8C2-3B37-4129-8508-E40B5BE525B4}" type="datetimeFigureOut">
              <a:rPr lang="en-US" smtClean="0"/>
              <a:pPr/>
              <a:t>2/24/2021</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5DA979D1-C9BA-403F-92DC-A3082D1CD8AD}" type="slidenum">
              <a:rPr lang="en-US" smtClean="0">
                <a:solidFill>
                  <a:srgbClr val="8CADAE">
                    <a:shade val="75000"/>
                  </a:srgbClr>
                </a:solidFill>
              </a:rPr>
              <a:pPr/>
              <a:t>‹#›</a:t>
            </a:fld>
            <a:endParaRPr lang="en-US" dirty="0">
              <a:solidFill>
                <a:srgbClr val="8CADAE">
                  <a:shade val="75000"/>
                </a:srgbClr>
              </a:solidFill>
            </a:endParaRPr>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extLst>
      <p:ext uri="{BB962C8B-B14F-4D97-AF65-F5344CB8AC3E}">
        <p14:creationId xmlns:p14="http://schemas.microsoft.com/office/powerpoint/2010/main" val="970591066"/>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67AA8C2-3B37-4129-8508-E40B5BE525B4}" type="datetimeFigureOut">
              <a:rPr lang="en-US" smtClean="0"/>
              <a:pPr/>
              <a:t>2/24/2021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5DA979D1-C9BA-403F-92DC-A3082D1CD8AD}" type="slidenum">
              <a:rPr lang="en-US" smtClean="0">
                <a:solidFill>
                  <a:srgbClr val="8CADAE">
                    <a:shade val="75000"/>
                  </a:srgbClr>
                </a:solidFill>
              </a:rPr>
              <a:pPr/>
              <a:t>‹#›</a:t>
            </a:fld>
            <a:endParaRPr lang="en-US" dirty="0">
              <a:solidFill>
                <a:srgbClr val="8CADAE">
                  <a:shade val="75000"/>
                </a:srgbClr>
              </a:solidFill>
            </a:endParaRPr>
          </a:p>
        </p:txBody>
      </p:sp>
    </p:spTree>
    <p:extLst>
      <p:ext uri="{BB962C8B-B14F-4D97-AF65-F5344CB8AC3E}">
        <p14:creationId xmlns:p14="http://schemas.microsoft.com/office/powerpoint/2010/main" val="2888274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2" name="Date Placeholder 1"/>
          <p:cNvSpPr>
            <a:spLocks noGrp="1"/>
          </p:cNvSpPr>
          <p:nvPr>
            <p:ph type="dt" sz="half" idx="10"/>
          </p:nvPr>
        </p:nvSpPr>
        <p:spPr/>
        <p:txBody>
          <a:bodyPr/>
          <a:lstStyle/>
          <a:p>
            <a:fld id="{967AA8C2-3B37-4129-8508-E40B5BE525B4}" type="datetimeFigureOut">
              <a:rPr lang="en-US" smtClean="0"/>
              <a:pPr/>
              <a:t>2/24/2021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5DA979D1-C9BA-403F-92DC-A3082D1CD8AD}" type="slidenum">
              <a:rPr lang="en-US" smtClean="0"/>
              <a:pPr/>
              <a:t>‹#›</a:t>
            </a:fld>
            <a:endParaRPr lang="en-US" dirty="0"/>
          </a:p>
        </p:txBody>
      </p:sp>
    </p:spTree>
    <p:extLst>
      <p:ext uri="{BB962C8B-B14F-4D97-AF65-F5344CB8AC3E}">
        <p14:creationId xmlns:p14="http://schemas.microsoft.com/office/powerpoint/2010/main" val="26658392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5DA979D1-C9BA-403F-92DC-A3082D1CD8AD}" type="slidenum">
              <a:rPr lang="en-US" smtClean="0">
                <a:solidFill>
                  <a:srgbClr val="8CADAE">
                    <a:shade val="75000"/>
                  </a:srgbClr>
                </a:solidFill>
              </a:rPr>
              <a:pPr/>
              <a:t>‹#›</a:t>
            </a:fld>
            <a:endParaRPr lang="en-US" dirty="0">
              <a:solidFill>
                <a:srgbClr val="8CADAE">
                  <a:shade val="75000"/>
                </a:srgb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5" name="Date Placeholder 4"/>
          <p:cNvSpPr>
            <a:spLocks noGrp="1"/>
          </p:cNvSpPr>
          <p:nvPr>
            <p:ph type="dt" sz="half" idx="10"/>
          </p:nvPr>
        </p:nvSpPr>
        <p:spPr/>
        <p:txBody>
          <a:bodyPr/>
          <a:lstStyle/>
          <a:p>
            <a:fld id="{967AA8C2-3B37-4129-8508-E40B5BE525B4}" type="datetimeFigureOut">
              <a:rPr lang="en-US" smtClean="0"/>
              <a:pPr/>
              <a:t>2/24/2021</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extLst>
      <p:ext uri="{BB962C8B-B14F-4D97-AF65-F5344CB8AC3E}">
        <p14:creationId xmlns:p14="http://schemas.microsoft.com/office/powerpoint/2010/main" val="181349274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AF0BF6B-B789-4121-BB68-52A70BF3966E}" type="datetimeFigureOut">
              <a:rPr lang="en-US" smtClean="0"/>
              <a:pPr/>
              <a:t>2/24/2021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AF8D635B-04EB-43BB-96A9-264A91DDCBC5}"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7" name="Slide Number Placeholder 6"/>
          <p:cNvSpPr>
            <a:spLocks noGrp="1"/>
          </p:cNvSpPr>
          <p:nvPr>
            <p:ph type="sldNum" sz="quarter" idx="12"/>
          </p:nvPr>
        </p:nvSpPr>
        <p:spPr>
          <a:xfrm>
            <a:off x="1371600" y="312738"/>
            <a:ext cx="457200" cy="441325"/>
          </a:xfrm>
        </p:spPr>
        <p:txBody>
          <a:bodyPr/>
          <a:lstStyle/>
          <a:p>
            <a:fld id="{5DA979D1-C9BA-403F-92DC-A3082D1CD8AD}" type="slidenum">
              <a:rPr lang="en-US" smtClean="0">
                <a:solidFill>
                  <a:srgbClr val="8CADAE">
                    <a:shade val="75000"/>
                  </a:srgbClr>
                </a:solidFill>
              </a:rPr>
              <a:pPr/>
              <a:t>‹#›</a:t>
            </a:fld>
            <a:endParaRPr lang="en-US" dirty="0">
              <a:solidFill>
                <a:srgbClr val="8CADAE">
                  <a:shade val="75000"/>
                </a:srgbClr>
              </a:solidFill>
            </a:endParaRPr>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5" name="Date Placeholder 4"/>
          <p:cNvSpPr>
            <a:spLocks noGrp="1"/>
          </p:cNvSpPr>
          <p:nvPr>
            <p:ph type="dt" sz="half" idx="10"/>
          </p:nvPr>
        </p:nvSpPr>
        <p:spPr>
          <a:xfrm>
            <a:off x="5788152" y="6404984"/>
            <a:ext cx="3044952" cy="365760"/>
          </a:xfrm>
        </p:spPr>
        <p:txBody>
          <a:bodyPr/>
          <a:lstStyle/>
          <a:p>
            <a:fld id="{967AA8C2-3B37-4129-8508-E40B5BE525B4}" type="datetimeFigureOut">
              <a:rPr lang="en-US" smtClean="0"/>
              <a:pPr/>
              <a:t>2/24/2021</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extLst>
      <p:ext uri="{BB962C8B-B14F-4D97-AF65-F5344CB8AC3E}">
        <p14:creationId xmlns:p14="http://schemas.microsoft.com/office/powerpoint/2010/main" val="21175596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67AA8C2-3B37-4129-8508-E40B5BE525B4}" type="datetimeFigureOut">
              <a:rPr lang="en-US" smtClean="0"/>
              <a:pPr/>
              <a:t>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A979D1-C9BA-403F-92DC-A3082D1CD8AD}" type="slidenum">
              <a:rPr lang="en-US" smtClean="0">
                <a:solidFill>
                  <a:srgbClr val="8CADAE">
                    <a:shade val="75000"/>
                  </a:srgbClr>
                </a:solidFill>
              </a:rPr>
              <a:pPr/>
              <a:t>‹#›</a:t>
            </a:fld>
            <a:endParaRPr lang="en-US" dirty="0">
              <a:solidFill>
                <a:srgbClr val="8CADAE">
                  <a:shade val="75000"/>
                </a:srgbClr>
              </a:solidFill>
            </a:endParaRPr>
          </a:p>
        </p:txBody>
      </p:sp>
    </p:spTree>
    <p:extLst>
      <p:ext uri="{BB962C8B-B14F-4D97-AF65-F5344CB8AC3E}">
        <p14:creationId xmlns:p14="http://schemas.microsoft.com/office/powerpoint/2010/main" val="635782510"/>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6" name="Slide Number Placeholder 5"/>
          <p:cNvSpPr>
            <a:spLocks noGrp="1"/>
          </p:cNvSpPr>
          <p:nvPr>
            <p:ph type="sldNum" sz="quarter" idx="12"/>
          </p:nvPr>
        </p:nvSpPr>
        <p:spPr>
          <a:xfrm>
            <a:off x="6915912" y="3009901"/>
            <a:ext cx="457200" cy="441325"/>
          </a:xfrm>
        </p:spPr>
        <p:txBody>
          <a:bodyPr/>
          <a:lstStyle/>
          <a:p>
            <a:fld id="{5DA979D1-C9BA-403F-92DC-A3082D1CD8AD}" type="slidenum">
              <a:rPr lang="en-US" smtClean="0">
                <a:solidFill>
                  <a:srgbClr val="8CADAE">
                    <a:shade val="75000"/>
                  </a:srgbClr>
                </a:solidFill>
              </a:rPr>
              <a:pPr/>
              <a:t>‹#›</a:t>
            </a:fld>
            <a:endParaRPr lang="en-US" dirty="0">
              <a:solidFill>
                <a:srgbClr val="8CADAE">
                  <a:shade val="75000"/>
                </a:srgbClr>
              </a:solidFill>
            </a:endParaRPr>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67AA8C2-3B37-4129-8508-E40B5BE525B4}" type="datetimeFigureOut">
              <a:rPr lang="en-US" smtClean="0"/>
              <a:pPr/>
              <a:t>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extLst>
      <p:ext uri="{BB962C8B-B14F-4D97-AF65-F5344CB8AC3E}">
        <p14:creationId xmlns:p14="http://schemas.microsoft.com/office/powerpoint/2010/main" val="386913399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9AF0BF6B-B789-4121-BB68-52A70BF3966E}" type="datetimeFigureOut">
              <a:rPr lang="en-US" smtClean="0"/>
              <a:pPr/>
              <a:t>2/24/2021</a:t>
            </a:fld>
            <a:endParaRPr lang="en-US" dirty="0"/>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AF8D635B-04EB-43BB-96A9-264A91DDCBC5}" type="slidenum">
              <a:rPr lang="en-US" smtClean="0"/>
              <a:pPr/>
              <a:t>‹#›</a:t>
            </a:fld>
            <a:endParaRPr lang="en-US" dirty="0"/>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AF0BF6B-B789-4121-BB68-52A70BF3966E}" type="datetimeFigureOut">
              <a:rPr lang="en-US" smtClean="0"/>
              <a:pPr/>
              <a:t>2/24/2021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a:xfrm>
            <a:off x="8641080" y="6514568"/>
            <a:ext cx="464288" cy="274320"/>
          </a:xfrm>
        </p:spPr>
        <p:txBody>
          <a:bodyPr/>
          <a:lstStyle>
            <a:extLst/>
          </a:lstStyle>
          <a:p>
            <a:fld id="{AF8D635B-04EB-43BB-96A9-264A91DDCBC5}" type="slidenum">
              <a:rPr lang="en-US" smtClean="0"/>
              <a:pPr/>
              <a:t>‹#›</a:t>
            </a:fld>
            <a:endParaRPr lang="en-US" dirty="0"/>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dirty="0"/>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dirty="0"/>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AF0BF6B-B789-4121-BB68-52A70BF3966E}" type="datetimeFigureOut">
              <a:rPr lang="en-US" smtClean="0"/>
              <a:pPr/>
              <a:t>2/24/2021</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a:xfrm>
            <a:off x="8641080" y="6514568"/>
            <a:ext cx="464288" cy="274320"/>
          </a:xfrm>
        </p:spPr>
        <p:txBody>
          <a:bodyPr/>
          <a:lstStyle>
            <a:extLst/>
          </a:lstStyle>
          <a:p>
            <a:fld id="{AF8D635B-04EB-43BB-96A9-264A91DDCBC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AF0BF6B-B789-4121-BB68-52A70BF3966E}" type="datetimeFigureOut">
              <a:rPr lang="en-US" smtClean="0"/>
              <a:pPr/>
              <a:t>2/24/2021</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AF8D635B-04EB-43BB-96A9-264A91DDCBC5}" type="slidenum">
              <a:rPr lang="en-US" smtClean="0"/>
              <a:pPr/>
              <a:t>‹#›</a:t>
            </a:fld>
            <a:endParaRPr lang="en-US" dirty="0"/>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AF0BF6B-B789-4121-BB68-52A70BF3966E}" type="datetimeFigureOut">
              <a:rPr lang="en-US" smtClean="0"/>
              <a:pPr/>
              <a:t>2/24/2021</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AF8D635B-04EB-43BB-96A9-264A91DDCBC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9AF0BF6B-B789-4121-BB68-52A70BF3966E}" type="datetimeFigureOut">
              <a:rPr lang="en-US" smtClean="0"/>
              <a:pPr/>
              <a:t>2/24/2021</a:t>
            </a:fld>
            <a:endParaRPr lang="en-US" dirty="0"/>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AF8D635B-04EB-43BB-96A9-264A91DDCBC5}" type="slidenum">
              <a:rPr lang="en-US" smtClean="0"/>
              <a:pPr/>
              <a:t>‹#›</a:t>
            </a:fld>
            <a:endParaRPr lang="en-US" dirty="0"/>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dirty="0"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9AF0BF6B-B789-4121-BB68-52A70BF3966E}" type="datetimeFigureOut">
              <a:rPr lang="en-US" smtClean="0"/>
              <a:pPr/>
              <a:t>2/24/2021</a:t>
            </a:fld>
            <a:endParaRPr lang="en-US" dirty="0"/>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AF8D635B-04EB-43BB-96A9-264A91DDCBC5}" type="slidenum">
              <a:rPr lang="en-US" smtClean="0"/>
              <a:pPr/>
              <a:t>‹#›</a:t>
            </a:fld>
            <a:endParaRPr lang="en-US" dirty="0"/>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dirty="0"/>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9AF0BF6B-B789-4121-BB68-52A70BF3966E}" type="datetimeFigureOut">
              <a:rPr lang="en-US" smtClean="0"/>
              <a:pPr/>
              <a:t>2/24/2021</a:t>
            </a:fld>
            <a:endParaRPr lang="en-US" dirty="0"/>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AF8D635B-04EB-43BB-96A9-264A91DDCBC5}" type="slidenum">
              <a:rPr lang="en-US" smtClean="0"/>
              <a:pPr/>
              <a:t>‹#›</a:t>
            </a:fld>
            <a:endParaRPr lang="en-US" dirty="0"/>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967AA8C2-3B37-4129-8508-E40B5BE525B4}" type="datetimeFigureOut">
              <a:rPr lang="en-US" smtClean="0"/>
              <a:pPr/>
              <a:t>2/24/2021</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5DA979D1-C9BA-403F-92DC-A3082D1CD8AD}" type="slidenum">
              <a:rPr lang="en-US" smtClean="0">
                <a:solidFill>
                  <a:srgbClr val="8CADAE">
                    <a:shade val="75000"/>
                  </a:srgbClr>
                </a:solidFill>
              </a:rPr>
              <a:pPr/>
              <a:t>‹#›</a:t>
            </a:fld>
            <a:endParaRPr lang="en-US" dirty="0">
              <a:solidFill>
                <a:srgbClr val="8CADAE">
                  <a:shade val="75000"/>
                </a:srgb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extLst>
      <p:ext uri="{BB962C8B-B14F-4D97-AF65-F5344CB8AC3E}">
        <p14:creationId xmlns:p14="http://schemas.microsoft.com/office/powerpoint/2010/main" val="166395279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searchcio.techtarget.com/definition/data-collection"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229600" cy="2209800"/>
          </a:xfrm>
        </p:spPr>
        <p:txBody>
          <a:bodyPr/>
          <a:lstStyle/>
          <a:p>
            <a:pPr algn="l"/>
            <a:r>
              <a:rPr lang="en-US" dirty="0" smtClean="0"/>
              <a:t>Software Requirement Engineering </a:t>
            </a:r>
            <a:endParaRPr lang="en-US" dirty="0"/>
          </a:p>
        </p:txBody>
      </p:sp>
      <p:sp>
        <p:nvSpPr>
          <p:cNvPr id="3" name="Subtitle 2"/>
          <p:cNvSpPr>
            <a:spLocks noGrp="1"/>
          </p:cNvSpPr>
          <p:nvPr>
            <p:ph type="subTitle" idx="1"/>
          </p:nvPr>
        </p:nvSpPr>
        <p:spPr>
          <a:xfrm>
            <a:off x="1524000" y="3581400"/>
            <a:ext cx="6560234" cy="2438400"/>
          </a:xfrm>
        </p:spPr>
        <p:txBody>
          <a:bodyPr>
            <a:normAutofit lnSpcReduction="10000"/>
          </a:bodyPr>
          <a:lstStyle/>
          <a:p>
            <a:pPr algn="ctr"/>
            <a:r>
              <a:rPr lang="en-US" dirty="0" smtClean="0"/>
              <a:t>By  </a:t>
            </a:r>
          </a:p>
          <a:p>
            <a:pPr algn="l"/>
            <a:endParaRPr lang="en-US" dirty="0" smtClean="0"/>
          </a:p>
          <a:p>
            <a:pPr algn="l"/>
            <a:r>
              <a:rPr lang="en-US" dirty="0" smtClean="0"/>
              <a:t>Engr. Zahid Hussain Khaskheli</a:t>
            </a:r>
          </a:p>
          <a:p>
            <a:pPr algn="l"/>
            <a:r>
              <a:rPr lang="en-US" dirty="0" smtClean="0"/>
              <a:t>Assistant Professor Software Engineering MUET Jamshoro.</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Input to RE</a:t>
            </a:r>
            <a:endParaRPr lang="en-US" dirty="0"/>
          </a:p>
        </p:txBody>
      </p:sp>
      <p:sp>
        <p:nvSpPr>
          <p:cNvPr id="3" name="Content Placeholder 2"/>
          <p:cNvSpPr>
            <a:spLocks noGrp="1"/>
          </p:cNvSpPr>
          <p:nvPr>
            <p:ph idx="1"/>
          </p:nvPr>
        </p:nvSpPr>
        <p:spPr/>
        <p:txBody>
          <a:bodyPr/>
          <a:lstStyle/>
          <a:p>
            <a:r>
              <a:rPr lang="en-US" dirty="0" smtClean="0"/>
              <a:t>Problem statement prepared by the customer.</a:t>
            </a:r>
          </a:p>
          <a:p>
            <a:r>
              <a:rPr lang="en-US" dirty="0" smtClean="0"/>
              <a:t>Overview of the existing system.</a:t>
            </a:r>
          </a:p>
          <a:p>
            <a:r>
              <a:rPr lang="en-US" dirty="0" smtClean="0"/>
              <a:t>New or additional  functionality  to be added.</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Importance</a:t>
            </a:r>
            <a:endParaRPr lang="en-US" dirty="0"/>
          </a:p>
        </p:txBody>
      </p:sp>
      <p:sp>
        <p:nvSpPr>
          <p:cNvPr id="3" name="Content Placeholder 2"/>
          <p:cNvSpPr>
            <a:spLocks noGrp="1"/>
          </p:cNvSpPr>
          <p:nvPr>
            <p:ph idx="1"/>
          </p:nvPr>
        </p:nvSpPr>
        <p:spPr/>
        <p:txBody>
          <a:bodyPr>
            <a:normAutofit fontScale="92500"/>
          </a:bodyPr>
          <a:lstStyle/>
          <a:p>
            <a:r>
              <a:rPr lang="en-US" dirty="0" smtClean="0"/>
              <a:t>Because with help of SRS customer and developer can easily validate the  system to be developed. </a:t>
            </a:r>
          </a:p>
          <a:p>
            <a:r>
              <a:rPr lang="en-US" dirty="0" smtClean="0"/>
              <a:t>Why requirement engineering ?</a:t>
            </a:r>
          </a:p>
          <a:p>
            <a:r>
              <a:rPr lang="en-US" dirty="0" smtClean="0"/>
              <a:t>Because without well written requirements:</a:t>
            </a:r>
          </a:p>
          <a:p>
            <a:pPr lvl="1"/>
            <a:r>
              <a:rPr lang="en-US" dirty="0" smtClean="0"/>
              <a:t>Developers will not know  what to do </a:t>
            </a:r>
          </a:p>
          <a:p>
            <a:pPr lvl="1"/>
            <a:r>
              <a:rPr lang="en-US" dirty="0" smtClean="0"/>
              <a:t>Customers may not be consistent about their requirements</a:t>
            </a:r>
          </a:p>
          <a:p>
            <a:pPr lvl="1"/>
            <a:r>
              <a:rPr lang="en-US" dirty="0" smtClean="0"/>
              <a:t>It becomes difficult for the customers to validate or accept the  software.</a:t>
            </a:r>
          </a:p>
          <a:p>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838200"/>
            <a:ext cx="8534400" cy="758952"/>
          </a:xfrm>
        </p:spPr>
        <p:txBody>
          <a:bodyPr>
            <a:noAutofit/>
          </a:bodyPr>
          <a:lstStyle/>
          <a:p>
            <a:pPr algn="ctr"/>
            <a:r>
              <a:rPr lang="en-US" sz="2400" dirty="0" smtClean="0"/>
              <a:t>Importance of Software Requirements Engineering in the Early Stages of A Project</a:t>
            </a:r>
            <a:r>
              <a:rPr lang="en-US" sz="4000" dirty="0" smtClean="0"/>
              <a:t/>
            </a:r>
            <a:br>
              <a:rPr lang="en-US" sz="4000" dirty="0" smtClean="0"/>
            </a:br>
            <a:endParaRPr lang="en-US" sz="4000" dirty="0"/>
          </a:p>
        </p:txBody>
      </p:sp>
      <p:sp>
        <p:nvSpPr>
          <p:cNvPr id="3" name="Content Placeholder 2"/>
          <p:cNvSpPr>
            <a:spLocks noGrp="1"/>
          </p:cNvSpPr>
          <p:nvPr>
            <p:ph sz="quarter" idx="1"/>
          </p:nvPr>
        </p:nvSpPr>
        <p:spPr/>
        <p:txBody>
          <a:bodyPr>
            <a:normAutofit fontScale="92500" lnSpcReduction="20000"/>
          </a:bodyPr>
          <a:lstStyle/>
          <a:p>
            <a:r>
              <a:rPr lang="en-US" dirty="0" smtClean="0"/>
              <a:t>Why is it so important? </a:t>
            </a:r>
          </a:p>
          <a:p>
            <a:r>
              <a:rPr lang="en-US" dirty="0" smtClean="0"/>
              <a:t>Like all products, the makers of software are seeking to produce the best product in the most cost-efficient manner. </a:t>
            </a:r>
          </a:p>
          <a:p>
            <a:r>
              <a:rPr lang="en-US" dirty="0" smtClean="0"/>
              <a:t>If software errors are found in the requirements phase, they are much, much less expensive to fix than if they are found in later phases of the development process. </a:t>
            </a:r>
          </a:p>
          <a:p>
            <a:r>
              <a:rPr lang="en-US" dirty="0" smtClean="0"/>
              <a:t>For systems regarding safety, the errors in requirements could potentially be even more harmful than just losing money.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t>Importance of Software Requirements Engineering in the Early Stages of A Project</a:t>
            </a:r>
            <a:endParaRPr lang="en-US" sz="4000" dirty="0"/>
          </a:p>
        </p:txBody>
      </p:sp>
      <p:sp>
        <p:nvSpPr>
          <p:cNvPr id="3" name="Content Placeholder 2"/>
          <p:cNvSpPr>
            <a:spLocks noGrp="1"/>
          </p:cNvSpPr>
          <p:nvPr>
            <p:ph sz="quarter" idx="1"/>
          </p:nvPr>
        </p:nvSpPr>
        <p:spPr/>
        <p:txBody>
          <a:bodyPr>
            <a:normAutofit fontScale="92500" lnSpcReduction="20000"/>
          </a:bodyPr>
          <a:lstStyle/>
          <a:p>
            <a:pPr algn="just"/>
            <a:r>
              <a:rPr lang="en-US" dirty="0" smtClean="0"/>
              <a:t>This phase is used to </a:t>
            </a:r>
            <a:r>
              <a:rPr lang="en-US" dirty="0" smtClean="0">
                <a:solidFill>
                  <a:srgbClr val="FFFF00"/>
                </a:solidFill>
              </a:rPr>
              <a:t>translate the imprecise, incomplete needs </a:t>
            </a:r>
            <a:r>
              <a:rPr lang="en-US" dirty="0" smtClean="0"/>
              <a:t>and wishes of the potential users of software into </a:t>
            </a:r>
            <a:r>
              <a:rPr lang="en-US" dirty="0" smtClean="0">
                <a:solidFill>
                  <a:srgbClr val="FF0000"/>
                </a:solidFill>
              </a:rPr>
              <a:t>complete, precise and formal specifications</a:t>
            </a:r>
            <a:r>
              <a:rPr lang="en-US" dirty="0" smtClean="0"/>
              <a:t>. </a:t>
            </a:r>
          </a:p>
          <a:p>
            <a:pPr algn="just"/>
            <a:r>
              <a:rPr lang="en-US" dirty="0" smtClean="0"/>
              <a:t>The specifications act as the contract between the software </a:t>
            </a:r>
            <a:r>
              <a:rPr lang="en-US" dirty="0" smtClean="0">
                <a:solidFill>
                  <a:srgbClr val="00B0F0"/>
                </a:solidFill>
              </a:rPr>
              <a:t>users and the developers. </a:t>
            </a:r>
          </a:p>
          <a:p>
            <a:pPr algn="just"/>
            <a:r>
              <a:rPr lang="en-US" dirty="0" smtClean="0"/>
              <a:t>Therefore the importance of Requirement Engineering is enormous to develop effective software and in </a:t>
            </a:r>
            <a:r>
              <a:rPr lang="en-US" dirty="0" smtClean="0">
                <a:solidFill>
                  <a:srgbClr val="FFFF00"/>
                </a:solidFill>
              </a:rPr>
              <a:t>reducing software errors </a:t>
            </a:r>
            <a:r>
              <a:rPr lang="en-US" dirty="0" smtClean="0"/>
              <a:t>at the early stage of the development of software.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229600" cy="737064"/>
          </a:xfrm>
        </p:spPr>
        <p:txBody>
          <a:bodyPr>
            <a:normAutofit fontScale="90000"/>
          </a:bodyPr>
          <a:lstStyle/>
          <a:p>
            <a:pPr algn="ctr"/>
            <a:r>
              <a:rPr lang="en-US" sz="3600" b="1" dirty="0" smtClean="0"/>
              <a:t>Requirement Engineering Process</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pPr algn="just"/>
            <a:r>
              <a:rPr lang="en-US" sz="2800" dirty="0" smtClean="0"/>
              <a:t>The process to gather the software requirements from client, analyze and document them is known as requirement engineering.</a:t>
            </a:r>
          </a:p>
          <a:p>
            <a:pPr algn="just"/>
            <a:r>
              <a:rPr lang="en-US" sz="2800" dirty="0" smtClean="0"/>
              <a:t>The goal of requirement engineering is to develop and maintain sophisticated and descriptive </a:t>
            </a:r>
            <a:r>
              <a:rPr lang="en-US" sz="2800" dirty="0" smtClean="0">
                <a:solidFill>
                  <a:srgbClr val="FFFF00"/>
                </a:solidFill>
              </a:rPr>
              <a:t>Software Requirements Specification</a:t>
            </a:r>
            <a:r>
              <a:rPr lang="en-US" sz="2800" dirty="0" smtClean="0"/>
              <a:t> (SRS) document.</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pPr algn="ctr"/>
            <a:r>
              <a:rPr lang="en-US" sz="3200" b="1" dirty="0"/>
              <a:t>Requirement Engineering </a:t>
            </a:r>
            <a:r>
              <a:rPr lang="en-US" sz="3200" b="1" dirty="0" smtClean="0"/>
              <a:t>Process: Activities</a:t>
            </a:r>
            <a:r>
              <a:rPr lang="en-US" sz="3200" b="1" dirty="0" smtClean="0"/>
              <a:t>/ Steps</a:t>
            </a:r>
            <a:endParaRPr lang="en-US" sz="3200" dirty="0"/>
          </a:p>
        </p:txBody>
      </p:sp>
      <p:sp>
        <p:nvSpPr>
          <p:cNvPr id="3" name="Content Placeholder 2"/>
          <p:cNvSpPr>
            <a:spLocks noGrp="1"/>
          </p:cNvSpPr>
          <p:nvPr>
            <p:ph idx="1"/>
          </p:nvPr>
        </p:nvSpPr>
        <p:spPr/>
        <p:txBody>
          <a:bodyPr/>
          <a:lstStyle/>
          <a:p>
            <a:endParaRPr lang="en-US"/>
          </a:p>
        </p:txBody>
      </p:sp>
      <p:pic>
        <p:nvPicPr>
          <p:cNvPr id="1026" name="Picture 2" descr="D:\SRE\requirement-engineer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9200"/>
            <a:ext cx="91440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785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Autofit/>
          </a:bodyPr>
          <a:lstStyle/>
          <a:p>
            <a:pPr algn="ctr"/>
            <a:r>
              <a:rPr lang="en-US" sz="3200" b="1" dirty="0"/>
              <a:t>Requirement Engineering Process: Activities/ </a:t>
            </a:r>
            <a:r>
              <a:rPr lang="en-US" sz="3200" b="1" dirty="0" smtClean="0"/>
              <a:t>Steps</a:t>
            </a:r>
            <a:r>
              <a:rPr lang="en-US" sz="3600" b="1" dirty="0" smtClean="0"/>
              <a:t/>
            </a:r>
            <a:br>
              <a:rPr lang="en-US" sz="3600" b="1" dirty="0" smtClean="0"/>
            </a:br>
            <a:endParaRPr lang="en-US" sz="3600" dirty="0"/>
          </a:p>
        </p:txBody>
      </p:sp>
      <p:sp>
        <p:nvSpPr>
          <p:cNvPr id="3" name="Content Placeholder 2"/>
          <p:cNvSpPr>
            <a:spLocks noGrp="1"/>
          </p:cNvSpPr>
          <p:nvPr>
            <p:ph idx="1"/>
          </p:nvPr>
        </p:nvSpPr>
        <p:spPr/>
        <p:txBody>
          <a:bodyPr/>
          <a:lstStyle/>
          <a:p>
            <a:r>
              <a:rPr lang="en-US" dirty="0" smtClean="0"/>
              <a:t>It is a four step process, which includes – </a:t>
            </a:r>
          </a:p>
          <a:p>
            <a:pPr lvl="1"/>
            <a:r>
              <a:rPr lang="en-US" dirty="0" smtClean="0"/>
              <a:t>Feasibility Study</a:t>
            </a:r>
          </a:p>
          <a:p>
            <a:pPr lvl="1"/>
            <a:r>
              <a:rPr lang="en-US" dirty="0" smtClean="0"/>
              <a:t>Requirement Elicitation</a:t>
            </a:r>
          </a:p>
          <a:p>
            <a:pPr lvl="1"/>
            <a:r>
              <a:rPr lang="en-US" dirty="0" smtClean="0"/>
              <a:t>Software Requirement Specification</a:t>
            </a:r>
          </a:p>
          <a:p>
            <a:pPr lvl="1"/>
            <a:r>
              <a:rPr lang="en-US" dirty="0" smtClean="0"/>
              <a:t>Software Requirement Validation </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800" b="1" dirty="0" smtClean="0"/>
              <a:t>Feasibility study</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solidFill>
                  <a:srgbClr val="FFFF00"/>
                </a:solidFill>
              </a:rPr>
              <a:t>Why </a:t>
            </a:r>
            <a:r>
              <a:rPr lang="en-US" dirty="0">
                <a:solidFill>
                  <a:srgbClr val="FFFF00"/>
                </a:solidFill>
              </a:rPr>
              <a:t> </a:t>
            </a:r>
            <a:r>
              <a:rPr lang="en-US" b="1" dirty="0">
                <a:solidFill>
                  <a:srgbClr val="FFFF00"/>
                </a:solidFill>
              </a:rPr>
              <a:t>feasibility </a:t>
            </a:r>
            <a:r>
              <a:rPr lang="en-US" b="1" dirty="0" smtClean="0">
                <a:solidFill>
                  <a:srgbClr val="FFFF00"/>
                </a:solidFill>
              </a:rPr>
              <a:t>study?</a:t>
            </a:r>
          </a:p>
          <a:p>
            <a:pPr lvl="0" algn="just"/>
            <a:r>
              <a:rPr lang="en-US" dirty="0"/>
              <a:t>When the client approaches the organization for getting the desired product to be developed, it comes up with rough idea about what all functions the software must perform and which all features are expected from the software. </a:t>
            </a:r>
            <a:endParaRPr lang="en-US" dirty="0" smtClean="0"/>
          </a:p>
          <a:p>
            <a:pPr lvl="0" algn="just"/>
            <a:endParaRPr lang="en-US" dirty="0"/>
          </a:p>
          <a:p>
            <a:pPr lvl="0" algn="just"/>
            <a:r>
              <a:rPr lang="en-US" dirty="0"/>
              <a:t>Referencing to this information, the </a:t>
            </a:r>
            <a:r>
              <a:rPr lang="en-US" dirty="0" smtClean="0"/>
              <a:t>Analyst does </a:t>
            </a:r>
            <a:r>
              <a:rPr lang="en-US" dirty="0"/>
              <a:t>a detailed study about whether the desired </a:t>
            </a:r>
            <a:r>
              <a:rPr lang="en-US" dirty="0">
                <a:solidFill>
                  <a:srgbClr val="FF0000"/>
                </a:solidFill>
              </a:rPr>
              <a:t>system and its functionality</a:t>
            </a:r>
            <a:r>
              <a:rPr lang="en-US" dirty="0"/>
              <a:t> are feasible to develop. </a:t>
            </a:r>
          </a:p>
          <a:p>
            <a:pPr algn="just"/>
            <a:endParaRPr lang="en-US" b="1" dirty="0" smtClean="0"/>
          </a:p>
          <a:p>
            <a:pPr algn="just"/>
            <a:r>
              <a:rPr lang="en-US" dirty="0"/>
              <a:t> </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t>Feasibility study-Definition</a:t>
            </a:r>
            <a:endParaRPr lang="en-US" sz="4000" dirty="0"/>
          </a:p>
        </p:txBody>
      </p:sp>
      <p:sp>
        <p:nvSpPr>
          <p:cNvPr id="3" name="Content Placeholder 2"/>
          <p:cNvSpPr>
            <a:spLocks noGrp="1"/>
          </p:cNvSpPr>
          <p:nvPr>
            <p:ph idx="1"/>
          </p:nvPr>
        </p:nvSpPr>
        <p:spPr/>
        <p:txBody>
          <a:bodyPr/>
          <a:lstStyle/>
          <a:p>
            <a:pPr algn="just"/>
            <a:r>
              <a:rPr lang="en-US" b="1" dirty="0"/>
              <a:t>F</a:t>
            </a:r>
            <a:r>
              <a:rPr lang="en-US" b="1" dirty="0" smtClean="0"/>
              <a:t>easibility </a:t>
            </a:r>
            <a:r>
              <a:rPr lang="en-US" b="1" dirty="0"/>
              <a:t>study </a:t>
            </a:r>
            <a:r>
              <a:rPr lang="en-US" dirty="0"/>
              <a:t>is an </a:t>
            </a:r>
            <a:r>
              <a:rPr lang="en-US" b="1" dirty="0"/>
              <a:t>analysis</a:t>
            </a:r>
            <a:r>
              <a:rPr lang="en-US" dirty="0"/>
              <a:t> that takes all of a project's relevant factors into </a:t>
            </a:r>
            <a:r>
              <a:rPr lang="en-US" dirty="0" smtClean="0"/>
              <a:t>account:</a:t>
            </a:r>
          </a:p>
          <a:p>
            <a:pPr algn="just"/>
            <a:r>
              <a:rPr lang="en-US" dirty="0" smtClean="0"/>
              <a:t> </a:t>
            </a:r>
            <a:r>
              <a:rPr lang="en-US" dirty="0">
                <a:solidFill>
                  <a:srgbClr val="002060"/>
                </a:solidFill>
              </a:rPr>
              <a:t>E</a:t>
            </a:r>
            <a:r>
              <a:rPr lang="en-US" dirty="0" smtClean="0">
                <a:solidFill>
                  <a:srgbClr val="002060"/>
                </a:solidFill>
              </a:rPr>
              <a:t>conomic</a:t>
            </a:r>
            <a:r>
              <a:rPr lang="en-US" dirty="0">
                <a:solidFill>
                  <a:srgbClr val="002060"/>
                </a:solidFill>
              </a:rPr>
              <a:t>, technical, legal, and </a:t>
            </a:r>
            <a:r>
              <a:rPr lang="en-US" dirty="0" smtClean="0">
                <a:solidFill>
                  <a:srgbClr val="002060"/>
                </a:solidFill>
              </a:rPr>
              <a:t>scheduling.</a:t>
            </a:r>
          </a:p>
          <a:p>
            <a:pPr algn="just"/>
            <a:r>
              <a:rPr lang="en-US" dirty="0" smtClean="0"/>
              <a:t> To </a:t>
            </a:r>
            <a:r>
              <a:rPr lang="en-US" dirty="0"/>
              <a:t>ascertain the likelihood of completing the project successfully</a:t>
            </a:r>
          </a:p>
        </p:txBody>
      </p:sp>
    </p:spTree>
    <p:extLst>
      <p:ext uri="{BB962C8B-B14F-4D97-AF65-F5344CB8AC3E}">
        <p14:creationId xmlns:p14="http://schemas.microsoft.com/office/powerpoint/2010/main" val="746883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400" b="1" dirty="0" smtClean="0"/>
              <a:t>Feasibility study-Objectives</a:t>
            </a:r>
            <a:endParaRPr lang="en-US" dirty="0"/>
          </a:p>
        </p:txBody>
      </p:sp>
      <p:sp>
        <p:nvSpPr>
          <p:cNvPr id="3" name="Content Placeholder 2"/>
          <p:cNvSpPr>
            <a:spLocks noGrp="1"/>
          </p:cNvSpPr>
          <p:nvPr>
            <p:ph idx="1"/>
          </p:nvPr>
        </p:nvSpPr>
        <p:spPr/>
        <p:txBody>
          <a:bodyPr>
            <a:normAutofit fontScale="85000" lnSpcReduction="20000"/>
          </a:bodyPr>
          <a:lstStyle/>
          <a:p>
            <a:pPr algn="just"/>
            <a:endParaRPr lang="en-US" dirty="0" smtClean="0"/>
          </a:p>
          <a:p>
            <a:pPr algn="just"/>
            <a:r>
              <a:rPr lang="en-US" dirty="0" smtClean="0"/>
              <a:t>Acceptable to users, </a:t>
            </a:r>
            <a:r>
              <a:rPr lang="en-US" dirty="0">
                <a:solidFill>
                  <a:srgbClr val="FFFF00"/>
                </a:solidFill>
              </a:rPr>
              <a:t>a</a:t>
            </a:r>
            <a:r>
              <a:rPr lang="en-US" dirty="0" smtClean="0">
                <a:solidFill>
                  <a:srgbClr val="FFFF00"/>
                </a:solidFill>
              </a:rPr>
              <a:t>daptable to change </a:t>
            </a:r>
            <a:r>
              <a:rPr lang="en-US" dirty="0" smtClean="0"/>
              <a:t>and </a:t>
            </a:r>
            <a:r>
              <a:rPr lang="en-US" dirty="0" smtClean="0">
                <a:solidFill>
                  <a:srgbClr val="002060"/>
                </a:solidFill>
              </a:rPr>
              <a:t>conformable to established standards.</a:t>
            </a:r>
            <a:r>
              <a:rPr lang="en-US" dirty="0" smtClean="0"/>
              <a:t> </a:t>
            </a:r>
          </a:p>
          <a:p>
            <a:pPr algn="just"/>
            <a:r>
              <a:rPr lang="en-US" dirty="0" smtClean="0"/>
              <a:t>Various other objectives of feasibility study are listed below:</a:t>
            </a:r>
          </a:p>
          <a:p>
            <a:pPr algn="just"/>
            <a:r>
              <a:rPr lang="en-US" dirty="0" smtClean="0"/>
              <a:t>• To analyze whether the software will meet organizational requirements-goals.</a:t>
            </a:r>
          </a:p>
          <a:p>
            <a:pPr algn="just"/>
            <a:r>
              <a:rPr lang="en-US" dirty="0" smtClean="0"/>
              <a:t>• To determine whether the software can be implemented using the current technology and within the specified budget and schedule. </a:t>
            </a:r>
          </a:p>
          <a:p>
            <a:pPr algn="just"/>
            <a:r>
              <a:rPr lang="en-US" dirty="0" smtClean="0"/>
              <a:t>• To determine whether the software can be integrated with other existing software.</a:t>
            </a:r>
          </a:p>
          <a:p>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F221E8-CB8A-4308-A585-C895455012BC}"/>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xmlns="" id="{717D9A51-2942-4AB3-8CDF-905E4A37B625}"/>
              </a:ext>
            </a:extLst>
          </p:cNvPr>
          <p:cNvSpPr>
            <a:spLocks noGrp="1"/>
          </p:cNvSpPr>
          <p:nvPr>
            <p:ph idx="1"/>
          </p:nvPr>
        </p:nvSpPr>
        <p:spPr/>
        <p:txBody>
          <a:bodyPr>
            <a:normAutofit/>
          </a:bodyPr>
          <a:lstStyle/>
          <a:p>
            <a:pPr algn="just"/>
            <a:endParaRPr lang="en-US" sz="2000" b="1" dirty="0" smtClean="0">
              <a:latin typeface="Times New Roman" pitchFamily="18" charset="0"/>
              <a:ea typeface="Arial"/>
              <a:cs typeface="Times New Roman" pitchFamily="18" charset="0"/>
              <a:sym typeface="Arial"/>
            </a:endParaRPr>
          </a:p>
          <a:p>
            <a:pPr algn="just"/>
            <a:r>
              <a:rPr lang="en-US" sz="2000" b="1" dirty="0" smtClean="0">
                <a:latin typeface="Times New Roman" pitchFamily="18" charset="0"/>
                <a:ea typeface="Arial"/>
                <a:cs typeface="Times New Roman" pitchFamily="18" charset="0"/>
                <a:sym typeface="Arial"/>
              </a:rPr>
              <a:t>The </a:t>
            </a:r>
            <a:r>
              <a:rPr lang="en-US" sz="2000" b="1" dirty="0">
                <a:latin typeface="Times New Roman" pitchFamily="18" charset="0"/>
                <a:ea typeface="Arial"/>
                <a:cs typeface="Times New Roman" pitchFamily="18" charset="0"/>
                <a:sym typeface="Arial"/>
              </a:rPr>
              <a:t>material used in this presentation i.e., pictures/graphs/text, etc. is solely intended for educational/teaching purpose, offered free of cost to the students for use under special circumstances of Online Education due to COVID-19 Lockdown situation and may include copyrighted material - the use of which may not have been specifically authorized by Copyright Owners. </a:t>
            </a:r>
            <a:endParaRPr lang="en-US" sz="2000" b="1" dirty="0" smtClean="0">
              <a:latin typeface="Times New Roman" pitchFamily="18" charset="0"/>
              <a:ea typeface="Arial"/>
              <a:cs typeface="Times New Roman" pitchFamily="18" charset="0"/>
              <a:sym typeface="Arial"/>
            </a:endParaRPr>
          </a:p>
          <a:p>
            <a:pPr algn="just"/>
            <a:r>
              <a:rPr lang="en-US" sz="2000" b="1" dirty="0" smtClean="0">
                <a:latin typeface="Times New Roman" pitchFamily="18" charset="0"/>
                <a:ea typeface="Arial"/>
                <a:cs typeface="Times New Roman" pitchFamily="18" charset="0"/>
                <a:sym typeface="Arial"/>
              </a:rPr>
              <a:t>It’s </a:t>
            </a:r>
            <a:r>
              <a:rPr lang="en-US" sz="2000" b="1" dirty="0">
                <a:latin typeface="Times New Roman" pitchFamily="18" charset="0"/>
                <a:ea typeface="Arial"/>
                <a:cs typeface="Times New Roman" pitchFamily="18" charset="0"/>
                <a:sym typeface="Arial"/>
              </a:rPr>
              <a:t>application constitutes Fair Use of any such copyrighted material as provided in globally accepted law of many countries. </a:t>
            </a:r>
            <a:endParaRPr lang="en-US" sz="2000" b="1" dirty="0" smtClean="0">
              <a:latin typeface="Times New Roman" pitchFamily="18" charset="0"/>
              <a:ea typeface="Arial"/>
              <a:cs typeface="Times New Roman" pitchFamily="18" charset="0"/>
              <a:sym typeface="Arial"/>
            </a:endParaRPr>
          </a:p>
          <a:p>
            <a:pPr algn="just"/>
            <a:r>
              <a:rPr lang="en-US" sz="2000" b="1" dirty="0" smtClean="0">
                <a:latin typeface="Times New Roman" pitchFamily="18" charset="0"/>
                <a:ea typeface="Arial"/>
                <a:cs typeface="Times New Roman" pitchFamily="18" charset="0"/>
                <a:sym typeface="Arial"/>
              </a:rPr>
              <a:t>The </a:t>
            </a:r>
            <a:r>
              <a:rPr lang="en-US" sz="2000" b="1" dirty="0">
                <a:latin typeface="Times New Roman" pitchFamily="18" charset="0"/>
                <a:ea typeface="Arial"/>
                <a:cs typeface="Times New Roman" pitchFamily="18" charset="0"/>
                <a:sym typeface="Arial"/>
              </a:rPr>
              <a:t>contents of presentations are intended only for the attendees of the class being conducted by the presenter.</a:t>
            </a:r>
          </a:p>
          <a:p>
            <a:endParaRPr lang="en-US" dirty="0"/>
          </a:p>
        </p:txBody>
      </p:sp>
    </p:spTree>
    <p:extLst>
      <p:ext uri="{BB962C8B-B14F-4D97-AF65-F5344CB8AC3E}">
        <p14:creationId xmlns:p14="http://schemas.microsoft.com/office/powerpoint/2010/main" val="11259613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Types of Feasibility</a:t>
            </a:r>
            <a:endParaRPr lang="en-US" dirty="0"/>
          </a:p>
        </p:txBody>
      </p:sp>
      <p:sp>
        <p:nvSpPr>
          <p:cNvPr id="3" name="Content Placeholder 2"/>
          <p:cNvSpPr>
            <a:spLocks noGrp="1"/>
          </p:cNvSpPr>
          <p:nvPr>
            <p:ph idx="1"/>
          </p:nvPr>
        </p:nvSpPr>
        <p:spPr>
          <a:xfrm>
            <a:off x="457200" y="1646237"/>
            <a:ext cx="8229600" cy="1706563"/>
          </a:xfrm>
        </p:spPr>
        <p:txBody>
          <a:bodyPr/>
          <a:lstStyle/>
          <a:p>
            <a:endParaRPr lang="en-US" dirty="0"/>
          </a:p>
        </p:txBody>
      </p:sp>
      <p:pic>
        <p:nvPicPr>
          <p:cNvPr id="4" name="Picture 2" descr="D:\SRE\Types-of-Feasibility-Study-in-Software-Development-Life-Cycle-SDL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533524"/>
            <a:ext cx="9144000" cy="5324476"/>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3505200" y="1828800"/>
            <a:ext cx="1981200" cy="9906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Legal Feasibility</a:t>
            </a:r>
            <a:endParaRPr lang="en-US"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8229600" cy="1143000"/>
          </a:xfrm>
        </p:spPr>
        <p:txBody>
          <a:bodyPr anchor="b">
            <a:normAutofit fontScale="90000"/>
          </a:bodyPr>
          <a:lstStyle/>
          <a:p>
            <a:pPr algn="l"/>
            <a:r>
              <a:rPr lang="en-US" sz="4400" b="1" dirty="0" smtClean="0"/>
              <a:t/>
            </a:r>
            <a:br>
              <a:rPr lang="en-US" sz="4400" b="1" dirty="0" smtClean="0"/>
            </a:br>
            <a:r>
              <a:rPr lang="en-US" sz="4400" b="1" dirty="0" smtClean="0"/>
              <a:t>Types-Feasibility study</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pPr lvl="1" algn="just"/>
            <a:r>
              <a:rPr lang="en-US" b="1" dirty="0" smtClean="0"/>
              <a:t>Technical Feasibility</a:t>
            </a:r>
            <a:r>
              <a:rPr lang="en-US" dirty="0" smtClean="0"/>
              <a:t> - </a:t>
            </a:r>
            <a:r>
              <a:rPr lang="en-US" dirty="0"/>
              <a:t>In Technical Feasibility current resources both hardware software along with required technology are analyzed/assessed to develop project. </a:t>
            </a:r>
            <a:endParaRPr lang="en-US" dirty="0" smtClean="0"/>
          </a:p>
          <a:p>
            <a:pPr lvl="1" algn="just"/>
            <a:r>
              <a:rPr lang="en-US" dirty="0" smtClean="0"/>
              <a:t>This </a:t>
            </a:r>
            <a:r>
              <a:rPr lang="en-US" dirty="0"/>
              <a:t>technical feasibility study gives report whether there exists correct required resources and technologies which will be used for project development. </a:t>
            </a:r>
            <a:endParaRPr lang="en-US" dirty="0" smtClean="0"/>
          </a:p>
          <a:p>
            <a:pPr lvl="1" algn="just"/>
            <a:r>
              <a:rPr lang="en-US" dirty="0" smtClean="0"/>
              <a:t>Along </a:t>
            </a:r>
            <a:r>
              <a:rPr lang="en-US" dirty="0"/>
              <a:t>with this, feasibility study also analyzes technical skills and capabilities of technical team, existing technology can be used or not, maintenance and up-gradation is easy or not for chosen technology etc.</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Types- Feasibility study</a:t>
            </a:r>
            <a:endParaRPr lang="en-US" dirty="0"/>
          </a:p>
        </p:txBody>
      </p:sp>
      <p:sp>
        <p:nvSpPr>
          <p:cNvPr id="3" name="Content Placeholder 2"/>
          <p:cNvSpPr>
            <a:spLocks noGrp="1"/>
          </p:cNvSpPr>
          <p:nvPr>
            <p:ph idx="1"/>
          </p:nvPr>
        </p:nvSpPr>
        <p:spPr/>
        <p:txBody>
          <a:bodyPr/>
          <a:lstStyle/>
          <a:p>
            <a:pPr lvl="1" algn="just"/>
            <a:endParaRPr lang="en-US" dirty="0" smtClean="0"/>
          </a:p>
          <a:p>
            <a:pPr lvl="1" algn="just"/>
            <a:r>
              <a:rPr lang="en-US" dirty="0" smtClean="0"/>
              <a:t>Operational Feasibility - </a:t>
            </a:r>
            <a:r>
              <a:rPr lang="en-US" dirty="0"/>
              <a:t>In Operational Feasibility degree of providing service to requirements is analyzed along with how much easy product will be to operate and maintenance after deployment.</a:t>
            </a:r>
            <a:endParaRPr lang="en-US"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t>Types- Economic Feasibility</a:t>
            </a:r>
            <a:endParaRPr lang="en-US" sz="4000" dirty="0"/>
          </a:p>
        </p:txBody>
      </p:sp>
      <p:sp>
        <p:nvSpPr>
          <p:cNvPr id="3" name="Content Placeholder 2"/>
          <p:cNvSpPr>
            <a:spLocks noGrp="1"/>
          </p:cNvSpPr>
          <p:nvPr>
            <p:ph idx="1"/>
          </p:nvPr>
        </p:nvSpPr>
        <p:spPr/>
        <p:txBody>
          <a:bodyPr>
            <a:normAutofit fontScale="92500" lnSpcReduction="20000"/>
          </a:bodyPr>
          <a:lstStyle/>
          <a:p>
            <a:pPr algn="just"/>
            <a:r>
              <a:rPr lang="en-US" dirty="0"/>
              <a:t>In </a:t>
            </a:r>
            <a:r>
              <a:rPr lang="en-US" dirty="0">
                <a:solidFill>
                  <a:srgbClr val="00B0F0"/>
                </a:solidFill>
              </a:rPr>
              <a:t>Economic Feasibility </a:t>
            </a:r>
            <a:r>
              <a:rPr lang="en-US" dirty="0"/>
              <a:t>study cost and benefit of the project is analyzed. </a:t>
            </a:r>
          </a:p>
          <a:p>
            <a:pPr algn="just"/>
            <a:r>
              <a:rPr lang="en-US" dirty="0"/>
              <a:t>U</a:t>
            </a:r>
            <a:r>
              <a:rPr lang="en-US" dirty="0" smtClean="0"/>
              <a:t>nder </a:t>
            </a:r>
            <a:r>
              <a:rPr lang="en-US" dirty="0"/>
              <a:t>this feasibility study a detail analysis is carried out what will be cost of the project for development which includes all required </a:t>
            </a:r>
            <a:r>
              <a:rPr lang="en-US" dirty="0">
                <a:solidFill>
                  <a:srgbClr val="FF0000"/>
                </a:solidFill>
              </a:rPr>
              <a:t>cost for final development like hardware and software resource required, design and development cost and operational cost </a:t>
            </a:r>
            <a:r>
              <a:rPr lang="en-US" dirty="0"/>
              <a:t>and so on. </a:t>
            </a:r>
            <a:endParaRPr lang="en-US" dirty="0" smtClean="0"/>
          </a:p>
          <a:p>
            <a:pPr algn="just"/>
            <a:r>
              <a:rPr lang="en-US" dirty="0" smtClean="0"/>
              <a:t>After </a:t>
            </a:r>
            <a:r>
              <a:rPr lang="en-US" dirty="0"/>
              <a:t>that it is analyzed whether project will be beneficial in terms of finance for organization or not.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Types –Feasibility </a:t>
            </a:r>
            <a:endParaRPr lang="en-US" dirty="0"/>
          </a:p>
        </p:txBody>
      </p:sp>
      <p:sp>
        <p:nvSpPr>
          <p:cNvPr id="3" name="Content Placeholder 2"/>
          <p:cNvSpPr>
            <a:spLocks noGrp="1"/>
          </p:cNvSpPr>
          <p:nvPr>
            <p:ph idx="1"/>
          </p:nvPr>
        </p:nvSpPr>
        <p:spPr/>
        <p:txBody>
          <a:bodyPr>
            <a:normAutofit fontScale="92500"/>
          </a:bodyPr>
          <a:lstStyle/>
          <a:p>
            <a:r>
              <a:rPr lang="en-US" b="1" dirty="0"/>
              <a:t>Legal Feasibility </a:t>
            </a:r>
            <a:r>
              <a:rPr lang="en-US" b="1" dirty="0" smtClean="0"/>
              <a:t>–</a:t>
            </a:r>
            <a:r>
              <a:rPr lang="en-US" dirty="0" smtClean="0"/>
              <a:t>In </a:t>
            </a:r>
            <a:r>
              <a:rPr lang="en-US" dirty="0"/>
              <a:t>Legal Feasibility study project is analyzed in legality point of view. </a:t>
            </a:r>
            <a:endParaRPr lang="en-US" dirty="0" smtClean="0"/>
          </a:p>
          <a:p>
            <a:r>
              <a:rPr lang="en-US" dirty="0" smtClean="0"/>
              <a:t>This </a:t>
            </a:r>
            <a:r>
              <a:rPr lang="en-US" dirty="0"/>
              <a:t>includes analyzing barriers of legal implementation of project, </a:t>
            </a:r>
            <a:r>
              <a:rPr lang="en-US" dirty="0">
                <a:solidFill>
                  <a:srgbClr val="002060"/>
                </a:solidFill>
              </a:rPr>
              <a:t>data protection acts </a:t>
            </a:r>
            <a:r>
              <a:rPr lang="en-US" dirty="0"/>
              <a:t>or </a:t>
            </a:r>
            <a:r>
              <a:rPr lang="en-US" dirty="0">
                <a:solidFill>
                  <a:srgbClr val="FF0000"/>
                </a:solidFill>
              </a:rPr>
              <a:t>social media </a:t>
            </a:r>
            <a:r>
              <a:rPr lang="en-US" dirty="0" smtClean="0">
                <a:solidFill>
                  <a:srgbClr val="FF0000"/>
                </a:solidFill>
              </a:rPr>
              <a:t>laws</a:t>
            </a:r>
            <a:r>
              <a:rPr lang="en-US" dirty="0" smtClean="0"/>
              <a:t>, </a:t>
            </a:r>
            <a:r>
              <a:rPr lang="en-US" dirty="0">
                <a:solidFill>
                  <a:srgbClr val="FFFF00"/>
                </a:solidFill>
              </a:rPr>
              <a:t>license</a:t>
            </a:r>
            <a:r>
              <a:rPr lang="en-US" dirty="0"/>
              <a:t>, </a:t>
            </a:r>
            <a:r>
              <a:rPr lang="en-US" dirty="0">
                <a:solidFill>
                  <a:schemeClr val="bg1"/>
                </a:solidFill>
              </a:rPr>
              <a:t>copyright </a:t>
            </a:r>
            <a:r>
              <a:rPr lang="en-US" dirty="0"/>
              <a:t>etc. </a:t>
            </a:r>
            <a:endParaRPr lang="en-US" dirty="0" smtClean="0"/>
          </a:p>
          <a:p>
            <a:r>
              <a:rPr lang="en-US" dirty="0" smtClean="0"/>
              <a:t>Overall </a:t>
            </a:r>
            <a:r>
              <a:rPr lang="en-US" dirty="0"/>
              <a:t>it can be said that Legal Feasibility Study is study to know if proposed project conform </a:t>
            </a:r>
            <a:r>
              <a:rPr lang="en-US" dirty="0">
                <a:solidFill>
                  <a:srgbClr val="FFFF00"/>
                </a:solidFill>
              </a:rPr>
              <a:t>legal and ethical requirements</a:t>
            </a:r>
            <a:r>
              <a:rPr lang="en-US" dirty="0"/>
              <a:t>.</a:t>
            </a:r>
          </a:p>
        </p:txBody>
      </p:sp>
    </p:spTree>
    <p:extLst>
      <p:ext uri="{BB962C8B-B14F-4D97-AF65-F5344CB8AC3E}">
        <p14:creationId xmlns:p14="http://schemas.microsoft.com/office/powerpoint/2010/main" val="1232502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Types –Feasibility </a:t>
            </a:r>
          </a:p>
        </p:txBody>
      </p:sp>
      <p:sp>
        <p:nvSpPr>
          <p:cNvPr id="3" name="Content Placeholder 2"/>
          <p:cNvSpPr>
            <a:spLocks noGrp="1"/>
          </p:cNvSpPr>
          <p:nvPr>
            <p:ph idx="1"/>
          </p:nvPr>
        </p:nvSpPr>
        <p:spPr/>
        <p:txBody>
          <a:bodyPr/>
          <a:lstStyle/>
          <a:p>
            <a:pPr lvl="0" algn="just"/>
            <a:r>
              <a:rPr lang="en-US" b="1" dirty="0"/>
              <a:t>Schedule Feasibility </a:t>
            </a:r>
            <a:r>
              <a:rPr lang="en-US" b="1" dirty="0" smtClean="0"/>
              <a:t>–</a:t>
            </a:r>
            <a:r>
              <a:rPr lang="en-US" dirty="0" smtClean="0"/>
              <a:t>In </a:t>
            </a:r>
            <a:r>
              <a:rPr lang="en-US" dirty="0"/>
              <a:t>Schedule Feasibility Study mainly </a:t>
            </a:r>
            <a:r>
              <a:rPr lang="en-US" dirty="0" smtClean="0">
                <a:solidFill>
                  <a:srgbClr val="FFFF00"/>
                </a:solidFill>
              </a:rPr>
              <a:t>timelines/deadlines</a:t>
            </a:r>
            <a:r>
              <a:rPr lang="en-US" dirty="0" smtClean="0"/>
              <a:t> are </a:t>
            </a:r>
            <a:r>
              <a:rPr lang="en-US" dirty="0"/>
              <a:t>analyzed for proposed project which includes </a:t>
            </a:r>
            <a:r>
              <a:rPr lang="en-US" dirty="0">
                <a:solidFill>
                  <a:srgbClr val="00B0F0"/>
                </a:solidFill>
              </a:rPr>
              <a:t>how </a:t>
            </a:r>
            <a:r>
              <a:rPr lang="en-US" dirty="0" smtClean="0">
                <a:solidFill>
                  <a:srgbClr val="00B0F0"/>
                </a:solidFill>
              </a:rPr>
              <a:t>much time </a:t>
            </a:r>
            <a:r>
              <a:rPr lang="en-US" dirty="0">
                <a:solidFill>
                  <a:srgbClr val="00B0F0"/>
                </a:solidFill>
              </a:rPr>
              <a:t>teams will take</a:t>
            </a:r>
            <a:r>
              <a:rPr lang="en-US" dirty="0"/>
              <a:t> to complete final project which has a great impact on the organization as purpose of </a:t>
            </a:r>
            <a:r>
              <a:rPr lang="en-US" dirty="0">
                <a:solidFill>
                  <a:srgbClr val="FF0000"/>
                </a:solidFill>
              </a:rPr>
              <a:t>project may fail if it can’t be completed on time.</a:t>
            </a:r>
          </a:p>
          <a:p>
            <a:pPr algn="just"/>
            <a:endParaRPr lang="en-US" dirty="0"/>
          </a:p>
        </p:txBody>
      </p:sp>
    </p:spTree>
    <p:extLst>
      <p:ext uri="{BB962C8B-B14F-4D97-AF65-F5344CB8AC3E}">
        <p14:creationId xmlns:p14="http://schemas.microsoft.com/office/powerpoint/2010/main" val="41157458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Requirements elicitation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If the feasibility report is positive towards undertaking the project, next phase starts with gathering requirements from the user. </a:t>
            </a:r>
          </a:p>
          <a:p>
            <a:endParaRPr lang="en-US" dirty="0" smtClean="0"/>
          </a:p>
          <a:p>
            <a:r>
              <a:rPr lang="en-US" dirty="0" smtClean="0"/>
              <a:t>Requirements gathering</a:t>
            </a:r>
          </a:p>
          <a:p>
            <a:pPr lvl="1"/>
            <a:r>
              <a:rPr lang="en-US" dirty="0" smtClean="0"/>
              <a:t>Analysts and engineers communicate with the client and end-users to know their ideas on what the software should provide and which features they want the software to include. </a:t>
            </a:r>
          </a:p>
          <a:p>
            <a:r>
              <a:rPr lang="en-US" dirty="0" smtClean="0"/>
              <a:t>Requirements analysis </a:t>
            </a:r>
          </a:p>
          <a:p>
            <a:pPr lvl="1"/>
            <a:r>
              <a:rPr lang="en-US" dirty="0" smtClean="0"/>
              <a:t>Once requirements are gathered, the requirements are checked in detail- such as inconsistency, contradictions, omissions or defects</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098" name="Picture 2" descr="D:\SRE\DFDs\requirement-engineering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7468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13264"/>
          </a:xfrm>
        </p:spPr>
        <p:txBody>
          <a:bodyPr>
            <a:normAutofit fontScale="90000"/>
          </a:bodyPr>
          <a:lstStyle/>
          <a:p>
            <a:pPr algn="l"/>
            <a:r>
              <a:rPr lang="en-US" sz="3100" b="1" dirty="0" smtClean="0"/>
              <a:t/>
            </a:r>
            <a:br>
              <a:rPr lang="en-US" sz="3100" b="1" dirty="0" smtClean="0"/>
            </a:br>
            <a:r>
              <a:rPr lang="en-US" sz="3100" b="1" dirty="0"/>
              <a:t/>
            </a:r>
            <a:br>
              <a:rPr lang="en-US" sz="3100" b="1" dirty="0"/>
            </a:br>
            <a:r>
              <a:rPr lang="en-US" sz="3100" b="1" dirty="0"/>
              <a:t/>
            </a:r>
            <a:br>
              <a:rPr lang="en-US" sz="3100" b="1" dirty="0"/>
            </a:br>
            <a:r>
              <a:rPr lang="en-US" sz="3100" b="1" dirty="0" smtClean="0"/>
              <a:t>Problems </a:t>
            </a:r>
            <a:r>
              <a:rPr lang="en-US" sz="3100" b="1" dirty="0"/>
              <a:t>of Elicitation and Analysis</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400" dirty="0"/>
              <a:t>Getting all, and only, the right people involved</a:t>
            </a:r>
            <a:r>
              <a:rPr lang="en-US" sz="2400" dirty="0" smtClean="0"/>
              <a:t>.</a:t>
            </a:r>
          </a:p>
          <a:p>
            <a:endParaRPr lang="en-US" sz="2400" dirty="0"/>
          </a:p>
          <a:p>
            <a:r>
              <a:rPr lang="en-US" sz="2400" dirty="0">
                <a:solidFill>
                  <a:srgbClr val="00B0F0"/>
                </a:solidFill>
              </a:rPr>
              <a:t>Stakeholders often don't know what they </a:t>
            </a:r>
            <a:r>
              <a:rPr lang="en-US" sz="2400" dirty="0" smtClean="0">
                <a:solidFill>
                  <a:srgbClr val="00B0F0"/>
                </a:solidFill>
              </a:rPr>
              <a:t>want</a:t>
            </a:r>
          </a:p>
          <a:p>
            <a:endParaRPr lang="en-US" sz="2400" dirty="0"/>
          </a:p>
          <a:p>
            <a:r>
              <a:rPr lang="en-US" sz="2400" dirty="0"/>
              <a:t>Stakeholders express requirements in their terms</a:t>
            </a:r>
            <a:r>
              <a:rPr lang="en-US" sz="2400" dirty="0" smtClean="0"/>
              <a:t>.</a:t>
            </a:r>
          </a:p>
          <a:p>
            <a:endParaRPr lang="en-US" sz="2400" dirty="0"/>
          </a:p>
          <a:p>
            <a:r>
              <a:rPr lang="en-US" sz="2400" dirty="0">
                <a:solidFill>
                  <a:srgbClr val="FF0000"/>
                </a:solidFill>
              </a:rPr>
              <a:t>Stakeholders may have conflicting requirements</a:t>
            </a:r>
            <a:r>
              <a:rPr lang="en-US" sz="2400" dirty="0" smtClean="0">
                <a:solidFill>
                  <a:srgbClr val="FF0000"/>
                </a:solidFill>
              </a:rPr>
              <a:t>.</a:t>
            </a:r>
          </a:p>
          <a:p>
            <a:endParaRPr lang="en-US" sz="2400" dirty="0"/>
          </a:p>
          <a:p>
            <a:r>
              <a:rPr lang="en-US" sz="2400" dirty="0">
                <a:solidFill>
                  <a:srgbClr val="FFFF00"/>
                </a:solidFill>
              </a:rPr>
              <a:t>Requirement change during the analysis process.</a:t>
            </a:r>
          </a:p>
          <a:p>
            <a:endParaRPr lang="en-US" dirty="0"/>
          </a:p>
        </p:txBody>
      </p:sp>
    </p:spTree>
    <p:extLst>
      <p:ext uri="{BB962C8B-B14F-4D97-AF65-F5344CB8AC3E}">
        <p14:creationId xmlns:p14="http://schemas.microsoft.com/office/powerpoint/2010/main" val="3432052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dirty="0" smtClean="0"/>
              <a:t>Software requirements specification</a:t>
            </a:r>
            <a:endParaRPr lang="en-US" sz="3600" dirty="0"/>
          </a:p>
        </p:txBody>
      </p:sp>
      <p:sp>
        <p:nvSpPr>
          <p:cNvPr id="3" name="Content Placeholder 2"/>
          <p:cNvSpPr>
            <a:spLocks noGrp="1"/>
          </p:cNvSpPr>
          <p:nvPr>
            <p:ph idx="1"/>
          </p:nvPr>
        </p:nvSpPr>
        <p:spPr/>
        <p:txBody>
          <a:bodyPr>
            <a:normAutofit fontScale="77500" lnSpcReduction="20000"/>
          </a:bodyPr>
          <a:lstStyle/>
          <a:p>
            <a:r>
              <a:rPr lang="en-US" dirty="0" smtClean="0"/>
              <a:t>SRS is a document created by </a:t>
            </a:r>
            <a:r>
              <a:rPr lang="en-US" dirty="0" smtClean="0">
                <a:solidFill>
                  <a:srgbClr val="FF0000"/>
                </a:solidFill>
              </a:rPr>
              <a:t>system analyst </a:t>
            </a:r>
            <a:r>
              <a:rPr lang="en-US" dirty="0" smtClean="0"/>
              <a:t>after the requirements are collected from various </a:t>
            </a:r>
            <a:r>
              <a:rPr lang="en-US" dirty="0" smtClean="0">
                <a:solidFill>
                  <a:srgbClr val="FFFF00"/>
                </a:solidFill>
              </a:rPr>
              <a:t>stakeholders</a:t>
            </a:r>
            <a:r>
              <a:rPr lang="en-US" dirty="0">
                <a:solidFill>
                  <a:srgbClr val="FFFF00"/>
                </a:solidFill>
              </a:rPr>
              <a:t> </a:t>
            </a:r>
            <a:r>
              <a:rPr lang="en-US" dirty="0" smtClean="0">
                <a:solidFill>
                  <a:srgbClr val="FFFF00"/>
                </a:solidFill>
              </a:rPr>
              <a:t>(sources).</a:t>
            </a:r>
          </a:p>
          <a:p>
            <a:r>
              <a:rPr lang="en-US" dirty="0" smtClean="0"/>
              <a:t>SRS defines how the intended software will interact with hardware, external interfaces, speed of operation, response time of system, portability of software across various platforms, maintainability, speed of recovery after crashing, Security, Quality, Limitations etc. </a:t>
            </a:r>
          </a:p>
          <a:p>
            <a:r>
              <a:rPr lang="en-US" dirty="0" smtClean="0"/>
              <a:t>The requirements received from client are written in natural language. It is the responsibility of </a:t>
            </a:r>
            <a:r>
              <a:rPr lang="en-US" dirty="0" smtClean="0">
                <a:solidFill>
                  <a:srgbClr val="FF0000"/>
                </a:solidFill>
              </a:rPr>
              <a:t>system analyst</a:t>
            </a:r>
            <a:r>
              <a:rPr lang="en-US" dirty="0" smtClean="0"/>
              <a:t> to document the requirements in technical language so that they can be comprehended and useful by the software development team. </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engineering</a:t>
            </a:r>
            <a:endParaRPr lang="en-US" dirty="0"/>
          </a:p>
        </p:txBody>
      </p:sp>
      <p:sp>
        <p:nvSpPr>
          <p:cNvPr id="3" name="Content Placeholder 2"/>
          <p:cNvSpPr>
            <a:spLocks noGrp="1"/>
          </p:cNvSpPr>
          <p:nvPr>
            <p:ph idx="1"/>
          </p:nvPr>
        </p:nvSpPr>
        <p:spPr/>
        <p:txBody>
          <a:bodyPr/>
          <a:lstStyle/>
          <a:p>
            <a:r>
              <a:rPr lang="en-US" dirty="0" smtClean="0"/>
              <a:t>Requirement engineering is consists of two basic concepts :</a:t>
            </a:r>
          </a:p>
          <a:p>
            <a:r>
              <a:rPr lang="en-US" dirty="0" smtClean="0"/>
              <a:t>Understanding customers needs.</a:t>
            </a:r>
          </a:p>
          <a:p>
            <a:r>
              <a:rPr lang="en-US" dirty="0" smtClean="0"/>
              <a:t>Documenting customers needs.</a:t>
            </a:r>
          </a:p>
          <a:p>
            <a:pPr lvl="1"/>
            <a:r>
              <a:rPr lang="en-US" dirty="0" smtClean="0"/>
              <a:t>Customers needs : functionalities needed by customers from the software to be developed- customers expectations- features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dirty="0"/>
              <a:t>Software requirements specification</a:t>
            </a:r>
          </a:p>
        </p:txBody>
      </p:sp>
      <p:sp>
        <p:nvSpPr>
          <p:cNvPr id="3" name="Content Placeholder 2"/>
          <p:cNvSpPr>
            <a:spLocks noGrp="1"/>
          </p:cNvSpPr>
          <p:nvPr>
            <p:ph idx="1"/>
          </p:nvPr>
        </p:nvSpPr>
        <p:spPr/>
        <p:txBody>
          <a:bodyPr>
            <a:normAutofit/>
          </a:bodyPr>
          <a:lstStyle/>
          <a:p>
            <a:pPr algn="just"/>
            <a:r>
              <a:rPr lang="en-US" sz="2400" dirty="0">
                <a:latin typeface="+mj-lt"/>
              </a:rPr>
              <a:t>The models used at this stage include </a:t>
            </a:r>
            <a:r>
              <a:rPr lang="en-US" sz="2400" dirty="0">
                <a:solidFill>
                  <a:srgbClr val="FF0000"/>
                </a:solidFill>
                <a:latin typeface="+mj-lt"/>
              </a:rPr>
              <a:t>ER diagrams, </a:t>
            </a:r>
            <a:r>
              <a:rPr lang="en-US" sz="2400" dirty="0">
                <a:solidFill>
                  <a:srgbClr val="FFFF00"/>
                </a:solidFill>
                <a:latin typeface="+mj-lt"/>
              </a:rPr>
              <a:t>data flow diagrams (DFDs)</a:t>
            </a:r>
            <a:r>
              <a:rPr lang="en-US" sz="2400" dirty="0">
                <a:solidFill>
                  <a:srgbClr val="000000"/>
                </a:solidFill>
                <a:latin typeface="+mj-lt"/>
              </a:rPr>
              <a:t>, </a:t>
            </a:r>
            <a:r>
              <a:rPr lang="en-US" sz="2400" dirty="0">
                <a:latin typeface="+mj-lt"/>
              </a:rPr>
              <a:t>function decomposition diagrams (FDDs</a:t>
            </a:r>
            <a:r>
              <a:rPr lang="en-US" sz="2400" dirty="0" smtClean="0">
                <a:latin typeface="+mj-lt"/>
              </a:rPr>
              <a:t>), </a:t>
            </a:r>
            <a:r>
              <a:rPr lang="en-US" sz="2400" dirty="0" smtClean="0">
                <a:solidFill>
                  <a:srgbClr val="00B0F0"/>
                </a:solidFill>
                <a:latin typeface="+mj-lt"/>
              </a:rPr>
              <a:t>data </a:t>
            </a:r>
            <a:r>
              <a:rPr lang="en-US" sz="2400" dirty="0">
                <a:solidFill>
                  <a:srgbClr val="00B0F0"/>
                </a:solidFill>
                <a:latin typeface="+mj-lt"/>
              </a:rPr>
              <a:t>dictionaries, </a:t>
            </a:r>
            <a:r>
              <a:rPr lang="en-US" sz="2400" dirty="0" smtClean="0">
                <a:solidFill>
                  <a:srgbClr val="00B0F0"/>
                </a:solidFill>
                <a:latin typeface="+mj-lt"/>
              </a:rPr>
              <a:t>etc</a:t>
            </a:r>
            <a:r>
              <a:rPr lang="en-US" sz="2400" dirty="0" smtClean="0">
                <a:latin typeface="+mj-lt"/>
              </a:rPr>
              <a:t>.</a:t>
            </a:r>
          </a:p>
          <a:p>
            <a:endParaRPr lang="en-US" sz="2400" dirty="0" smtClean="0">
              <a:latin typeface="+mj-lt"/>
            </a:endParaRPr>
          </a:p>
          <a:p>
            <a:pPr algn="just"/>
            <a:r>
              <a:rPr lang="en-US" sz="2400" b="1" dirty="0"/>
              <a:t>Data Flow Diagrams:</a:t>
            </a:r>
            <a:r>
              <a:rPr lang="en-US" sz="2400" dirty="0"/>
              <a:t> </a:t>
            </a:r>
            <a:r>
              <a:rPr lang="en-US" sz="2400" dirty="0" smtClean="0"/>
              <a:t>DFD </a:t>
            </a:r>
            <a:r>
              <a:rPr lang="en-US" sz="2400" dirty="0"/>
              <a:t>shows the </a:t>
            </a:r>
            <a:r>
              <a:rPr lang="en-US" sz="2400" dirty="0">
                <a:solidFill>
                  <a:srgbClr val="FFFF00"/>
                </a:solidFill>
              </a:rPr>
              <a:t>flow of data </a:t>
            </a:r>
            <a:r>
              <a:rPr lang="en-US" sz="2400" dirty="0"/>
              <a:t>through a system. The system may be a company, an organization, a set of procedures, a computer hardware system, a software system, or any combination of the preceding. </a:t>
            </a:r>
            <a:endParaRPr lang="en-US" sz="2400" dirty="0">
              <a:latin typeface="+mj-lt"/>
            </a:endParaRPr>
          </a:p>
        </p:txBody>
      </p:sp>
    </p:spTree>
    <p:extLst>
      <p:ext uri="{BB962C8B-B14F-4D97-AF65-F5344CB8AC3E}">
        <p14:creationId xmlns:p14="http://schemas.microsoft.com/office/powerpoint/2010/main" val="983006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solidFill>
                  <a:srgbClr val="FFFF00"/>
                </a:solidFill>
              </a:rPr>
              <a:t>DFD Example-Online Bookstore</a:t>
            </a:r>
            <a:endParaRPr lang="en-US" sz="4000" dirty="0">
              <a:solidFill>
                <a:srgbClr val="FFFF00"/>
              </a:solidFill>
            </a:endParaRPr>
          </a:p>
        </p:txBody>
      </p:sp>
      <p:sp>
        <p:nvSpPr>
          <p:cNvPr id="3" name="Content Placeholder 2"/>
          <p:cNvSpPr>
            <a:spLocks noGrp="1"/>
          </p:cNvSpPr>
          <p:nvPr>
            <p:ph idx="1"/>
          </p:nvPr>
        </p:nvSpPr>
        <p:spPr/>
        <p:txBody>
          <a:bodyPr/>
          <a:lstStyle/>
          <a:p>
            <a:endParaRPr lang="en-US"/>
          </a:p>
        </p:txBody>
      </p:sp>
      <p:pic>
        <p:nvPicPr>
          <p:cNvPr id="1026" name="Picture 2" descr="D:\SRE\DFDs\0_v8gBllrH0AXM5sC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00201"/>
            <a:ext cx="9144000" cy="5257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2175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dirty="0"/>
              <a:t>Software requirements specification</a:t>
            </a:r>
          </a:p>
        </p:txBody>
      </p:sp>
      <p:sp>
        <p:nvSpPr>
          <p:cNvPr id="3" name="Content Placeholder 2"/>
          <p:cNvSpPr>
            <a:spLocks noGrp="1"/>
          </p:cNvSpPr>
          <p:nvPr>
            <p:ph idx="1"/>
          </p:nvPr>
        </p:nvSpPr>
        <p:spPr/>
        <p:txBody>
          <a:bodyPr/>
          <a:lstStyle/>
          <a:p>
            <a:pPr algn="just"/>
            <a:r>
              <a:rPr lang="en-US" sz="2400" b="1" dirty="0"/>
              <a:t>Data Dictionaries:</a:t>
            </a:r>
            <a:r>
              <a:rPr lang="en-US" sz="2400" dirty="0"/>
              <a:t> Data Dictionaries are simply repositories </a:t>
            </a:r>
            <a:r>
              <a:rPr lang="en-US" sz="2400" dirty="0">
                <a:solidFill>
                  <a:srgbClr val="FFC000"/>
                </a:solidFill>
              </a:rPr>
              <a:t>to store information</a:t>
            </a:r>
            <a:r>
              <a:rPr lang="en-US" sz="2400" dirty="0"/>
              <a:t> about all data items defined in </a:t>
            </a:r>
            <a:r>
              <a:rPr lang="en-US" sz="2400" dirty="0" smtClean="0"/>
              <a:t>DFDs.</a:t>
            </a:r>
          </a:p>
          <a:p>
            <a:pPr algn="just"/>
            <a:endParaRPr lang="en-US" sz="2400" dirty="0" smtClean="0"/>
          </a:p>
          <a:p>
            <a:pPr algn="just"/>
            <a:r>
              <a:rPr lang="en-US" sz="2400" dirty="0" smtClean="0"/>
              <a:t>After </a:t>
            </a:r>
            <a:r>
              <a:rPr lang="en-US" sz="2400" dirty="0"/>
              <a:t>each data object or item is given a descriptive name, its relationship is </a:t>
            </a:r>
            <a:r>
              <a:rPr lang="en-US" sz="2400" dirty="0" smtClean="0"/>
              <a:t>described.</a:t>
            </a:r>
          </a:p>
          <a:p>
            <a:pPr algn="just"/>
            <a:endParaRPr lang="en-US" sz="2400" dirty="0"/>
          </a:p>
          <a:p>
            <a:pPr algn="just"/>
            <a:r>
              <a:rPr lang="en-US" sz="2400" dirty="0"/>
              <a:t> The type of data, such as text or image or binary value, is described, possible predefined default values are listed and a brief textual description is provided. This </a:t>
            </a:r>
            <a:r>
              <a:rPr lang="en-US" sz="2400" u="sng" dirty="0">
                <a:hlinkClick r:id="rId2"/>
              </a:rPr>
              <a:t>data collection</a:t>
            </a:r>
            <a:r>
              <a:rPr lang="en-US" sz="2400" dirty="0"/>
              <a:t> can be organized </a:t>
            </a:r>
            <a:r>
              <a:rPr lang="en-US" sz="2400" dirty="0">
                <a:solidFill>
                  <a:srgbClr val="FFFF00"/>
                </a:solidFill>
              </a:rPr>
              <a:t>for reference into a book </a:t>
            </a:r>
            <a:r>
              <a:rPr lang="en-US" sz="2400" dirty="0"/>
              <a:t>called a data dictionary.</a:t>
            </a:r>
          </a:p>
          <a:p>
            <a:endParaRPr lang="en-US" dirty="0"/>
          </a:p>
        </p:txBody>
      </p:sp>
    </p:spTree>
    <p:extLst>
      <p:ext uri="{BB962C8B-B14F-4D97-AF65-F5344CB8AC3E}">
        <p14:creationId xmlns:p14="http://schemas.microsoft.com/office/powerpoint/2010/main" val="1597667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D:\SRE\DFDs\Examples+of+Data+Dictionar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3991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400" b="1" dirty="0"/>
              <a:t>Entity-Relationship Diagrams:</a:t>
            </a:r>
            <a:r>
              <a:rPr lang="en-US" sz="2400" dirty="0"/>
              <a:t> Another </a:t>
            </a:r>
            <a:r>
              <a:rPr lang="en-US" sz="2400" dirty="0">
                <a:solidFill>
                  <a:srgbClr val="FFFF00"/>
                </a:solidFill>
              </a:rPr>
              <a:t>tool for requirement specification</a:t>
            </a:r>
            <a:r>
              <a:rPr lang="en-US" sz="2400" dirty="0"/>
              <a:t> is the entity-relationship diagram, often called an "</a:t>
            </a:r>
            <a:r>
              <a:rPr lang="en-US" sz="2400" b="1" i="1" dirty="0"/>
              <a:t>E-R </a:t>
            </a:r>
            <a:r>
              <a:rPr lang="en-US" sz="2400" b="1" i="1" dirty="0" smtClean="0"/>
              <a:t>diagram</a:t>
            </a:r>
            <a:r>
              <a:rPr lang="en-US" sz="2400" dirty="0" smtClean="0"/>
              <a:t>.</a:t>
            </a:r>
          </a:p>
          <a:p>
            <a:pPr algn="just"/>
            <a:endParaRPr lang="en-US" sz="2400" dirty="0" smtClean="0"/>
          </a:p>
          <a:p>
            <a:pPr algn="just"/>
            <a:r>
              <a:rPr lang="en-US" sz="2400" dirty="0" smtClean="0"/>
              <a:t>It </a:t>
            </a:r>
            <a:r>
              <a:rPr lang="en-US" sz="2400" dirty="0"/>
              <a:t>is a detailed </a:t>
            </a:r>
            <a:r>
              <a:rPr lang="en-US" sz="2400" dirty="0">
                <a:solidFill>
                  <a:srgbClr val="FF0000"/>
                </a:solidFill>
              </a:rPr>
              <a:t>logical representation of the data </a:t>
            </a:r>
            <a:r>
              <a:rPr lang="en-US" sz="2400" dirty="0"/>
              <a:t>for the organization and uses three main constructs i.e. data entities, relationships, and their associated attributes.</a:t>
            </a:r>
          </a:p>
          <a:p>
            <a:endParaRPr lang="en-US" dirty="0"/>
          </a:p>
        </p:txBody>
      </p:sp>
      <p:sp>
        <p:nvSpPr>
          <p:cNvPr id="4" name="Title 1"/>
          <p:cNvSpPr>
            <a:spLocks noGrp="1"/>
          </p:cNvSpPr>
          <p:nvPr>
            <p:ph type="title"/>
          </p:nvPr>
        </p:nvSpPr>
        <p:spPr>
          <a:xfrm>
            <a:off x="457200" y="253536"/>
            <a:ext cx="8229600" cy="1143000"/>
          </a:xfrm>
        </p:spPr>
        <p:txBody>
          <a:bodyPr>
            <a:noAutofit/>
          </a:bodyPr>
          <a:lstStyle/>
          <a:p>
            <a:pPr algn="l"/>
            <a:r>
              <a:rPr lang="en-US" sz="3600" dirty="0"/>
              <a:t>Software requirements specification</a:t>
            </a:r>
          </a:p>
        </p:txBody>
      </p:sp>
    </p:spTree>
    <p:extLst>
      <p:ext uri="{BB962C8B-B14F-4D97-AF65-F5344CB8AC3E}">
        <p14:creationId xmlns:p14="http://schemas.microsoft.com/office/powerpoint/2010/main" val="34542987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6662" t="29838" r="26676" b="24375"/>
          <a:stretch/>
        </p:blipFill>
        <p:spPr bwMode="auto">
          <a:xfrm>
            <a:off x="-1" y="0"/>
            <a:ext cx="9332991"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94713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Autofit/>
          </a:bodyPr>
          <a:lstStyle/>
          <a:p>
            <a:pPr algn="l"/>
            <a:r>
              <a:rPr lang="en-US" sz="3600" dirty="0" smtClean="0"/>
              <a:t>Requirement validation- Review</a:t>
            </a:r>
            <a:br>
              <a:rPr lang="en-US" sz="3600" dirty="0" smtClean="0"/>
            </a:br>
            <a:endParaRPr lang="en-US" sz="3600" dirty="0"/>
          </a:p>
        </p:txBody>
      </p:sp>
      <p:sp>
        <p:nvSpPr>
          <p:cNvPr id="3" name="Content Placeholder 2"/>
          <p:cNvSpPr>
            <a:spLocks noGrp="1"/>
          </p:cNvSpPr>
          <p:nvPr>
            <p:ph idx="1"/>
          </p:nvPr>
        </p:nvSpPr>
        <p:spPr/>
        <p:txBody>
          <a:bodyPr>
            <a:normAutofit/>
          </a:bodyPr>
          <a:lstStyle/>
          <a:p>
            <a:pPr algn="just"/>
            <a:r>
              <a:rPr lang="en-US" sz="2600" dirty="0" smtClean="0"/>
              <a:t>User might ask for illegal, impractical solution or experts may interpret the requirements incorrectly. </a:t>
            </a:r>
          </a:p>
          <a:p>
            <a:pPr algn="just"/>
            <a:r>
              <a:rPr lang="en-US" sz="2600" dirty="0" smtClean="0"/>
              <a:t>This results in huge increase in cost if not nipped in the bud. </a:t>
            </a:r>
          </a:p>
          <a:p>
            <a:pPr algn="just"/>
            <a:r>
              <a:rPr lang="en-US" sz="2600" dirty="0" smtClean="0"/>
              <a:t>Requirements can be checked against following conditions :</a:t>
            </a:r>
          </a:p>
          <a:p>
            <a:pPr algn="just"/>
            <a:r>
              <a:rPr lang="en-US" sz="2600" dirty="0" smtClean="0">
                <a:solidFill>
                  <a:srgbClr val="FFFF00"/>
                </a:solidFill>
              </a:rPr>
              <a:t>If they can be practically implemented</a:t>
            </a:r>
          </a:p>
          <a:p>
            <a:pPr algn="just"/>
            <a:r>
              <a:rPr lang="en-US" sz="2600" dirty="0" smtClean="0">
                <a:solidFill>
                  <a:srgbClr val="00B0F0"/>
                </a:solidFill>
              </a:rPr>
              <a:t>If they are valid and as per functionality and domain of software.</a:t>
            </a:r>
          </a:p>
          <a:p>
            <a:pPr algn="just"/>
            <a:r>
              <a:rPr lang="en-US" sz="2600" dirty="0" smtClean="0">
                <a:solidFill>
                  <a:srgbClr val="FF0000"/>
                </a:solidFill>
              </a:rPr>
              <a:t>If there are no any ambiguities</a:t>
            </a:r>
          </a:p>
          <a:p>
            <a:pPr algn="just"/>
            <a:r>
              <a:rPr lang="en-US" sz="2600" dirty="0" smtClean="0">
                <a:solidFill>
                  <a:srgbClr val="002060"/>
                </a:solidFill>
              </a:rPr>
              <a:t>If they are complete</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Requirement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Requirement  is the feature of the system or description of something the system is capable of doing in order to fulfill system’s purpose.</a:t>
            </a:r>
          </a:p>
          <a:p>
            <a:r>
              <a:rPr lang="en-US" dirty="0" smtClean="0"/>
              <a:t>Whenever we define requirements we define WHAT of the System not HOW.</a:t>
            </a:r>
          </a:p>
          <a:p>
            <a:r>
              <a:rPr lang="en-US" dirty="0" smtClean="0"/>
              <a:t>What to do? Not How to do it?</a:t>
            </a:r>
          </a:p>
          <a:p>
            <a:r>
              <a:rPr lang="en-US" dirty="0" smtClean="0"/>
              <a:t>What features or requirement needs to be fulfilled not How features are implemented .  </a:t>
            </a:r>
          </a:p>
          <a:p>
            <a:r>
              <a:rPr lang="en-US" dirty="0" smtClean="0"/>
              <a:t>Therefore Requirement engineering tell WHAT of the system not How system is to be implemented or developed.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normAutofit/>
          </a:bodyPr>
          <a:lstStyle/>
          <a:p>
            <a:pPr algn="ctr"/>
            <a:r>
              <a:rPr lang="en-US" sz="2800" dirty="0" smtClean="0"/>
              <a:t>SOFTWARE REQUIEMENTS</a:t>
            </a:r>
            <a:br>
              <a:rPr lang="en-US" sz="2800" dirty="0" smtClean="0"/>
            </a:br>
            <a:r>
              <a:rPr lang="en-US" sz="2800" dirty="0" smtClean="0"/>
              <a:t>ENGINEERING </a:t>
            </a:r>
            <a:endParaRPr lang="en-US" sz="2800" dirty="0"/>
          </a:p>
        </p:txBody>
      </p:sp>
      <p:sp>
        <p:nvSpPr>
          <p:cNvPr id="3" name="Content Placeholder 2"/>
          <p:cNvSpPr>
            <a:spLocks noGrp="1"/>
          </p:cNvSpPr>
          <p:nvPr>
            <p:ph sz="quarter" idx="1"/>
          </p:nvPr>
        </p:nvSpPr>
        <p:spPr/>
        <p:txBody>
          <a:bodyPr>
            <a:normAutofit fontScale="92500" lnSpcReduction="10000"/>
          </a:bodyPr>
          <a:lstStyle/>
          <a:p>
            <a:r>
              <a:rPr lang="en-US" b="1" dirty="0" smtClean="0"/>
              <a:t>Requirements</a:t>
            </a:r>
            <a:r>
              <a:rPr lang="en-US" dirty="0" smtClean="0"/>
              <a:t>- Requirements is the phase where the “what “of the software system is defined. </a:t>
            </a:r>
          </a:p>
          <a:p>
            <a:r>
              <a:rPr lang="en-US" dirty="0" smtClean="0"/>
              <a:t>It involves extensive user participation and ends with an approved set of requirements documented in a software requirements specifications (SRS) document. </a:t>
            </a:r>
          </a:p>
          <a:p>
            <a:r>
              <a:rPr lang="en-US" dirty="0" smtClean="0"/>
              <a:t>These software requirements specifications (SRS) form the basis of all further work in the project.</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20000"/>
          </a:bodyPr>
          <a:lstStyle/>
          <a:p>
            <a:pPr algn="just"/>
            <a:r>
              <a:rPr lang="en-US" dirty="0" smtClean="0">
                <a:solidFill>
                  <a:srgbClr val="002060"/>
                </a:solidFill>
              </a:rPr>
              <a:t>IEEE standard</a:t>
            </a:r>
            <a:r>
              <a:rPr lang="en-US" dirty="0" smtClean="0"/>
              <a:t> 610.12-1990 define requirements in the context of a software project as follows:</a:t>
            </a:r>
          </a:p>
          <a:p>
            <a:pPr algn="just"/>
            <a:endParaRPr lang="en-US" dirty="0" smtClean="0"/>
          </a:p>
          <a:p>
            <a:pPr lvl="0" algn="just"/>
            <a:r>
              <a:rPr lang="en-US" dirty="0" smtClean="0"/>
              <a:t>A condition or capability needed by a user to solve a problem or achieve an </a:t>
            </a:r>
            <a:r>
              <a:rPr lang="en-US" dirty="0" smtClean="0">
                <a:solidFill>
                  <a:srgbClr val="FF0000"/>
                </a:solidFill>
              </a:rPr>
              <a:t>objective.</a:t>
            </a:r>
          </a:p>
          <a:p>
            <a:pPr lvl="0" algn="just"/>
            <a:endParaRPr lang="en-US" dirty="0" smtClean="0"/>
          </a:p>
          <a:p>
            <a:pPr lvl="0" algn="just"/>
            <a:r>
              <a:rPr lang="en-US" dirty="0" smtClean="0"/>
              <a:t>A condition or capability that must be met or possessed by a system or system component to satisfy a </a:t>
            </a:r>
            <a:r>
              <a:rPr lang="en-US" dirty="0" smtClean="0">
                <a:solidFill>
                  <a:srgbClr val="FFFF00"/>
                </a:solidFill>
              </a:rPr>
              <a:t>contract, standard, specification or other formally imposed documents.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normAutofit fontScale="90000"/>
          </a:bodyPr>
          <a:lstStyle/>
          <a:p>
            <a:pPr algn="l"/>
            <a:r>
              <a:rPr lang="en-US" sz="4000" b="1" dirty="0" smtClean="0"/>
              <a:t>Characteristics Of Requirements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GB" dirty="0" smtClean="0"/>
              <a:t>Requirements must be validated</a:t>
            </a:r>
            <a:endParaRPr lang="en-US" dirty="0" smtClean="0"/>
          </a:p>
          <a:p>
            <a:pPr lvl="0"/>
            <a:r>
              <a:rPr lang="en-GB" dirty="0" smtClean="0"/>
              <a:t>Are the requirements correct?</a:t>
            </a:r>
            <a:endParaRPr lang="en-US" dirty="0" smtClean="0"/>
          </a:p>
          <a:p>
            <a:pPr lvl="0"/>
            <a:r>
              <a:rPr lang="en-GB" dirty="0" smtClean="0"/>
              <a:t>Are the requirements consistent?</a:t>
            </a:r>
            <a:endParaRPr lang="en-US" dirty="0" smtClean="0"/>
          </a:p>
          <a:p>
            <a:pPr lvl="0"/>
            <a:r>
              <a:rPr lang="en-GB" dirty="0" smtClean="0"/>
              <a:t>Are the requirements complete?</a:t>
            </a:r>
            <a:endParaRPr lang="en-US" dirty="0" smtClean="0"/>
          </a:p>
          <a:p>
            <a:pPr lvl="0"/>
            <a:r>
              <a:rPr lang="en-GB" dirty="0" smtClean="0"/>
              <a:t>Are the requirements realistic?</a:t>
            </a:r>
            <a:endParaRPr lang="en-US" dirty="0" smtClean="0"/>
          </a:p>
          <a:p>
            <a:pPr lvl="0"/>
            <a:r>
              <a:rPr lang="en-GB" dirty="0" smtClean="0"/>
              <a:t>Does each requirement describe something needed by the customer?</a:t>
            </a:r>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lvl="0"/>
            <a:endParaRPr lang="en-US" dirty="0" smtClean="0"/>
          </a:p>
          <a:p>
            <a:pPr lvl="0"/>
            <a:r>
              <a:rPr lang="en-US" dirty="0" smtClean="0"/>
              <a:t>Functional requirements which define part of the systems functionality.</a:t>
            </a:r>
          </a:p>
          <a:p>
            <a:pPr lvl="0"/>
            <a:endParaRPr lang="en-US" dirty="0" smtClean="0"/>
          </a:p>
          <a:p>
            <a:pPr lvl="0"/>
            <a:endParaRPr lang="en-US" dirty="0"/>
          </a:p>
          <a:p>
            <a:pPr lvl="0"/>
            <a:r>
              <a:rPr lang="en-US" dirty="0" smtClean="0"/>
              <a:t>Non-functional requirements that put constraints on the system developed: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 product </a:t>
            </a:r>
            <a:endParaRPr lang="en-US" dirty="0"/>
          </a:p>
        </p:txBody>
      </p:sp>
      <p:sp>
        <p:nvSpPr>
          <p:cNvPr id="3" name="Content Placeholder 2"/>
          <p:cNvSpPr>
            <a:spLocks noGrp="1"/>
          </p:cNvSpPr>
          <p:nvPr>
            <p:ph idx="1"/>
          </p:nvPr>
        </p:nvSpPr>
        <p:spPr/>
        <p:txBody>
          <a:bodyPr/>
          <a:lstStyle/>
          <a:p>
            <a:r>
              <a:rPr lang="en-US" sz="2800" b="1" dirty="0" smtClean="0">
                <a:solidFill>
                  <a:srgbClr val="FF0000"/>
                </a:solidFill>
              </a:rPr>
              <a:t>Software requirement specification(SRS): </a:t>
            </a:r>
          </a:p>
          <a:p>
            <a:r>
              <a:rPr lang="en-US" dirty="0" smtClean="0"/>
              <a:t>Requirement </a:t>
            </a:r>
            <a:r>
              <a:rPr lang="en-US" smtClean="0"/>
              <a:t>engineering  produces </a:t>
            </a:r>
            <a:r>
              <a:rPr lang="en-US" dirty="0" smtClean="0"/>
              <a:t>one large document written in natural language, containing description of  WHAT system will do without describing how it will do it.</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A42B5860C18D4DB5F781B0430B003C" ma:contentTypeVersion="7" ma:contentTypeDescription="Create a new document." ma:contentTypeScope="" ma:versionID="f2ab51fc45aed0dce460f85a37130741">
  <xsd:schema xmlns:xsd="http://www.w3.org/2001/XMLSchema" xmlns:xs="http://www.w3.org/2001/XMLSchema" xmlns:p="http://schemas.microsoft.com/office/2006/metadata/properties" xmlns:ns2="419bb16e-f3b0-459d-aea7-9ddf891d9cc5" targetNamespace="http://schemas.microsoft.com/office/2006/metadata/properties" ma:root="true" ma:fieldsID="d7e3b839b147d826ece58fb400617e7a" ns2:_="">
    <xsd:import namespace="419bb16e-f3b0-459d-aea7-9ddf891d9c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9bb16e-f3b0-459d-aea7-9ddf891d9c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43AD0D-2994-459A-877D-8DFDB6D8B476}"/>
</file>

<file path=customXml/itemProps2.xml><?xml version="1.0" encoding="utf-8"?>
<ds:datastoreItem xmlns:ds="http://schemas.openxmlformats.org/officeDocument/2006/customXml" ds:itemID="{1E64CEDD-9E92-4A77-BF8B-C42FCD6BC2FF}"/>
</file>

<file path=customXml/itemProps3.xml><?xml version="1.0" encoding="utf-8"?>
<ds:datastoreItem xmlns:ds="http://schemas.openxmlformats.org/officeDocument/2006/customXml" ds:itemID="{25C0F917-AAE7-4308-A423-B8B2DC12D56B}"/>
</file>

<file path=docProps/app.xml><?xml version="1.0" encoding="utf-8"?>
<Properties xmlns="http://schemas.openxmlformats.org/officeDocument/2006/extended-properties" xmlns:vt="http://schemas.openxmlformats.org/officeDocument/2006/docPropsVTypes">
  <Template>Foundry</Template>
  <TotalTime>11826</TotalTime>
  <Words>1854</Words>
  <Application>Microsoft Office PowerPoint</Application>
  <PresentationFormat>On-screen Show (4:3)</PresentationFormat>
  <Paragraphs>191</Paragraphs>
  <Slides>36</Slides>
  <Notes>15</Notes>
  <HiddenSlides>0</HiddenSlides>
  <MMClips>0</MMClips>
  <ScaleCrop>false</ScaleCrop>
  <HeadingPairs>
    <vt:vector size="4" baseType="variant">
      <vt:variant>
        <vt:lpstr>Theme</vt:lpstr>
      </vt:variant>
      <vt:variant>
        <vt:i4>2</vt:i4>
      </vt:variant>
      <vt:variant>
        <vt:lpstr>Slide Titles</vt:lpstr>
      </vt:variant>
      <vt:variant>
        <vt:i4>36</vt:i4>
      </vt:variant>
    </vt:vector>
  </HeadingPairs>
  <TitlesOfParts>
    <vt:vector size="38" baseType="lpstr">
      <vt:lpstr>Foundry</vt:lpstr>
      <vt:lpstr>Civic</vt:lpstr>
      <vt:lpstr>Software Requirement Engineering </vt:lpstr>
      <vt:lpstr>Disclaimer</vt:lpstr>
      <vt:lpstr>Requirement engineering</vt:lpstr>
      <vt:lpstr>Requirement</vt:lpstr>
      <vt:lpstr>SOFTWARE REQUIEMENTS ENGINEERING </vt:lpstr>
      <vt:lpstr>PowerPoint Presentation</vt:lpstr>
      <vt:lpstr>Characteristics Of Requirements </vt:lpstr>
      <vt:lpstr>PowerPoint Presentation</vt:lpstr>
      <vt:lpstr>Work product </vt:lpstr>
      <vt:lpstr>Input to RE</vt:lpstr>
      <vt:lpstr>Importance</vt:lpstr>
      <vt:lpstr>Importance of Software Requirements Engineering in the Early Stages of A Project </vt:lpstr>
      <vt:lpstr>Importance of Software Requirements Engineering in the Early Stages of A Project</vt:lpstr>
      <vt:lpstr>Requirement Engineering Process </vt:lpstr>
      <vt:lpstr>Requirement Engineering Process: Activities/ Steps</vt:lpstr>
      <vt:lpstr>Requirement Engineering Process: Activities/ Steps </vt:lpstr>
      <vt:lpstr>Feasibility study</vt:lpstr>
      <vt:lpstr>Feasibility study-Definition</vt:lpstr>
      <vt:lpstr>Feasibility study-Objectives</vt:lpstr>
      <vt:lpstr>Types of Feasibility</vt:lpstr>
      <vt:lpstr> Types-Feasibility study </vt:lpstr>
      <vt:lpstr>Types- Feasibility study</vt:lpstr>
      <vt:lpstr>Types- Economic Feasibility</vt:lpstr>
      <vt:lpstr>Types –Feasibility </vt:lpstr>
      <vt:lpstr>Types –Feasibility </vt:lpstr>
      <vt:lpstr>Requirements elicitation</vt:lpstr>
      <vt:lpstr>PowerPoint Presentation</vt:lpstr>
      <vt:lpstr>   Problems of Elicitation and Analysis </vt:lpstr>
      <vt:lpstr>Software requirements specification</vt:lpstr>
      <vt:lpstr>Software requirements specification</vt:lpstr>
      <vt:lpstr>DFD Example-Online Bookstore</vt:lpstr>
      <vt:lpstr>Software requirements specification</vt:lpstr>
      <vt:lpstr>PowerPoint Presentation</vt:lpstr>
      <vt:lpstr>Software requirements specification</vt:lpstr>
      <vt:lpstr>PowerPoint Presentation</vt:lpstr>
      <vt:lpstr>Requirement validation- Review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MUSTAFA-MARYAM</dc:creator>
  <cp:lastModifiedBy>Zahid Hussain</cp:lastModifiedBy>
  <cp:revision>191</cp:revision>
  <dcterms:created xsi:type="dcterms:W3CDTF">2019-10-15T16:06:43Z</dcterms:created>
  <dcterms:modified xsi:type="dcterms:W3CDTF">2021-02-24T15:38:44Z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0x010100BEA42B5860C18D4DB5F781B0430B003C</vt:lpwstr>
  </property>
</Properties>
</file>