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314" r:id="rId3"/>
    <p:sldId id="257" r:id="rId4"/>
    <p:sldId id="298" r:id="rId5"/>
    <p:sldId id="282" r:id="rId6"/>
    <p:sldId id="259" r:id="rId7"/>
    <p:sldId id="283" r:id="rId8"/>
    <p:sldId id="258" r:id="rId9"/>
    <p:sldId id="260" r:id="rId10"/>
    <p:sldId id="294" r:id="rId11"/>
    <p:sldId id="295" r:id="rId12"/>
    <p:sldId id="266" r:id="rId13"/>
    <p:sldId id="296" r:id="rId14"/>
    <p:sldId id="297" r:id="rId15"/>
    <p:sldId id="280" r:id="rId16"/>
    <p:sldId id="261" r:id="rId17"/>
    <p:sldId id="281" r:id="rId18"/>
    <p:sldId id="267" r:id="rId19"/>
    <p:sldId id="268" r:id="rId20"/>
    <p:sldId id="262" r:id="rId21"/>
    <p:sldId id="263" r:id="rId22"/>
    <p:sldId id="264" r:id="rId23"/>
    <p:sldId id="345" r:id="rId24"/>
    <p:sldId id="344" r:id="rId25"/>
    <p:sldId id="332" r:id="rId26"/>
    <p:sldId id="33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95"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1E3F3-3526-40C1-ABB9-BDE6F1CE47C3}" type="datetimeFigureOut">
              <a:rPr lang="en-US" smtClean="0"/>
              <a:pPr/>
              <a:t>2/24/2021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92936-A583-4D94-9109-5D7D4B99B5D4}" type="slidenum">
              <a:rPr lang="en-US" smtClean="0"/>
              <a:pPr/>
              <a:t>‹#›</a:t>
            </a:fld>
            <a:endParaRPr lang="en-US"/>
          </a:p>
        </p:txBody>
      </p:sp>
    </p:spTree>
    <p:extLst>
      <p:ext uri="{BB962C8B-B14F-4D97-AF65-F5344CB8AC3E}">
        <p14:creationId xmlns:p14="http://schemas.microsoft.com/office/powerpoint/2010/main" val="47569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jectmanag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the top level are the business requirements-</a:t>
            </a:r>
            <a:r>
              <a:rPr lang="en-US" baseline="0" dirty="0" smtClean="0"/>
              <a:t> business requirements are WHY kind of information ,  it describes WHY we are undertaking the project(Software System) What benefit we will get if we start this project, what are the business objectives , why should we spend money on this project then other one? These types of requirements are captured in vision and scope document- which serves as container for business requirements.    </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use case diagram doesn't go into a lot of detail—for example, don't expect it to model the order in which steps are performed. Instead, a proper use case diagram depicts a high-level overview of the relationship between use cases, actors, and systems.</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15</a:t>
            </a:fld>
            <a:endParaRPr lang="en-US"/>
          </a:p>
        </p:txBody>
      </p:sp>
    </p:spTree>
    <p:extLst>
      <p:ext uri="{BB962C8B-B14F-4D97-AF65-F5344CB8AC3E}">
        <p14:creationId xmlns:p14="http://schemas.microsoft.com/office/powerpoint/2010/main" val="47044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17</a:t>
            </a:fld>
            <a:endParaRPr lang="en-US"/>
          </a:p>
        </p:txBody>
      </p:sp>
    </p:spTree>
    <p:extLst>
      <p:ext uri="{BB962C8B-B14F-4D97-AF65-F5344CB8AC3E}">
        <p14:creationId xmlns:p14="http://schemas.microsoft.com/office/powerpoint/2010/main" val="53331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User requirements are generally signed off by the user and used as the primary input for creating system requirements.</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RQ.1 Cannot remove electronic signatures from the spreadsheet. </a:t>
            </a:r>
            <a:endParaRPr lang="en-US" dirty="0" smtClean="0">
              <a:latin typeface="urw-din"/>
            </a:endParaRPr>
          </a:p>
          <a:p>
            <a:r>
              <a:rPr lang="en-US" dirty="0" smtClean="0">
                <a:latin typeface="urw-din"/>
              </a:rPr>
              <a:t>All these functionalities need to be necessarily incorporated into the system as a part of the contract. These are represented or stated in the form of input to be given to the system, the operation performed and the output expected.</a:t>
            </a:r>
          </a:p>
          <a:p>
            <a:r>
              <a:rPr lang="en-US" sz="1200" b="0" i="0" kern="1200" dirty="0" smtClean="0">
                <a:solidFill>
                  <a:schemeClr val="tx1"/>
                </a:solidFill>
                <a:effectLst/>
                <a:latin typeface="+mn-lt"/>
                <a:ea typeface="+mn-ea"/>
                <a:cs typeface="+mn-cs"/>
              </a:rPr>
              <a:t>. A function is nothing but inputs to the software system, its behavior, and outputs. It can be a calculation, data manipulation, business process, user interaction, or any other specific functionality which defines what function a system is likely to perform.</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20</a:t>
            </a:fld>
            <a:endParaRPr lang="en-US"/>
          </a:p>
        </p:txBody>
      </p:sp>
    </p:spTree>
    <p:extLst>
      <p:ext uri="{BB962C8B-B14F-4D97-AF65-F5344CB8AC3E}">
        <p14:creationId xmlns:p14="http://schemas.microsoft.com/office/powerpoint/2010/main" val="282699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kiosk is a touch-screen device allowing passengers to do self-check-in and pay with credit or debit cards for free. Kiosks provide a valid boarding pass at the end. Passengers can save time by using kiosks at busy airports and avoid long queues.</a:t>
            </a:r>
            <a:r>
              <a:rPr lang="en-US" dirty="0" smtClean="0"/>
              <a:t> convenient way for passengers to check-in.</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4</a:t>
            </a:fld>
            <a:endParaRPr lang="en-US"/>
          </a:p>
        </p:txBody>
      </p:sp>
    </p:spTree>
    <p:extLst>
      <p:ext uri="{BB962C8B-B14F-4D97-AF65-F5344CB8AC3E}">
        <p14:creationId xmlns:p14="http://schemas.microsoft.com/office/powerpoint/2010/main" val="155768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smtClean="0">
                <a:solidFill>
                  <a:schemeClr val="tx1"/>
                </a:solidFill>
                <a:effectLst/>
                <a:latin typeface="+mn-lt"/>
                <a:ea typeface="+mn-ea"/>
                <a:cs typeface="+mn-cs"/>
              </a:rPr>
              <a:t>A vision statement looks towards the future, but a mission statement talks about what the company is doing in the present.</a:t>
            </a:r>
          </a:p>
          <a:p>
            <a:r>
              <a:rPr lang="en-US" sz="800" b="1" i="0" kern="1200" dirty="0" smtClean="0">
                <a:solidFill>
                  <a:schemeClr val="tx1"/>
                </a:solidFill>
                <a:effectLst/>
                <a:latin typeface="+mn-lt"/>
                <a:ea typeface="+mn-ea"/>
                <a:cs typeface="+mn-cs"/>
              </a:rPr>
              <a:t>A vision statement is a document that states the current and future objectives of an organization</a:t>
            </a:r>
          </a:p>
          <a:p>
            <a:r>
              <a:rPr lang="en-US" sz="800" b="0" i="0" kern="1200" dirty="0" smtClean="0">
                <a:solidFill>
                  <a:schemeClr val="tx1"/>
                </a:solidFill>
                <a:effectLst/>
                <a:latin typeface="+mn-lt"/>
                <a:ea typeface="+mn-ea"/>
                <a:cs typeface="+mn-cs"/>
              </a:rPr>
              <a:t>The vision statement focuses on tomorrow and what the organization wants to become. The mission statement focuses on today and what the organization does.</a:t>
            </a:r>
            <a:endParaRPr lang="en-US" sz="800"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5</a:t>
            </a:fld>
            <a:endParaRPr lang="en-US"/>
          </a:p>
        </p:txBody>
      </p:sp>
    </p:spTree>
    <p:extLst>
      <p:ext uri="{BB962C8B-B14F-4D97-AF65-F5344CB8AC3E}">
        <p14:creationId xmlns:p14="http://schemas.microsoft.com/office/powerpoint/2010/main" val="6488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role of </a:t>
            </a:r>
            <a:r>
              <a:rPr lang="en-US" sz="1200" b="1" i="0" kern="1200" dirty="0" smtClean="0">
                <a:solidFill>
                  <a:schemeClr val="tx1"/>
                </a:solidFill>
                <a:effectLst/>
                <a:latin typeface="+mn-lt"/>
                <a:ea typeface="+mn-ea"/>
                <a:cs typeface="+mn-cs"/>
              </a:rPr>
              <a:t>project sponsor</a:t>
            </a:r>
            <a:r>
              <a:rPr lang="en-US" sz="1200" b="0" i="0" kern="1200" dirty="0" smtClean="0">
                <a:solidFill>
                  <a:schemeClr val="tx1"/>
                </a:solidFill>
                <a:effectLst/>
                <a:latin typeface="+mn-lt"/>
                <a:ea typeface="+mn-ea"/>
                <a:cs typeface="+mn-cs"/>
              </a:rPr>
              <a:t> is to provide </a:t>
            </a:r>
            <a:r>
              <a:rPr lang="en-US" sz="1200" b="1" i="0" kern="1200" dirty="0" smtClean="0">
                <a:solidFill>
                  <a:schemeClr val="tx1"/>
                </a:solidFill>
                <a:effectLst/>
                <a:latin typeface="+mn-lt"/>
                <a:ea typeface="+mn-ea"/>
                <a:cs typeface="+mn-cs"/>
              </a:rPr>
              <a:t>financial</a:t>
            </a:r>
            <a:r>
              <a:rPr lang="en-US" sz="1200" b="0" i="0" kern="1200" dirty="0" smtClean="0">
                <a:solidFill>
                  <a:schemeClr val="tx1"/>
                </a:solidFill>
                <a:effectLst/>
                <a:latin typeface="+mn-lt"/>
                <a:ea typeface="+mn-ea"/>
                <a:cs typeface="+mn-cs"/>
              </a:rPr>
              <a:t>, administrative, technical and advisory support for the </a:t>
            </a:r>
            <a:r>
              <a:rPr lang="en-US" sz="1200" b="1" i="0" kern="1200" dirty="0" smtClean="0">
                <a:solidFill>
                  <a:schemeClr val="tx1"/>
                </a:solidFill>
                <a:effectLst/>
                <a:latin typeface="+mn-lt"/>
                <a:ea typeface="+mn-ea"/>
                <a:cs typeface="+mn-cs"/>
              </a:rPr>
              <a:t>project</a:t>
            </a:r>
            <a:r>
              <a:rPr lang="en-US" sz="1200" b="0" i="0" kern="1200" dirty="0" smtClean="0">
                <a:solidFill>
                  <a:schemeClr val="tx1"/>
                </a:solidFill>
                <a:effectLst/>
                <a:latin typeface="+mn-lt"/>
                <a:ea typeface="+mn-ea"/>
                <a:cs typeface="+mn-cs"/>
              </a:rPr>
              <a:t> team and other stakeholders.</a:t>
            </a:r>
            <a:endParaRPr lang="en-US" b="0" i="1" dirty="0" smtClean="0">
              <a:solidFill>
                <a:srgbClr val="424242"/>
              </a:solidFill>
              <a:effectLst/>
              <a:latin typeface="Roboto"/>
            </a:endParaRPr>
          </a:p>
          <a:p>
            <a:r>
              <a:rPr lang="en-US" b="0" i="1" dirty="0" smtClean="0">
                <a:solidFill>
                  <a:srgbClr val="424242"/>
                </a:solidFill>
                <a:effectLst/>
                <a:latin typeface="Roboto"/>
              </a:rPr>
              <a:t>Once you’ve crafted a vision statement, the real work begins. To achieve that vision, you’ll need the right tools. </a:t>
            </a:r>
            <a:r>
              <a:rPr lang="en-US" b="0" i="1" u="none" strike="noStrike" dirty="0" smtClean="0">
                <a:solidFill>
                  <a:srgbClr val="19316E"/>
                </a:solidFill>
                <a:effectLst/>
                <a:latin typeface="Roboto"/>
                <a:hlinkClick r:id="rId3"/>
              </a:rPr>
              <a:t>ProjectManager.com</a:t>
            </a:r>
            <a:r>
              <a:rPr lang="en-US" b="0" i="1" dirty="0" smtClean="0">
                <a:solidFill>
                  <a:srgbClr val="424242"/>
                </a:solidFill>
                <a:effectLst/>
                <a:latin typeface="Roboto"/>
              </a:rPr>
              <a:t> is a cloud-based project management software with tools like online Gantt charts, task lists and </a:t>
            </a:r>
            <a:r>
              <a:rPr lang="en-US" b="0" i="1" dirty="0" err="1" smtClean="0">
                <a:solidFill>
                  <a:srgbClr val="424242"/>
                </a:solidFill>
                <a:effectLst/>
                <a:latin typeface="Roboto"/>
              </a:rPr>
              <a:t>kanban</a:t>
            </a:r>
            <a:r>
              <a:rPr lang="en-US" b="0" i="1" dirty="0" smtClean="0">
                <a:solidFill>
                  <a:srgbClr val="424242"/>
                </a:solidFill>
                <a:effectLst/>
                <a:latin typeface="Roboto"/>
              </a:rPr>
              <a:t> boards to help you complete projects and make a name for yourself</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6</a:t>
            </a:fld>
            <a:endParaRPr lang="en-US"/>
          </a:p>
        </p:txBody>
      </p:sp>
    </p:spTree>
    <p:extLst>
      <p:ext uri="{BB962C8B-B14F-4D97-AF65-F5344CB8AC3E}">
        <p14:creationId xmlns:p14="http://schemas.microsoft.com/office/powerpoint/2010/main" val="311096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smtClean="0">
                <a:solidFill>
                  <a:schemeClr val="tx1"/>
                </a:solidFill>
                <a:latin typeface="+mn-lt"/>
                <a:ea typeface="+mn-ea"/>
                <a:cs typeface="+mn-cs"/>
              </a:rPr>
              <a:t>Business requirements</a:t>
            </a:r>
            <a:r>
              <a:rPr lang="en-US" sz="1200" b="0" i="0" kern="1200" dirty="0" smtClean="0">
                <a:solidFill>
                  <a:schemeClr val="tx1"/>
                </a:solidFill>
                <a:latin typeface="+mn-lt"/>
                <a:ea typeface="+mn-ea"/>
                <a:cs typeface="+mn-cs"/>
              </a:rPr>
              <a:t> describe why the organization is undertaking the project. They state some benefits that the developing organization or its customers expect to receive from the product. Business requirements may be delineated in several documents such as a project charter, business case, or in a project vision and scope statements. Business requirements bring the project owner, stakeholders and the project team on the same song sheet.  But you can’t build software from such high-level information. In the </a:t>
            </a:r>
            <a:r>
              <a:rPr lang="en-US" sz="1200" b="0" i="0" kern="1200" dirty="0" err="1" smtClean="0">
                <a:solidFill>
                  <a:schemeClr val="tx1"/>
                </a:solidFill>
                <a:latin typeface="+mn-lt"/>
                <a:ea typeface="+mn-ea"/>
                <a:cs typeface="+mn-cs"/>
              </a:rPr>
              <a:t>Enfocus</a:t>
            </a:r>
            <a:r>
              <a:rPr lang="en-US" sz="1200" b="0" i="0" kern="1200" dirty="0" smtClean="0">
                <a:solidFill>
                  <a:schemeClr val="tx1"/>
                </a:solidFill>
                <a:latin typeface="+mn-lt"/>
                <a:ea typeface="+mn-ea"/>
                <a:cs typeface="+mn-cs"/>
              </a:rPr>
              <a:t> Requirement Suite, ™ we consider the following business requirements.</a:t>
            </a:r>
          </a:p>
          <a:p>
            <a:pPr fontAlgn="base"/>
            <a:r>
              <a:rPr lang="en-US" sz="1200" b="0" i="0" kern="1200" dirty="0" smtClean="0">
                <a:solidFill>
                  <a:schemeClr val="tx1"/>
                </a:solidFill>
                <a:latin typeface="+mn-lt"/>
                <a:ea typeface="+mn-ea"/>
                <a:cs typeface="+mn-cs"/>
              </a:rPr>
              <a:t>Problem Statement</a:t>
            </a:r>
          </a:p>
          <a:p>
            <a:pPr fontAlgn="base"/>
            <a:r>
              <a:rPr lang="en-US" sz="1200" b="0" i="0" kern="1200" dirty="0" smtClean="0">
                <a:solidFill>
                  <a:schemeClr val="tx1"/>
                </a:solidFill>
                <a:latin typeface="+mn-lt"/>
                <a:ea typeface="+mn-ea"/>
                <a:cs typeface="+mn-cs"/>
              </a:rPr>
              <a:t>Project Vision</a:t>
            </a:r>
          </a:p>
          <a:p>
            <a:pPr fontAlgn="base"/>
            <a:r>
              <a:rPr lang="en-US" sz="1200" b="0" i="0" kern="1200" dirty="0" smtClean="0">
                <a:solidFill>
                  <a:schemeClr val="tx1"/>
                </a:solidFill>
                <a:latin typeface="+mn-lt"/>
                <a:ea typeface="+mn-ea"/>
                <a:cs typeface="+mn-cs"/>
              </a:rPr>
              <a:t>Project Constraints (Budget, Schedule, and Resources)</a:t>
            </a:r>
          </a:p>
          <a:p>
            <a:pPr fontAlgn="base"/>
            <a:r>
              <a:rPr lang="en-US" sz="1200" b="0" i="0" kern="1200" dirty="0" smtClean="0">
                <a:solidFill>
                  <a:schemeClr val="tx1"/>
                </a:solidFill>
                <a:latin typeface="+mn-lt"/>
                <a:ea typeface="+mn-ea"/>
                <a:cs typeface="+mn-cs"/>
              </a:rPr>
              <a:t>Project Objectives</a:t>
            </a:r>
          </a:p>
          <a:p>
            <a:pPr fontAlgn="base"/>
            <a:r>
              <a:rPr lang="en-US" sz="1200" b="0" i="0" kern="1200" dirty="0" smtClean="0">
                <a:solidFill>
                  <a:schemeClr val="tx1"/>
                </a:solidFill>
                <a:latin typeface="+mn-lt"/>
                <a:ea typeface="+mn-ea"/>
                <a:cs typeface="+mn-cs"/>
              </a:rPr>
              <a:t>Project Scope Statements</a:t>
            </a:r>
          </a:p>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smtClean="0">
                <a:solidFill>
                  <a:schemeClr val="tx1"/>
                </a:solidFill>
                <a:latin typeface="+mn-lt"/>
                <a:ea typeface="+mn-ea"/>
                <a:cs typeface="+mn-cs"/>
              </a:rPr>
              <a:t>User requirements</a:t>
            </a:r>
            <a:r>
              <a:rPr lang="en-US" sz="1200" b="0" i="0" kern="1200" dirty="0" smtClean="0">
                <a:solidFill>
                  <a:schemeClr val="tx1"/>
                </a:solidFill>
                <a:latin typeface="+mn-lt"/>
                <a:ea typeface="+mn-ea"/>
                <a:cs typeface="+mn-cs"/>
              </a:rPr>
              <a:t>, often referred to as user needs, describe what the user does with the system, such as what activities that users must be able to perform. User requirements are generally documented in a User Requirements Document (URD) using narrative text. User requirements are generally signed off by the user and used as the primary input for creating system requirements.</a:t>
            </a:r>
          </a:p>
          <a:p>
            <a:pPr fontAlgn="base"/>
            <a:r>
              <a:rPr lang="en-US" sz="1200" b="0" i="0" kern="1200" dirty="0" smtClean="0">
                <a:solidFill>
                  <a:schemeClr val="tx1"/>
                </a:solidFill>
                <a:latin typeface="+mn-lt"/>
                <a:ea typeface="+mn-ea"/>
                <a:cs typeface="+mn-cs"/>
              </a:rPr>
              <a:t>An important and difficult step of designing a software product is determining what the user actually wants it to do. This is because the user is often not able to communicate the entirety of their needs and wants, and the information they provide may also be incomplete, inaccurate and self-conflicting. The responsibility of completely understanding what the customer wants falls on the business analyst. This is why user requirements are generally considered separately from system requirements. The business analyst carefully analyzes user requirements and carefully constructs and documents a set of high quality system requirements ensuring that that the requirements meet certain quality characteristics.</a:t>
            </a:r>
          </a:p>
          <a:p>
            <a:endParaRPr lang="en-US" dirty="0" smtClean="0"/>
          </a:p>
          <a:p>
            <a:pPr>
              <a:buFontTx/>
              <a:buChar char="-"/>
            </a:pPr>
            <a:r>
              <a:rPr lang="en-US" dirty="0" smtClean="0"/>
              <a:t>Written for the customers  Often in  natural language and don’t contain technical details.</a:t>
            </a:r>
          </a:p>
          <a:p>
            <a:pPr>
              <a:buFontTx/>
              <a:buChar char="-"/>
            </a:pPr>
            <a:r>
              <a:rPr lang="en-US" dirty="0" smtClean="0"/>
              <a:t>While system requirements are written for</a:t>
            </a:r>
            <a:r>
              <a:rPr lang="en-US" baseline="0" dirty="0" smtClean="0"/>
              <a:t> the developers, contains details about functional and non functional requirements, they are defined clearly and more rigorously than the user requirements  </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a:t>
            </a:r>
            <a:r>
              <a:rPr lang="en-US" sz="1200" b="0" i="1" kern="1200" dirty="0" smtClean="0">
                <a:solidFill>
                  <a:schemeClr val="tx1"/>
                </a:solidFill>
                <a:effectLst/>
                <a:latin typeface="+mn-lt"/>
                <a:ea typeface="+mn-ea"/>
                <a:cs typeface="+mn-cs"/>
              </a:rPr>
              <a:t> as a customer, I want to be able to view all the top products so that I can choose the best one that suits me.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example’s technical function is a feature that enables customers to view the top products.</a:t>
            </a:r>
          </a:p>
          <a:p>
            <a:r>
              <a:rPr lang="en-US" sz="1200" b="0" i="0" kern="1200" dirty="0" smtClean="0">
                <a:solidFill>
                  <a:schemeClr val="tx1"/>
                </a:solidFill>
                <a:effectLst/>
                <a:latin typeface="+mn-lt"/>
                <a:ea typeface="+mn-ea"/>
                <a:cs typeface="+mn-cs"/>
              </a:rPr>
              <a:t>As you see, user stories put the actual end-users first by considering their needs and acting as their counterpart, and this effectively specifies a software product’s necessary functional requirements since they focus on user needs.</a:t>
            </a:r>
          </a:p>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11</a:t>
            </a:fld>
            <a:endParaRPr lang="en-US"/>
          </a:p>
        </p:txBody>
      </p:sp>
    </p:spTree>
    <p:extLst>
      <p:ext uri="{BB962C8B-B14F-4D97-AF65-F5344CB8AC3E}">
        <p14:creationId xmlns:p14="http://schemas.microsoft.com/office/powerpoint/2010/main" val="195439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use case diagram for the interaction of a client (the actor) within a restaurant (the system)</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12</a:t>
            </a:fld>
            <a:endParaRPr lang="en-US"/>
          </a:p>
        </p:txBody>
      </p:sp>
    </p:spTree>
    <p:extLst>
      <p:ext uri="{BB962C8B-B14F-4D97-AF65-F5344CB8AC3E}">
        <p14:creationId xmlns:p14="http://schemas.microsoft.com/office/powerpoint/2010/main" val="218743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13</a:t>
            </a:fld>
            <a:endParaRPr lang="en-US"/>
          </a:p>
        </p:txBody>
      </p:sp>
    </p:spTree>
    <p:extLst>
      <p:ext uri="{BB962C8B-B14F-4D97-AF65-F5344CB8AC3E}">
        <p14:creationId xmlns:p14="http://schemas.microsoft.com/office/powerpoint/2010/main" val="302405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2690489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256592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1412752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2350920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B98A1-1B91-436C-87B3-950FC72FC32F}" type="datetimeFigureOut">
              <a:rPr lang="en-US" smtClean="0"/>
              <a:pPr/>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174755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1B98A1-1B91-436C-87B3-950FC72FC32F}" type="datetimeFigureOut">
              <a:rPr lang="en-US" smtClean="0"/>
              <a:pPr/>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420832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B98A1-1B91-436C-87B3-950FC72FC32F}" type="datetimeFigureOut">
              <a:rPr lang="en-US" smtClean="0"/>
              <a:pPr/>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44762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343763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3761475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3862272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AD46A-4E0E-416B-8BBC-7C8E7F3384C1}" type="slidenum">
              <a:rPr lang="en-US" smtClean="0"/>
              <a:pPr/>
              <a:t>‹#›</a:t>
            </a:fld>
            <a:endParaRPr lang="en-US"/>
          </a:p>
        </p:txBody>
      </p:sp>
    </p:spTree>
    <p:extLst>
      <p:ext uri="{BB962C8B-B14F-4D97-AF65-F5344CB8AC3E}">
        <p14:creationId xmlns:p14="http://schemas.microsoft.com/office/powerpoint/2010/main" val="31629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F1B98A1-1B91-436C-87B3-950FC72FC32F}" type="datetimeFigureOut">
              <a:rPr lang="en-US" smtClean="0"/>
              <a:pPr/>
              <a:t>2/24/2021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D0AD46A-4E0E-416B-8BBC-7C8E7F3384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F1B98A1-1B91-436C-87B3-950FC72FC32F}" type="datetimeFigureOut">
              <a:rPr lang="en-US" smtClean="0"/>
              <a:pPr/>
              <a:t>2/24/2021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D0AD46A-4E0E-416B-8BBC-7C8E7F3384C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B98A1-1B91-436C-87B3-950FC72FC32F}" type="datetimeFigureOut">
              <a:rPr lang="en-US" smtClean="0"/>
              <a:pPr/>
              <a:t>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AD46A-4E0E-416B-8BBC-7C8E7F3384C1}" type="slidenum">
              <a:rPr lang="en-US" smtClean="0"/>
              <a:pPr/>
              <a:t>‹#›</a:t>
            </a:fld>
            <a:endParaRPr lang="en-US"/>
          </a:p>
        </p:txBody>
      </p:sp>
    </p:spTree>
    <p:extLst>
      <p:ext uri="{BB962C8B-B14F-4D97-AF65-F5344CB8AC3E}">
        <p14:creationId xmlns:p14="http://schemas.microsoft.com/office/powerpoint/2010/main" val="27336144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221E8-CB8A-4308-A585-C895455012B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xmlns="" id="{717D9A51-2942-4AB3-8CDF-905E4A37B625}"/>
              </a:ext>
            </a:extLst>
          </p:cNvPr>
          <p:cNvSpPr>
            <a:spLocks noGrp="1"/>
          </p:cNvSpPr>
          <p:nvPr>
            <p:ph idx="1"/>
          </p:nvPr>
        </p:nvSpPr>
        <p:spPr/>
        <p:txBody>
          <a:bodyPr>
            <a:normAutofit/>
          </a:bodyPr>
          <a:lstStyle/>
          <a:p>
            <a:pPr algn="just"/>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It’s </a:t>
            </a:r>
            <a:r>
              <a:rPr lang="en-US" sz="2000" b="1" dirty="0">
                <a:latin typeface="Times New Roman" pitchFamily="18" charset="0"/>
                <a:ea typeface="Arial"/>
                <a:cs typeface="Times New Roman" pitchFamily="18" charset="0"/>
                <a:sym typeface="Arial"/>
              </a:rPr>
              <a:t>application constitutes Fair Use of any such copyrighted material as provided in globally accepted law of many countries.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contents of presentations are intended only for the attendees of the class being conducted by the presenter.</a:t>
            </a:r>
          </a:p>
          <a:p>
            <a:endParaRPr lang="en-US" dirty="0"/>
          </a:p>
        </p:txBody>
      </p:sp>
    </p:spTree>
    <p:extLst>
      <p:ext uri="{BB962C8B-B14F-4D97-AF65-F5344CB8AC3E}">
        <p14:creationId xmlns:p14="http://schemas.microsoft.com/office/powerpoint/2010/main" val="173764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 </a:t>
            </a:r>
          </a:p>
        </p:txBody>
      </p:sp>
      <p:sp>
        <p:nvSpPr>
          <p:cNvPr id="3" name="Content Placeholder 2"/>
          <p:cNvSpPr>
            <a:spLocks noGrp="1"/>
          </p:cNvSpPr>
          <p:nvPr>
            <p:ph idx="1"/>
          </p:nvPr>
        </p:nvSpPr>
        <p:spPr>
          <a:xfrm>
            <a:off x="838200" y="1371600"/>
            <a:ext cx="7772400" cy="1828800"/>
          </a:xfrm>
        </p:spPr>
        <p:txBody>
          <a:bodyPr/>
          <a:lstStyle/>
          <a:p>
            <a:pPr algn="just"/>
            <a:r>
              <a:rPr lang="en-US" sz="2800" dirty="0"/>
              <a:t>Ways to represent user requirements include </a:t>
            </a:r>
            <a:r>
              <a:rPr lang="en-US" sz="2800" dirty="0">
                <a:solidFill>
                  <a:srgbClr val="FFFF00"/>
                </a:solidFill>
              </a:rPr>
              <a:t>use cases </a:t>
            </a:r>
            <a:r>
              <a:rPr lang="en-US" sz="2800" dirty="0"/>
              <a:t>(Kulak and Guiney 2004), </a:t>
            </a:r>
            <a:r>
              <a:rPr lang="en-US" sz="2800" dirty="0">
                <a:solidFill>
                  <a:srgbClr val="FFFF00"/>
                </a:solidFill>
              </a:rPr>
              <a:t>user stories </a:t>
            </a:r>
            <a:r>
              <a:rPr lang="en-US" sz="2800" dirty="0"/>
              <a:t>(Cohn 2004), and </a:t>
            </a:r>
            <a:r>
              <a:rPr lang="en-US" sz="2800" dirty="0">
                <a:solidFill>
                  <a:srgbClr val="FFFF00"/>
                </a:solidFill>
              </a:rPr>
              <a:t>event-response </a:t>
            </a:r>
            <a:r>
              <a:rPr lang="en-US" sz="2800" dirty="0" smtClean="0">
                <a:solidFill>
                  <a:srgbClr val="FFFF00"/>
                </a:solidFill>
              </a:rPr>
              <a:t>tables</a:t>
            </a:r>
            <a:r>
              <a:rPr lang="en-US" sz="2800" dirty="0" smtClean="0"/>
              <a:t>(Event-System State-Response)</a:t>
            </a:r>
            <a:endParaRPr lang="en-US" sz="2800" dirty="0"/>
          </a:p>
          <a:p>
            <a:endParaRPr lang="en-US" dirty="0"/>
          </a:p>
        </p:txBody>
      </p:sp>
      <p:pic>
        <p:nvPicPr>
          <p:cNvPr id="2050" name="Picture 2" descr="D:\SRE\ZAHID\2021\Event-response-table-for-player-setup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76599"/>
            <a:ext cx="9143999" cy="3552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98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 </a:t>
            </a:r>
          </a:p>
        </p:txBody>
      </p:sp>
      <p:sp>
        <p:nvSpPr>
          <p:cNvPr id="3" name="Content Placeholder 2"/>
          <p:cNvSpPr>
            <a:spLocks noGrp="1"/>
          </p:cNvSpPr>
          <p:nvPr>
            <p:ph idx="1"/>
          </p:nvPr>
        </p:nvSpPr>
        <p:spPr/>
        <p:txBody>
          <a:bodyPr>
            <a:normAutofit/>
          </a:bodyPr>
          <a:lstStyle/>
          <a:p>
            <a:r>
              <a:rPr lang="en-US" dirty="0" smtClean="0"/>
              <a:t>An example of a use case is “Check in for a flight” using an airline’s website.</a:t>
            </a:r>
          </a:p>
          <a:p>
            <a:r>
              <a:rPr lang="en-US" dirty="0" smtClean="0"/>
              <a:t>Written as a user story, the same user requirement might read: “As a passenger, I want to check in for a flight so I can board my airplane.”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a:bodyPr>
          <a:lstStyle/>
          <a:p>
            <a:pPr algn="just"/>
            <a:r>
              <a:rPr lang="en-US" sz="2800" dirty="0"/>
              <a:t>R</a:t>
            </a:r>
            <a:r>
              <a:rPr lang="en-US" sz="2800" dirty="0" smtClean="0"/>
              <a:t>epresentation </a:t>
            </a:r>
            <a:r>
              <a:rPr lang="en-US" sz="2800" dirty="0"/>
              <a:t>of a user's interaction with the system that shows the relationship between the user and the different use cases in which the user is involved</a:t>
            </a:r>
          </a:p>
        </p:txBody>
      </p:sp>
    </p:spTree>
    <p:extLst>
      <p:ext uri="{BB962C8B-B14F-4D97-AF65-F5344CB8AC3E}">
        <p14:creationId xmlns:p14="http://schemas.microsoft.com/office/powerpoint/2010/main" val="54636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SRE\ZAHID\2021\Use_case_restaurant_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86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914400"/>
          </a:xfrm>
        </p:spPr>
        <p:txBody>
          <a:bodyPr/>
          <a:lstStyle/>
          <a:p>
            <a:r>
              <a:rPr lang="en-US" dirty="0" smtClean="0"/>
              <a:t>Example – </a:t>
            </a:r>
            <a:r>
              <a:rPr lang="en-US" sz="3600" dirty="0" smtClean="0"/>
              <a:t>ATM Use case diagram </a:t>
            </a:r>
            <a:endParaRPr lang="en-US" dirty="0"/>
          </a:p>
        </p:txBody>
      </p:sp>
      <p:sp>
        <p:nvSpPr>
          <p:cNvPr id="3" name="Content Placeholder 2"/>
          <p:cNvSpPr>
            <a:spLocks noGrp="1"/>
          </p:cNvSpPr>
          <p:nvPr>
            <p:ph idx="1"/>
          </p:nvPr>
        </p:nvSpPr>
        <p:spPr/>
        <p:txBody>
          <a:bodyPr/>
          <a:lstStyle/>
          <a:p>
            <a:endParaRPr lang="en-US"/>
          </a:p>
        </p:txBody>
      </p:sp>
      <p:pic>
        <p:nvPicPr>
          <p:cNvPr id="2050" name="Picture 2" descr="E:\SRE\ZAHID\SRS EXAMPLES\09-bank-atm-use-case-diagram-example.png"/>
          <p:cNvPicPr>
            <a:picLocks noChangeAspect="1" noChangeArrowheads="1"/>
          </p:cNvPicPr>
          <p:nvPr/>
        </p:nvPicPr>
        <p:blipFill>
          <a:blip r:embed="rId2" cstate="print"/>
          <a:srcRect/>
          <a:stretch>
            <a:fillRect/>
          </a:stretch>
        </p:blipFill>
        <p:spPr bwMode="auto">
          <a:xfrm>
            <a:off x="228600" y="1447800"/>
            <a:ext cx="8915400" cy="5410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 </a:t>
            </a:r>
          </a:p>
        </p:txBody>
      </p:sp>
      <p:sp>
        <p:nvSpPr>
          <p:cNvPr id="3" name="Content Placeholder 2"/>
          <p:cNvSpPr>
            <a:spLocks noGrp="1"/>
          </p:cNvSpPr>
          <p:nvPr>
            <p:ph idx="1"/>
          </p:nvPr>
        </p:nvSpPr>
        <p:spPr/>
        <p:txBody>
          <a:bodyPr/>
          <a:lstStyle/>
          <a:p>
            <a:r>
              <a:rPr lang="en-US" dirty="0" smtClean="0"/>
              <a:t>A use case simply represent a task or a goal, the user is able to accomplish with help of the product-Software </a:t>
            </a:r>
          </a:p>
          <a:p>
            <a:r>
              <a:rPr lang="en-US" dirty="0" smtClean="0"/>
              <a:t>Use cases  descriptions only provide  a general ideas to developers- does not provide enough information </a:t>
            </a:r>
          </a:p>
          <a:p>
            <a:r>
              <a:rPr lang="en-US" dirty="0" smtClean="0"/>
              <a:t>Developers needs lot of information to know what they are required to build.</a:t>
            </a:r>
          </a:p>
          <a:p>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Other Examples- User requirements</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Software must  provide a means of representing and accessing external files created by other tools.</a:t>
            </a:r>
          </a:p>
          <a:p>
            <a:r>
              <a:rPr lang="en-US" dirty="0" smtClean="0"/>
              <a:t>1.1 The user should be provided with facilities to define the type of files. </a:t>
            </a:r>
            <a:r>
              <a:rPr lang="en-US" dirty="0" err="1" smtClean="0"/>
              <a:t>Eg</a:t>
            </a:r>
            <a:r>
              <a:rPr lang="en-US" dirty="0" smtClean="0"/>
              <a:t>. MS PAINT (PNG, JPG  etc.)</a:t>
            </a:r>
          </a:p>
          <a:p>
            <a:r>
              <a:rPr lang="en-US" dirty="0" smtClean="0"/>
              <a:t>1.2 Each external file type may have an associated tool which may be applied to the file. </a:t>
            </a:r>
            <a:r>
              <a:rPr lang="en-US" dirty="0" err="1" smtClean="0"/>
              <a:t>Eg</a:t>
            </a:r>
            <a:r>
              <a:rPr lang="en-US" dirty="0" smtClean="0"/>
              <a:t>. Players(MP4, mp3 etc)</a:t>
            </a:r>
          </a:p>
          <a:p>
            <a:r>
              <a:rPr lang="en-US" dirty="0" smtClean="0"/>
              <a:t>1.3 when the user selects an icon representing an external file , the effect of that selection is to apply the tool associated with the type of external file  to the file represented by the selection icon.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 Background</a:t>
            </a: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dirty="0" smtClean="0"/>
              <a:t>An important and difficult step of designing a software product is determining what the user actually wants it to do. </a:t>
            </a:r>
          </a:p>
          <a:p>
            <a:pPr algn="just"/>
            <a:r>
              <a:rPr lang="en-US" dirty="0" smtClean="0"/>
              <a:t>Because the user is often not able to communicate the entirety of their needs and wants.</a:t>
            </a:r>
          </a:p>
          <a:p>
            <a:pPr algn="just"/>
            <a:r>
              <a:rPr lang="en-US" dirty="0" smtClean="0"/>
              <a:t>The information they provide may also be incomplete, inaccurate and self-conflicting. </a:t>
            </a:r>
          </a:p>
          <a:p>
            <a:pPr algn="just"/>
            <a:r>
              <a:rPr lang="en-US" dirty="0" smtClean="0"/>
              <a:t>The responsibility of completely understanding what the customer wants falls on the business analyst. </a:t>
            </a:r>
          </a:p>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This is why user requirements are generally considered separately from system requirements. </a:t>
            </a:r>
          </a:p>
          <a:p>
            <a:pPr algn="just"/>
            <a:r>
              <a:rPr lang="en-US" dirty="0" smtClean="0"/>
              <a:t>The business analyst carefully analyzes user requirements and carefully constructs and documents a set of high quality system requirements ensuring that that the requirements meet certain quality characteristics</a:t>
            </a:r>
            <a:endParaRPr lang="en-US" dirty="0"/>
          </a:p>
        </p:txBody>
      </p:sp>
      <p:sp>
        <p:nvSpPr>
          <p:cNvPr id="7" name="Title 1"/>
          <p:cNvSpPr>
            <a:spLocks noGrp="1"/>
          </p:cNvSpPr>
          <p:nvPr>
            <p:ph type="title"/>
          </p:nvPr>
        </p:nvSpPr>
        <p:spPr>
          <a:xfrm>
            <a:off x="914400" y="512064"/>
            <a:ext cx="7772400" cy="914400"/>
          </a:xfrm>
        </p:spPr>
        <p:txBody>
          <a:bodyPr/>
          <a:lstStyle/>
          <a:p>
            <a:r>
              <a:rPr lang="en-US" sz="3600" dirty="0" smtClean="0"/>
              <a:t>System requirements- Background</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lstStyle/>
          <a:p>
            <a:pPr algn="just"/>
            <a:r>
              <a:rPr lang="en-US" dirty="0" smtClean="0"/>
              <a:t>Third level of requirements is the system requirements.</a:t>
            </a:r>
          </a:p>
          <a:p>
            <a:pPr algn="just"/>
            <a:r>
              <a:rPr lang="en-US" dirty="0" smtClean="0"/>
              <a:t>Use cases and user stories helps to reveal the system requirements .</a:t>
            </a:r>
          </a:p>
          <a:p>
            <a:pPr algn="just"/>
            <a:r>
              <a:rPr lang="en-US" dirty="0" smtClean="0"/>
              <a:t> </a:t>
            </a:r>
            <a:r>
              <a:rPr lang="en-US" b="1" dirty="0" smtClean="0"/>
              <a:t>System requirements</a:t>
            </a:r>
            <a:r>
              <a:rPr lang="en-US" dirty="0" smtClean="0"/>
              <a:t> are the building blocks developers use to build the system.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Levels/Layers and types of Requirements- Three level </a:t>
            </a:r>
            <a:endParaRPr lang="en-US" sz="3200" dirty="0"/>
          </a:p>
        </p:txBody>
      </p:sp>
      <p:sp>
        <p:nvSpPr>
          <p:cNvPr id="6" name="Oval 5"/>
          <p:cNvSpPr/>
          <p:nvPr/>
        </p:nvSpPr>
        <p:spPr>
          <a:xfrm>
            <a:off x="1066800" y="1676400"/>
            <a:ext cx="2819400" cy="838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Requirements</a:t>
            </a:r>
            <a:endParaRPr lang="en-US" dirty="0"/>
          </a:p>
        </p:txBody>
      </p:sp>
      <p:sp>
        <p:nvSpPr>
          <p:cNvPr id="8" name="Oval 7"/>
          <p:cNvSpPr/>
          <p:nvPr/>
        </p:nvSpPr>
        <p:spPr>
          <a:xfrm>
            <a:off x="2743200" y="3581400"/>
            <a:ext cx="2819400" cy="76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Requirements </a:t>
            </a:r>
            <a:endParaRPr lang="en-US" dirty="0"/>
          </a:p>
        </p:txBody>
      </p:sp>
      <p:sp>
        <p:nvSpPr>
          <p:cNvPr id="9" name="Oval 8"/>
          <p:cNvSpPr/>
          <p:nvPr/>
        </p:nvSpPr>
        <p:spPr>
          <a:xfrm>
            <a:off x="5105400" y="5410200"/>
            <a:ext cx="2819400" cy="6858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Requirements</a:t>
            </a:r>
            <a:endParaRPr lang="en-US" dirty="0"/>
          </a:p>
        </p:txBody>
      </p:sp>
      <p:sp>
        <p:nvSpPr>
          <p:cNvPr id="12" name="Rounded Rectangle 11"/>
          <p:cNvSpPr/>
          <p:nvPr/>
        </p:nvSpPr>
        <p:spPr>
          <a:xfrm>
            <a:off x="2057400" y="2895600"/>
            <a:ext cx="29718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Vision and scope document</a:t>
            </a:r>
            <a:endParaRPr lang="en-US" dirty="0"/>
          </a:p>
        </p:txBody>
      </p:sp>
      <p:sp>
        <p:nvSpPr>
          <p:cNvPr id="15" name="Rounded Rectangle 14"/>
          <p:cNvSpPr/>
          <p:nvPr/>
        </p:nvSpPr>
        <p:spPr>
          <a:xfrm>
            <a:off x="3886200" y="4572000"/>
            <a:ext cx="29718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Cases</a:t>
            </a:r>
            <a:endParaRPr lang="en-US" dirty="0"/>
          </a:p>
        </p:txBody>
      </p:sp>
      <p:sp>
        <p:nvSpPr>
          <p:cNvPr id="16" name="Rounded Rectangle 15"/>
          <p:cNvSpPr/>
          <p:nvPr/>
        </p:nvSpPr>
        <p:spPr>
          <a:xfrm>
            <a:off x="6019800" y="6248400"/>
            <a:ext cx="2971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Requirement Specification</a:t>
            </a:r>
            <a:endParaRPr lang="en-US" dirty="0"/>
          </a:p>
        </p:txBody>
      </p:sp>
      <p:cxnSp>
        <p:nvCxnSpPr>
          <p:cNvPr id="23" name="Straight Connector 22"/>
          <p:cNvCxnSpPr/>
          <p:nvPr/>
        </p:nvCxnSpPr>
        <p:spPr>
          <a:xfrm>
            <a:off x="1066800" y="26670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43000" y="61722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43000" y="4419600"/>
            <a:ext cx="6781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86400" y="1752600"/>
            <a:ext cx="365062" cy="707886"/>
          </a:xfrm>
          <a:prstGeom prst="rect">
            <a:avLst/>
          </a:prstGeom>
          <a:noFill/>
        </p:spPr>
        <p:txBody>
          <a:bodyPr wrap="square" rtlCol="0">
            <a:spAutoFit/>
          </a:bodyPr>
          <a:lstStyle/>
          <a:p>
            <a:r>
              <a:rPr lang="en-US" sz="4000" dirty="0" smtClean="0"/>
              <a:t>1</a:t>
            </a:r>
            <a:endParaRPr lang="en-US" sz="4000" dirty="0"/>
          </a:p>
        </p:txBody>
      </p:sp>
      <p:sp>
        <p:nvSpPr>
          <p:cNvPr id="27" name="TextBox 26"/>
          <p:cNvSpPr txBox="1"/>
          <p:nvPr/>
        </p:nvSpPr>
        <p:spPr>
          <a:xfrm>
            <a:off x="6873938" y="3483114"/>
            <a:ext cx="365062" cy="707886"/>
          </a:xfrm>
          <a:prstGeom prst="rect">
            <a:avLst/>
          </a:prstGeom>
          <a:noFill/>
        </p:spPr>
        <p:txBody>
          <a:bodyPr wrap="square" rtlCol="0">
            <a:spAutoFit/>
          </a:bodyPr>
          <a:lstStyle/>
          <a:p>
            <a:r>
              <a:rPr lang="en-US" sz="4000" dirty="0"/>
              <a:t>2</a:t>
            </a:r>
          </a:p>
        </p:txBody>
      </p:sp>
      <p:sp>
        <p:nvSpPr>
          <p:cNvPr id="28" name="TextBox 27"/>
          <p:cNvSpPr txBox="1"/>
          <p:nvPr/>
        </p:nvSpPr>
        <p:spPr>
          <a:xfrm>
            <a:off x="8321738" y="5410200"/>
            <a:ext cx="365062" cy="707886"/>
          </a:xfrm>
          <a:prstGeom prst="rect">
            <a:avLst/>
          </a:prstGeom>
          <a:noFill/>
        </p:spPr>
        <p:txBody>
          <a:bodyPr wrap="square" rtlCol="0">
            <a:spAutoFit/>
          </a:bodyPr>
          <a:lstStyle/>
          <a:p>
            <a:r>
              <a:rPr lang="en-US" sz="4000" dirty="0" smtClean="0"/>
              <a:t>3</a:t>
            </a:r>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Classification- System Requirement   </a:t>
            </a:r>
            <a:endParaRPr lang="en-US" sz="3200" dirty="0"/>
          </a:p>
        </p:txBody>
      </p:sp>
      <p:sp>
        <p:nvSpPr>
          <p:cNvPr id="3" name="Content Placeholder 2"/>
          <p:cNvSpPr>
            <a:spLocks noGrp="1"/>
          </p:cNvSpPr>
          <p:nvPr>
            <p:ph idx="1"/>
          </p:nvPr>
        </p:nvSpPr>
        <p:spPr/>
        <p:txBody>
          <a:bodyPr>
            <a:normAutofit fontScale="85000" lnSpcReduction="20000"/>
          </a:bodyPr>
          <a:lstStyle/>
          <a:p>
            <a:pPr algn="just"/>
            <a:r>
              <a:rPr lang="en-US" dirty="0" smtClean="0"/>
              <a:t>System requirements are classified as:</a:t>
            </a:r>
          </a:p>
          <a:p>
            <a:pPr lvl="1" algn="just"/>
            <a:r>
              <a:rPr lang="en-US" dirty="0" smtClean="0"/>
              <a:t> Functional  Requirements .</a:t>
            </a:r>
          </a:p>
          <a:p>
            <a:pPr lvl="1" algn="just"/>
            <a:r>
              <a:rPr lang="en-US" dirty="0" smtClean="0"/>
              <a:t>Non Functional or supplemental  Requirements</a:t>
            </a:r>
          </a:p>
          <a:p>
            <a:pPr algn="just"/>
            <a:r>
              <a:rPr lang="en-US" sz="3200" b="1" dirty="0">
                <a:solidFill>
                  <a:srgbClr val="FFFF00"/>
                </a:solidFill>
              </a:rPr>
              <a:t>Functional requirements</a:t>
            </a:r>
            <a:r>
              <a:rPr lang="en-US" sz="3200" dirty="0"/>
              <a:t> are statements </a:t>
            </a:r>
            <a:r>
              <a:rPr lang="en-US" sz="3200" dirty="0" smtClean="0"/>
              <a:t>of: </a:t>
            </a:r>
          </a:p>
          <a:p>
            <a:pPr lvl="1" algn="just"/>
            <a:r>
              <a:rPr lang="en-US" sz="2800" dirty="0"/>
              <a:t>S</a:t>
            </a:r>
            <a:r>
              <a:rPr lang="en-US" sz="2800" dirty="0" smtClean="0"/>
              <a:t>ervices </a:t>
            </a:r>
            <a:r>
              <a:rPr lang="en-US" sz="2800" dirty="0"/>
              <a:t>the system should </a:t>
            </a:r>
            <a:r>
              <a:rPr lang="en-US" sz="2800" dirty="0" smtClean="0"/>
              <a:t>provide.</a:t>
            </a:r>
          </a:p>
          <a:p>
            <a:pPr lvl="1" algn="just"/>
            <a:r>
              <a:rPr lang="en-US" sz="2800" dirty="0" smtClean="0"/>
              <a:t>How </a:t>
            </a:r>
            <a:r>
              <a:rPr lang="en-US" sz="2800" dirty="0"/>
              <a:t>the system should react to particular </a:t>
            </a:r>
            <a:r>
              <a:rPr lang="en-US" sz="2800" dirty="0" smtClean="0"/>
              <a:t>inputs.</a:t>
            </a:r>
          </a:p>
          <a:p>
            <a:pPr lvl="1" algn="just"/>
            <a:r>
              <a:rPr lang="en-US" sz="2800" dirty="0" smtClean="0"/>
              <a:t>How </a:t>
            </a:r>
            <a:r>
              <a:rPr lang="en-US" sz="2800" dirty="0"/>
              <a:t>the system should behave in particular situations</a:t>
            </a:r>
            <a:r>
              <a:rPr lang="en-US" sz="2800" dirty="0" smtClean="0"/>
              <a:t>.</a:t>
            </a:r>
          </a:p>
          <a:p>
            <a:pPr lvl="1" algn="just"/>
            <a:r>
              <a:rPr lang="en-US" sz="2800" dirty="0" smtClean="0"/>
              <a:t>In </a:t>
            </a:r>
            <a:r>
              <a:rPr lang="en-US" sz="2800" dirty="0"/>
              <a:t>some cases, the functional requirements may also explicitly state what the system should not do.</a:t>
            </a:r>
          </a:p>
          <a:p>
            <a:pPr algn="just"/>
            <a:r>
              <a:rPr lang="en-US" sz="3200" dirty="0"/>
              <a:t>They are basically the requirements stated by the user which one can see directly in the final product, unlike the non-functional 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 </a:t>
            </a:r>
            <a:endParaRPr lang="en-US" dirty="0"/>
          </a:p>
        </p:txBody>
      </p:sp>
      <p:sp>
        <p:nvSpPr>
          <p:cNvPr id="3" name="Content Placeholder 2"/>
          <p:cNvSpPr>
            <a:spLocks noGrp="1"/>
          </p:cNvSpPr>
          <p:nvPr>
            <p:ph idx="1"/>
          </p:nvPr>
        </p:nvSpPr>
        <p:spPr/>
        <p:txBody>
          <a:bodyPr/>
          <a:lstStyle/>
          <a:p>
            <a:pPr algn="just"/>
            <a:r>
              <a:rPr lang="en-US" dirty="0" smtClean="0">
                <a:solidFill>
                  <a:srgbClr val="FFFF00"/>
                </a:solidFill>
              </a:rPr>
              <a:t>Examples:</a:t>
            </a:r>
          </a:p>
          <a:p>
            <a:pPr lvl="1" algn="just"/>
            <a:r>
              <a:rPr lang="en-US" dirty="0" smtClean="0"/>
              <a:t>User shall be able to enter sales data.</a:t>
            </a:r>
          </a:p>
          <a:p>
            <a:pPr lvl="1" algn="just"/>
            <a:r>
              <a:rPr lang="en-US" dirty="0" smtClean="0"/>
              <a:t>Sales report should be generated every 24 hours. </a:t>
            </a:r>
          </a:p>
          <a:p>
            <a:pPr lvl="1" algn="just"/>
            <a:r>
              <a:rPr lang="en-US" dirty="0" smtClean="0"/>
              <a:t>The Passenger shall be able to print boarding passes for all flight segments for which he has checked in.</a:t>
            </a:r>
          </a:p>
          <a:p>
            <a:pPr lvl="1" algn="just"/>
            <a:r>
              <a:rPr lang="en-US" dirty="0" smtClean="0"/>
              <a:t>If the Passenger’s profile does not indicate a seating preference, the reservation system shall assign a seat.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Non-Functional Requirements</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r>
              <a:rPr lang="en-US" b="1" dirty="0">
                <a:solidFill>
                  <a:srgbClr val="FFFF00"/>
                </a:solidFill>
              </a:rPr>
              <a:t>Non-Functional Requirements</a:t>
            </a:r>
            <a:r>
              <a:rPr lang="en-US" dirty="0"/>
              <a:t> are the constraints or the requirements imposed on the system. </a:t>
            </a:r>
            <a:endParaRPr lang="en-US" dirty="0" smtClean="0"/>
          </a:p>
          <a:p>
            <a:pPr algn="just" fontAlgn="base"/>
            <a:r>
              <a:rPr lang="en-US" dirty="0" smtClean="0"/>
              <a:t>They </a:t>
            </a:r>
            <a:r>
              <a:rPr lang="en-US" dirty="0"/>
              <a:t>specify the quality attribute of the software. Non-Functional Requirements deal with issues like scalability, maintainability, performance, portability, security, reliability, and many more. </a:t>
            </a:r>
            <a:endParaRPr lang="en-US" dirty="0" smtClean="0"/>
          </a:p>
          <a:p>
            <a:pPr algn="just" fontAlgn="base"/>
            <a:r>
              <a:rPr lang="en-US" dirty="0" smtClean="0"/>
              <a:t>Non-Functional </a:t>
            </a:r>
            <a:r>
              <a:rPr lang="en-US" dirty="0"/>
              <a:t>Requirements address vital issues of quality for software systems. If NFRs not addressed properly, the results can include:</a:t>
            </a:r>
          </a:p>
          <a:p>
            <a:pPr algn="just" fontAlgn="base"/>
            <a:r>
              <a:rPr lang="en-US" dirty="0"/>
              <a:t>Users, clients, and developers are unsatisfied.</a:t>
            </a:r>
          </a:p>
          <a:p>
            <a:pPr algn="just" fontAlgn="base"/>
            <a:r>
              <a:rPr lang="en-US" dirty="0"/>
              <a:t>Inconsistent software.</a:t>
            </a:r>
          </a:p>
          <a:p>
            <a:pPr algn="just" fontAlgn="base"/>
            <a:r>
              <a:rPr lang="en-US" dirty="0"/>
              <a:t>Time and cost overrun to fix the software which was prepared without keeping NFRs in mind.</a:t>
            </a:r>
          </a:p>
          <a:p>
            <a:endParaRPr lang="en-US" dirty="0"/>
          </a:p>
        </p:txBody>
      </p:sp>
    </p:spTree>
    <p:extLst>
      <p:ext uri="{BB962C8B-B14F-4D97-AF65-F5344CB8AC3E}">
        <p14:creationId xmlns:p14="http://schemas.microsoft.com/office/powerpoint/2010/main" val="2926715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Examples of Non-functional requirements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pc="-150" dirty="0" smtClean="0"/>
              <a:t>1.  Users </a:t>
            </a:r>
            <a:r>
              <a:rPr lang="en-US" spc="-150" dirty="0"/>
              <a:t>must change the initially assigned login password immediately after the first successful login. Moreover, the initial should never be reused.</a:t>
            </a:r>
          </a:p>
          <a:p>
            <a:pPr algn="just"/>
            <a:r>
              <a:rPr lang="en-US" spc="-150" dirty="0" smtClean="0"/>
              <a:t>2. Employees </a:t>
            </a:r>
            <a:r>
              <a:rPr lang="en-US" spc="-150" dirty="0"/>
              <a:t>never allowed to update their salary information. Such attempt </a:t>
            </a:r>
            <a:r>
              <a:rPr lang="en-US" spc="-150" dirty="0" smtClean="0"/>
              <a:t> should </a:t>
            </a:r>
            <a:r>
              <a:rPr lang="en-US" spc="-150" dirty="0"/>
              <a:t>be reported to the security administrator.</a:t>
            </a:r>
          </a:p>
          <a:p>
            <a:pPr algn="just"/>
            <a:r>
              <a:rPr lang="en-US" spc="-150" dirty="0" smtClean="0"/>
              <a:t>3. Every </a:t>
            </a:r>
            <a:r>
              <a:rPr lang="en-US" spc="-150" dirty="0"/>
              <a:t>unsuccessful attempt by a user to access an item of data shall be recorded </a:t>
            </a:r>
            <a:r>
              <a:rPr lang="en-US" spc="-150" dirty="0" smtClean="0"/>
              <a:t> on  </a:t>
            </a:r>
            <a:r>
              <a:rPr lang="en-US" spc="-150" dirty="0"/>
              <a:t>an </a:t>
            </a:r>
            <a:r>
              <a:rPr lang="en-US" spc="-150" dirty="0" smtClean="0"/>
              <a:t> audit  </a:t>
            </a:r>
            <a:r>
              <a:rPr lang="en-US" spc="-150" dirty="0"/>
              <a:t>trail.</a:t>
            </a:r>
          </a:p>
          <a:p>
            <a:pPr algn="just"/>
            <a:r>
              <a:rPr lang="en-US" spc="-150" dirty="0" smtClean="0"/>
              <a:t>4. A </a:t>
            </a:r>
            <a:r>
              <a:rPr lang="en-US" spc="-150" dirty="0"/>
              <a:t>website should be capable enough to handle 20 million users </a:t>
            </a:r>
            <a:r>
              <a:rPr lang="en-US" spc="-150" dirty="0" smtClean="0"/>
              <a:t>without  </a:t>
            </a:r>
            <a:r>
              <a:rPr lang="en-US" spc="-150" dirty="0"/>
              <a:t>affecting its performance</a:t>
            </a:r>
          </a:p>
          <a:p>
            <a:pPr algn="just"/>
            <a:r>
              <a:rPr lang="en-US" spc="-150" dirty="0" smtClean="0"/>
              <a:t>5. The </a:t>
            </a:r>
            <a:r>
              <a:rPr lang="en-US" spc="-150" dirty="0"/>
              <a:t>software should be portable. So moving from one OS to other OS does not create </a:t>
            </a:r>
            <a:r>
              <a:rPr lang="en-US" spc="-150" dirty="0" smtClean="0"/>
              <a:t> any problem.</a:t>
            </a:r>
            <a:endParaRPr lang="en-US" spc="-150" dirty="0"/>
          </a:p>
          <a:p>
            <a:endParaRPr lang="en-US" dirty="0"/>
          </a:p>
        </p:txBody>
      </p:sp>
    </p:spTree>
    <p:extLst>
      <p:ext uri="{BB962C8B-B14F-4D97-AF65-F5344CB8AC3E}">
        <p14:creationId xmlns:p14="http://schemas.microsoft.com/office/powerpoint/2010/main" val="20480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DIFFERENCES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pc="-150" dirty="0"/>
              <a:t>A functional requirement defines a system or its component whereas a non-functional requirement defines the performance attribute of a software system</a:t>
            </a:r>
            <a:r>
              <a:rPr lang="en-US" spc="-150" dirty="0" smtClean="0"/>
              <a:t>.</a:t>
            </a:r>
          </a:p>
          <a:p>
            <a:pPr algn="just"/>
            <a:r>
              <a:rPr lang="en-US" spc="-150" dirty="0"/>
              <a:t>functional requirement</a:t>
            </a:r>
            <a:r>
              <a:rPr lang="en-US" dirty="0" smtClean="0"/>
              <a:t> </a:t>
            </a:r>
            <a:r>
              <a:rPr lang="en-US" dirty="0"/>
              <a:t>specifies “What should the software system do?”</a:t>
            </a:r>
            <a:endParaRPr lang="en-US" spc="-150" dirty="0"/>
          </a:p>
          <a:p>
            <a:pPr algn="just"/>
            <a:r>
              <a:rPr lang="en-US" spc="-150" dirty="0" smtClean="0"/>
              <a:t>Non functional requirement places constraints </a:t>
            </a:r>
            <a:r>
              <a:rPr lang="en-US" spc="-150" dirty="0"/>
              <a:t>on “How should the software system fulfill the functional requirements</a:t>
            </a:r>
            <a:r>
              <a:rPr lang="en-US" spc="-150" dirty="0" smtClean="0"/>
              <a:t>?”</a:t>
            </a:r>
          </a:p>
          <a:p>
            <a:pPr algn="just"/>
            <a:r>
              <a:rPr lang="en-US" dirty="0"/>
              <a:t>Functional requirement is specified by User</a:t>
            </a:r>
            <a:r>
              <a:rPr lang="en-US" dirty="0" smtClean="0"/>
              <a:t>.</a:t>
            </a:r>
          </a:p>
          <a:p>
            <a:pPr algn="just"/>
            <a:r>
              <a:rPr lang="en-US" dirty="0"/>
              <a:t>Non-functional requirement is specified by technical peoples e.g. Architect, Technical leaders and software developers.</a:t>
            </a:r>
            <a:endParaRPr lang="en-US" spc="-150" dirty="0" smtClean="0"/>
          </a:p>
          <a:p>
            <a:pPr algn="just"/>
            <a:endParaRPr lang="en-US" spc="-150" dirty="0"/>
          </a:p>
          <a:p>
            <a:endParaRPr lang="en-US" dirty="0"/>
          </a:p>
        </p:txBody>
      </p:sp>
    </p:spTree>
    <p:extLst>
      <p:ext uri="{BB962C8B-B14F-4D97-AF65-F5344CB8AC3E}">
        <p14:creationId xmlns:p14="http://schemas.microsoft.com/office/powerpoint/2010/main" val="1125511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pc="-150" dirty="0"/>
              <a:t>F</a:t>
            </a:r>
            <a:r>
              <a:rPr lang="en-US" spc="-150" dirty="0" smtClean="0"/>
              <a:t>unctional </a:t>
            </a:r>
            <a:r>
              <a:rPr lang="en-US" spc="-150" dirty="0"/>
              <a:t>requirement </a:t>
            </a:r>
            <a:r>
              <a:rPr lang="en-US" spc="-150" dirty="0" smtClean="0"/>
              <a:t> </a:t>
            </a:r>
            <a:r>
              <a:rPr lang="en-US" spc="-150" dirty="0"/>
              <a:t>d</a:t>
            </a:r>
            <a:r>
              <a:rPr lang="en-US" spc="-150" dirty="0" smtClean="0"/>
              <a:t>efined </a:t>
            </a:r>
            <a:r>
              <a:rPr lang="en-US" spc="-150" dirty="0"/>
              <a:t>at a component level</a:t>
            </a:r>
            <a:r>
              <a:rPr lang="en-US" spc="-150" dirty="0" smtClean="0"/>
              <a:t>.</a:t>
            </a:r>
          </a:p>
          <a:p>
            <a:pPr algn="just"/>
            <a:r>
              <a:rPr lang="en-US" spc="-150" dirty="0"/>
              <a:t>Non functional requirement </a:t>
            </a:r>
            <a:r>
              <a:rPr lang="en-US" spc="-150" dirty="0" smtClean="0"/>
              <a:t> is </a:t>
            </a:r>
            <a:r>
              <a:rPr lang="en-US" spc="-150" dirty="0"/>
              <a:t> </a:t>
            </a:r>
            <a:r>
              <a:rPr lang="en-US" spc="-150" dirty="0" smtClean="0"/>
              <a:t>applied </a:t>
            </a:r>
            <a:r>
              <a:rPr lang="en-US" spc="-150" dirty="0"/>
              <a:t>to a system as a whole</a:t>
            </a:r>
            <a:r>
              <a:rPr lang="en-US" spc="-150" dirty="0" smtClean="0"/>
              <a:t>.</a:t>
            </a:r>
          </a:p>
          <a:p>
            <a:pPr algn="just"/>
            <a:r>
              <a:rPr lang="en-US" spc="-150" dirty="0"/>
              <a:t>F</a:t>
            </a:r>
            <a:r>
              <a:rPr lang="en-US" spc="-150" dirty="0" smtClean="0"/>
              <a:t>unctional </a:t>
            </a:r>
            <a:r>
              <a:rPr lang="en-US" spc="-150" dirty="0"/>
              <a:t>requirement </a:t>
            </a:r>
            <a:r>
              <a:rPr lang="en-US" dirty="0"/>
              <a:t>h</a:t>
            </a:r>
            <a:r>
              <a:rPr lang="en-US" dirty="0" smtClean="0"/>
              <a:t>elps </a:t>
            </a:r>
            <a:r>
              <a:rPr lang="en-US" dirty="0"/>
              <a:t>you verify the functionality of the software</a:t>
            </a:r>
            <a:r>
              <a:rPr lang="en-US" dirty="0" smtClean="0"/>
              <a:t>.</a:t>
            </a:r>
          </a:p>
          <a:p>
            <a:pPr algn="just"/>
            <a:r>
              <a:rPr lang="en-US" spc="-150" dirty="0"/>
              <a:t>Non functional requirement </a:t>
            </a:r>
            <a:r>
              <a:rPr lang="en-US" dirty="0" smtClean="0"/>
              <a:t>helps </a:t>
            </a:r>
            <a:r>
              <a:rPr lang="en-US" dirty="0"/>
              <a:t>you to verify the performance of the software</a:t>
            </a:r>
            <a:endParaRPr lang="en-US" dirty="0" smtClean="0"/>
          </a:p>
          <a:p>
            <a:pPr algn="just"/>
            <a:endParaRPr lang="en-US" spc="-150" dirty="0" smtClean="0"/>
          </a:p>
          <a:p>
            <a:endParaRPr lang="en-US" dirty="0"/>
          </a:p>
        </p:txBody>
      </p:sp>
      <p:sp>
        <p:nvSpPr>
          <p:cNvPr id="6" name="Title 1"/>
          <p:cNvSpPr>
            <a:spLocks noGrp="1"/>
          </p:cNvSpPr>
          <p:nvPr>
            <p:ph type="title"/>
          </p:nvPr>
        </p:nvSpPr>
        <p:spPr>
          <a:xfrm>
            <a:off x="914400" y="512064"/>
            <a:ext cx="7772400" cy="914400"/>
          </a:xfrm>
        </p:spPr>
        <p:txBody>
          <a:bodyPr/>
          <a:lstStyle/>
          <a:p>
            <a:r>
              <a:rPr lang="en-US" b="1" dirty="0"/>
              <a:t>KEY </a:t>
            </a:r>
            <a:r>
              <a:rPr lang="en-US" b="1" dirty="0" smtClean="0"/>
              <a:t>DIFFERENCES</a:t>
            </a:r>
            <a:r>
              <a:rPr lang="en-US" b="1" dirty="0"/>
              <a:t/>
            </a:r>
            <a:br>
              <a:rPr lang="en-US" b="1" dirty="0"/>
            </a:br>
            <a:endParaRPr lang="en-US" dirty="0"/>
          </a:p>
        </p:txBody>
      </p:sp>
    </p:spTree>
    <p:extLst>
      <p:ext uri="{BB962C8B-B14F-4D97-AF65-F5344CB8AC3E}">
        <p14:creationId xmlns:p14="http://schemas.microsoft.com/office/powerpoint/2010/main" val="91181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D:\SRE\ZAHID\2021\requirements-class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828800"/>
            <a:ext cx="3124200" cy="4572000"/>
          </a:xfrm>
        </p:spPr>
        <p:txBody>
          <a:bodyPr>
            <a:normAutofit/>
          </a:bodyPr>
          <a:lstStyle/>
          <a:p>
            <a:pPr algn="just"/>
            <a:r>
              <a:rPr lang="en-US" sz="2400" dirty="0" smtClean="0"/>
              <a:t>Suppose an airline wants to reduce airport counter staff costs by 25 percent. This goal might lead to the idea of building a kiosk that passengers can use to check in for their flights at the airport </a:t>
            </a:r>
            <a:endParaRPr lang="en-US" sz="2400" dirty="0"/>
          </a:p>
        </p:txBody>
      </p:sp>
      <p:pic>
        <p:nvPicPr>
          <p:cNvPr id="1026" name="Picture 2" descr="D:\SRE\ZAHID\2021\kuwait-large-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767" y="6246"/>
            <a:ext cx="5715000" cy="68517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Business Requirement-outcomes </a:t>
            </a:r>
            <a:endParaRPr lang="en-US" sz="3600" dirty="0"/>
          </a:p>
        </p:txBody>
      </p:sp>
      <p:sp>
        <p:nvSpPr>
          <p:cNvPr id="3" name="Content Placeholder 2"/>
          <p:cNvSpPr>
            <a:spLocks noGrp="1"/>
          </p:cNvSpPr>
          <p:nvPr>
            <p:ph idx="1"/>
          </p:nvPr>
        </p:nvSpPr>
        <p:spPr/>
        <p:txBody>
          <a:bodyPr>
            <a:normAutofit/>
          </a:bodyPr>
          <a:lstStyle/>
          <a:p>
            <a:pPr fontAlgn="base"/>
            <a:r>
              <a:rPr lang="en-US" sz="2800" dirty="0" smtClean="0"/>
              <a:t>Problem Statement</a:t>
            </a:r>
          </a:p>
          <a:p>
            <a:pPr fontAlgn="base"/>
            <a:r>
              <a:rPr lang="en-US" sz="2800" dirty="0" smtClean="0"/>
              <a:t>Project Vision-</a:t>
            </a:r>
            <a:r>
              <a:rPr lang="en-US" sz="2800" dirty="0"/>
              <a:t>short and to the </a:t>
            </a:r>
            <a:r>
              <a:rPr lang="en-US" sz="2800" dirty="0" smtClean="0"/>
              <a:t>point statement.</a:t>
            </a:r>
            <a:r>
              <a:rPr lang="en-US" sz="2800" dirty="0"/>
              <a:t> </a:t>
            </a:r>
            <a:endParaRPr lang="en-US" sz="2800" dirty="0" smtClean="0"/>
          </a:p>
          <a:p>
            <a:pPr fontAlgn="base"/>
            <a:r>
              <a:rPr lang="en-US" sz="2800" dirty="0" smtClean="0"/>
              <a:t>Example: </a:t>
            </a:r>
            <a:r>
              <a:rPr lang="en-US" sz="2800" dirty="0"/>
              <a:t>an early Microsoft vision statement was "a computer on every desk and in every home</a:t>
            </a:r>
            <a:r>
              <a:rPr lang="en-US" sz="2800" dirty="0" smtClean="0"/>
              <a:t>.“</a:t>
            </a:r>
          </a:p>
          <a:p>
            <a:pPr fontAlgn="base"/>
            <a:r>
              <a:rPr lang="en-US" sz="2800" dirty="0"/>
              <a:t>Project Objectives</a:t>
            </a:r>
          </a:p>
          <a:p>
            <a:pPr fontAlgn="base"/>
            <a:r>
              <a:rPr lang="en-US" sz="2800" dirty="0" smtClean="0"/>
              <a:t>Project Constraints (Budget, Schedule, and Resources)</a:t>
            </a:r>
          </a:p>
          <a:p>
            <a:pPr fontAlgn="base"/>
            <a:r>
              <a:rPr lang="en-US" sz="2800" dirty="0" smtClean="0"/>
              <a:t>Project Scope Statements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Specifies?</a:t>
            </a:r>
            <a:endParaRPr lang="en-US" dirty="0"/>
          </a:p>
        </p:txBody>
      </p:sp>
      <p:sp>
        <p:nvSpPr>
          <p:cNvPr id="3" name="Content Placeholder 2"/>
          <p:cNvSpPr>
            <a:spLocks noGrp="1"/>
          </p:cNvSpPr>
          <p:nvPr>
            <p:ph idx="1"/>
          </p:nvPr>
        </p:nvSpPr>
        <p:spPr/>
        <p:txBody>
          <a:bodyPr/>
          <a:lstStyle/>
          <a:p>
            <a:pPr algn="just"/>
            <a:r>
              <a:rPr lang="en-US" dirty="0" smtClean="0"/>
              <a:t>Business requirements typically come from the funding sponsor for a project, the acquiring customer, the manager of the actual users, the marketing department.</a:t>
            </a:r>
          </a:p>
          <a:p>
            <a:pPr algn="just"/>
            <a:r>
              <a:rPr lang="en-US" dirty="0" smtClean="0"/>
              <a:t>Example : </a:t>
            </a:r>
            <a:r>
              <a:rPr lang="en-US" dirty="0">
                <a:solidFill>
                  <a:srgbClr val="FFFF00"/>
                </a:solidFill>
              </a:rPr>
              <a:t>Pakistan </a:t>
            </a:r>
            <a:r>
              <a:rPr lang="en-US" b="1" dirty="0">
                <a:solidFill>
                  <a:srgbClr val="FFFF00"/>
                </a:solidFill>
              </a:rPr>
              <a:t>Citizen's Portal</a:t>
            </a:r>
            <a:r>
              <a:rPr lang="en-US" dirty="0">
                <a:solidFill>
                  <a:srgbClr val="FFFF00"/>
                </a:solidFill>
              </a:rPr>
              <a:t> (PCP</a:t>
            </a:r>
            <a:r>
              <a:rPr lang="en-US" dirty="0" smtClean="0">
                <a:solidFill>
                  <a:srgbClr val="FFFF00"/>
                </a:solidFill>
              </a:rPr>
              <a:t>) </a:t>
            </a:r>
            <a:r>
              <a:rPr lang="en-US" dirty="0">
                <a:solidFill>
                  <a:srgbClr val="FFFF00"/>
                </a:solidFill>
              </a:rPr>
              <a:t>is a Government-owned </a:t>
            </a:r>
            <a:r>
              <a:rPr lang="en-US" dirty="0"/>
              <a:t>Mobile Application (available on both Android and </a:t>
            </a:r>
            <a:r>
              <a:rPr lang="en-US" dirty="0" err="1"/>
              <a:t>iOS</a:t>
            </a:r>
            <a:r>
              <a:rPr lang="en-US" dirty="0"/>
              <a:t>) and is being used as a tool to promote </a:t>
            </a:r>
            <a:r>
              <a:rPr lang="en-US" b="1" dirty="0"/>
              <a:t>citizen</a:t>
            </a:r>
            <a:r>
              <a:rPr lang="en-US" dirty="0"/>
              <a:t>-centric participatory governance.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Business Requirements- High level requirements</a:t>
            </a:r>
          </a:p>
          <a:p>
            <a:r>
              <a:rPr lang="en-US" dirty="0" smtClean="0"/>
              <a:t>At the top level are the business requirements- business requirements are WHY kind of information ,  it describes WHY we are undertaking the project</a:t>
            </a:r>
          </a:p>
          <a:p>
            <a:r>
              <a:rPr lang="en-US" dirty="0" smtClean="0"/>
              <a:t>What benefit we will get if we start this project, what are the business objectives , why should we spend money on this project then other one? These types of requirements are captured in vision and scope document- which serves as container for business requirements.    </a:t>
            </a:r>
          </a:p>
          <a:p>
            <a:r>
              <a:rPr lang="en-US" dirty="0" smtClean="0">
                <a:solidFill>
                  <a:srgbClr val="FFFF00"/>
                </a:solidFill>
              </a:rPr>
              <a:t>Do not provide details required by developer</a:t>
            </a:r>
          </a:p>
          <a:p>
            <a:r>
              <a:rPr lang="en-US" dirty="0" smtClean="0">
                <a:solidFill>
                  <a:srgbClr val="FFFF00"/>
                </a:solidFill>
              </a:rPr>
              <a:t>Therefore we go towards second level of the requirements .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 </a:t>
            </a:r>
            <a:endParaRPr lang="en-US" dirty="0"/>
          </a:p>
        </p:txBody>
      </p:sp>
      <p:sp>
        <p:nvSpPr>
          <p:cNvPr id="3" name="Content Placeholder 2"/>
          <p:cNvSpPr>
            <a:spLocks noGrp="1"/>
          </p:cNvSpPr>
          <p:nvPr>
            <p:ph idx="1"/>
          </p:nvPr>
        </p:nvSpPr>
        <p:spPr/>
        <p:txBody>
          <a:bodyPr>
            <a:normAutofit/>
          </a:bodyPr>
          <a:lstStyle/>
          <a:p>
            <a:r>
              <a:rPr lang="en-US" dirty="0" smtClean="0"/>
              <a:t>User requirements are of WHAT kind of requirements </a:t>
            </a:r>
          </a:p>
          <a:p>
            <a:r>
              <a:rPr lang="en-US" dirty="0" smtClean="0"/>
              <a:t>Just as  business requirements explains WHY to undertake this project? User requirements explains to the question WHAT the user will be able to do with the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 </a:t>
            </a:r>
          </a:p>
        </p:txBody>
      </p:sp>
      <p:sp>
        <p:nvSpPr>
          <p:cNvPr id="3" name="Content Placeholder 2"/>
          <p:cNvSpPr>
            <a:spLocks noGrp="1"/>
          </p:cNvSpPr>
          <p:nvPr>
            <p:ph idx="1"/>
          </p:nvPr>
        </p:nvSpPr>
        <p:spPr/>
        <p:txBody>
          <a:bodyPr/>
          <a:lstStyle/>
          <a:p>
            <a:pPr>
              <a:buFontTx/>
              <a:buChar char="-"/>
            </a:pPr>
            <a:r>
              <a:rPr lang="en-US" dirty="0"/>
              <a:t>Written for the customers  Often in  natural language and don’t contain technical details.</a:t>
            </a:r>
          </a:p>
          <a:p>
            <a:pPr>
              <a:buFontTx/>
              <a:buChar char="-"/>
            </a:pPr>
            <a:r>
              <a:rPr lang="en-US" dirty="0"/>
              <a:t>While system requirements are written for the developers, contains details about functional and non functional requirements, they are defined clearly and more rigorously than the user requirements  </a:t>
            </a:r>
          </a:p>
          <a:p>
            <a:endParaRPr lang="en-US" dirty="0"/>
          </a:p>
        </p:txBody>
      </p:sp>
    </p:spTree>
    <p:extLst>
      <p:ext uri="{BB962C8B-B14F-4D97-AF65-F5344CB8AC3E}">
        <p14:creationId xmlns:p14="http://schemas.microsoft.com/office/powerpoint/2010/main" val="2962823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7" ma:contentTypeDescription="Create a new document." ma:contentTypeScope="" ma:versionID="f2ab51fc45aed0dce460f85a37130741">
  <xsd:schema xmlns:xsd="http://www.w3.org/2001/XMLSchema" xmlns:xs="http://www.w3.org/2001/XMLSchema" xmlns:p="http://schemas.microsoft.com/office/2006/metadata/properties" xmlns:ns2="419bb16e-f3b0-459d-aea7-9ddf891d9cc5" targetNamespace="http://schemas.microsoft.com/office/2006/metadata/properties" ma:root="true" ma:fieldsID="d7e3b839b147d826ece58fb400617e7a" ns2:_="">
    <xsd:import namespace="419bb16e-f3b0-459d-aea7-9ddf891d9c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410D30-73AC-4086-938C-3D107CD577F0}"/>
</file>

<file path=customXml/itemProps2.xml><?xml version="1.0" encoding="utf-8"?>
<ds:datastoreItem xmlns:ds="http://schemas.openxmlformats.org/officeDocument/2006/customXml" ds:itemID="{A8455F97-DCB8-41FC-B20B-537324D4B322}"/>
</file>

<file path=customXml/itemProps3.xml><?xml version="1.0" encoding="utf-8"?>
<ds:datastoreItem xmlns:ds="http://schemas.openxmlformats.org/officeDocument/2006/customXml" ds:itemID="{52BA83DC-DE1F-402E-9419-7AE3B9F0E153}"/>
</file>

<file path=docProps/app.xml><?xml version="1.0" encoding="utf-8"?>
<Properties xmlns="http://schemas.openxmlformats.org/officeDocument/2006/extended-properties" xmlns:vt="http://schemas.openxmlformats.org/officeDocument/2006/docPropsVTypes">
  <Template>Metro</Template>
  <TotalTime>34948</TotalTime>
  <Words>1730</Words>
  <Application>Microsoft Office PowerPoint</Application>
  <PresentationFormat>On-screen Show (4:3)</PresentationFormat>
  <Paragraphs>150</Paragraphs>
  <Slides>25</Slides>
  <Notes>13</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Metro</vt:lpstr>
      <vt:lpstr>Office Theme</vt:lpstr>
      <vt:lpstr>Disclaimer</vt:lpstr>
      <vt:lpstr>Levels/Layers and types of Requirements- Three level </vt:lpstr>
      <vt:lpstr>PowerPoint Presentation</vt:lpstr>
      <vt:lpstr>Example</vt:lpstr>
      <vt:lpstr>Business Requirement-outcomes </vt:lpstr>
      <vt:lpstr>Who Specifies?</vt:lpstr>
      <vt:lpstr>Business Requirements</vt:lpstr>
      <vt:lpstr>User Requirements </vt:lpstr>
      <vt:lpstr>User Requirements </vt:lpstr>
      <vt:lpstr>User Requirements </vt:lpstr>
      <vt:lpstr>User Requirements </vt:lpstr>
      <vt:lpstr>Use case</vt:lpstr>
      <vt:lpstr>PowerPoint Presentation</vt:lpstr>
      <vt:lpstr>Example – ATM Use case diagram </vt:lpstr>
      <vt:lpstr>User Requirements </vt:lpstr>
      <vt:lpstr>Other Examples- User requirements</vt:lpstr>
      <vt:lpstr>System requirements- Background</vt:lpstr>
      <vt:lpstr>System requirements- Background</vt:lpstr>
      <vt:lpstr>System requirements</vt:lpstr>
      <vt:lpstr>Classification- System Requirement   </vt:lpstr>
      <vt:lpstr>Functional Requirement </vt:lpstr>
      <vt:lpstr>Non-Functional Requirements</vt:lpstr>
      <vt:lpstr>Examples of Non-functional requirements </vt:lpstr>
      <vt:lpstr>KEY DIFFERENCES </vt:lpstr>
      <vt:lpstr>KEY DIFFERENCES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MUSTAFA-MARYAM</dc:creator>
  <cp:lastModifiedBy>Zahid Hussain</cp:lastModifiedBy>
  <cp:revision>398</cp:revision>
  <dcterms:created xsi:type="dcterms:W3CDTF">2019-10-27T17:30:57Z</dcterms:created>
  <dcterms:modified xsi:type="dcterms:W3CDTF">2021-02-24T15:50:27Z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