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69" r:id="rId2"/>
    <p:sldId id="273" r:id="rId3"/>
    <p:sldId id="274" r:id="rId4"/>
    <p:sldId id="289" r:id="rId5"/>
    <p:sldId id="267" r:id="rId6"/>
    <p:sldId id="266" r:id="rId7"/>
    <p:sldId id="295" r:id="rId8"/>
    <p:sldId id="296" r:id="rId9"/>
    <p:sldId id="287" r:id="rId10"/>
    <p:sldId id="293" r:id="rId11"/>
    <p:sldId id="286" r:id="rId12"/>
    <p:sldId id="301" r:id="rId13"/>
    <p:sldId id="294" r:id="rId14"/>
    <p:sldId id="292" r:id="rId15"/>
    <p:sldId id="288" r:id="rId16"/>
    <p:sldId id="290" r:id="rId17"/>
    <p:sldId id="291" r:id="rId18"/>
    <p:sldId id="29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80284" autoAdjust="0"/>
  </p:normalViewPr>
  <p:slideViewPr>
    <p:cSldViewPr>
      <p:cViewPr>
        <p:scale>
          <a:sx n="70" d="100"/>
          <a:sy n="70" d="100"/>
        </p:scale>
        <p:origin x="-1392"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0FC00-37E2-4D94-B765-BEFC583D1154}" type="datetimeFigureOut">
              <a:rPr lang="en-US" smtClean="0"/>
              <a:pPr/>
              <a:t>6/22/2021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30DDE-E8CB-4CEF-80CE-DB78F7427108}" type="slidenum">
              <a:rPr lang="en-US" smtClean="0"/>
              <a:pPr/>
              <a:t>‹#›</a:t>
            </a:fld>
            <a:endParaRPr lang="en-US"/>
          </a:p>
        </p:txBody>
      </p:sp>
    </p:spTree>
    <p:extLst>
      <p:ext uri="{BB962C8B-B14F-4D97-AF65-F5344CB8AC3E}">
        <p14:creationId xmlns:p14="http://schemas.microsoft.com/office/powerpoint/2010/main" val="3139252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most common technique used for requirement elicitation.</a:t>
            </a:r>
            <a:r>
              <a:rPr lang="en-US" sz="1200" b="0" i="0" kern="1200" dirty="0" smtClean="0">
                <a:solidFill>
                  <a:schemeClr val="tx1"/>
                </a:solidFill>
                <a:effectLst/>
                <a:latin typeface="+mn-lt"/>
                <a:ea typeface="+mn-ea"/>
                <a:cs typeface="+mn-cs"/>
              </a:rPr>
              <a:t> One to one interview is the most commonly used technique.</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4</a:t>
            </a:fld>
            <a:endParaRPr lang="en-US"/>
          </a:p>
        </p:txBody>
      </p:sp>
    </p:spTree>
    <p:extLst>
      <p:ext uri="{BB962C8B-B14F-4D97-AF65-F5344CB8AC3E}">
        <p14:creationId xmlns:p14="http://schemas.microsoft.com/office/powerpoint/2010/main" val="2955200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Benefits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Creative thinking is the result of the brainstorming session.</a:t>
            </a:r>
          </a:p>
          <a:p>
            <a:r>
              <a:rPr lang="en-US" sz="1200" b="0" i="0" kern="1200" dirty="0" smtClean="0">
                <a:solidFill>
                  <a:schemeClr val="tx1"/>
                </a:solidFill>
                <a:effectLst/>
                <a:latin typeface="+mn-lt"/>
                <a:ea typeface="+mn-ea"/>
                <a:cs typeface="+mn-cs"/>
              </a:rPr>
              <a:t>Plenty of ideas in a short time.</a:t>
            </a:r>
          </a:p>
          <a:p>
            <a:r>
              <a:rPr lang="en-US" sz="1200" b="0" i="0" kern="1200" dirty="0" smtClean="0">
                <a:solidFill>
                  <a:schemeClr val="tx1"/>
                </a:solidFill>
                <a:effectLst/>
                <a:latin typeface="+mn-lt"/>
                <a:ea typeface="+mn-ea"/>
                <a:cs typeface="+mn-cs"/>
              </a:rPr>
              <a:t>Promotes equal participation.</a:t>
            </a:r>
          </a:p>
          <a:p>
            <a:r>
              <a:rPr lang="en-US" sz="1200" b="1" i="0" kern="1200" dirty="0" smtClean="0">
                <a:solidFill>
                  <a:schemeClr val="tx1"/>
                </a:solidFill>
                <a:effectLst/>
                <a:latin typeface="+mn-lt"/>
                <a:ea typeface="+mn-ea"/>
                <a:cs typeface="+mn-cs"/>
              </a:rPr>
              <a:t>Drawbacks: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Participants can be involved in debating ideas.</a:t>
            </a:r>
          </a:p>
          <a:p>
            <a:r>
              <a:rPr lang="en-US" sz="1200" b="0" i="0" kern="1200" dirty="0" smtClean="0">
                <a:solidFill>
                  <a:schemeClr val="tx1"/>
                </a:solidFill>
                <a:effectLst/>
                <a:latin typeface="+mn-lt"/>
                <a:ea typeface="+mn-ea"/>
                <a:cs typeface="+mn-cs"/>
              </a:rPr>
              <a:t>There can be multiple duplicate ideas.</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17</a:t>
            </a:fld>
            <a:endParaRPr lang="en-US"/>
          </a:p>
        </p:txBody>
      </p:sp>
    </p:spTree>
    <p:extLst>
      <p:ext uri="{BB962C8B-B14F-4D97-AF65-F5344CB8AC3E}">
        <p14:creationId xmlns:p14="http://schemas.microsoft.com/office/powerpoint/2010/main" val="43587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participants are more quiet and don't like to speak spontaneously in groups. Other participants speak too much.</a:t>
            </a:r>
          </a:p>
          <a:p>
            <a:r>
              <a:rPr lang="en-US" sz="1200" b="0" i="0" kern="1200" dirty="0" smtClean="0">
                <a:solidFill>
                  <a:schemeClr val="tx1"/>
                </a:solidFill>
                <a:effectLst/>
                <a:latin typeface="+mn-lt"/>
                <a:ea typeface="+mn-ea"/>
                <a:cs typeface="+mn-cs"/>
              </a:rPr>
              <a:t>Some participants need longer to understand the theme and can't immediately provide ideas</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18</a:t>
            </a:fld>
            <a:endParaRPr lang="en-US"/>
          </a:p>
        </p:txBody>
      </p:sp>
    </p:spTree>
    <p:extLst>
      <p:ext uri="{BB962C8B-B14F-4D97-AF65-F5344CB8AC3E}">
        <p14:creationId xmlns:p14="http://schemas.microsoft.com/office/powerpoint/2010/main" val="36626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technique, the interviewer directs the question to stakeholders to obtain information.</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5</a:t>
            </a:fld>
            <a:endParaRPr lang="en-US"/>
          </a:p>
        </p:txBody>
      </p:sp>
    </p:spTree>
    <p:extLst>
      <p:ext uri="{BB962C8B-B14F-4D97-AF65-F5344CB8AC3E}">
        <p14:creationId xmlns:p14="http://schemas.microsoft.com/office/powerpoint/2010/main" val="174117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interviewer has a predefined set of questions then it’s called a structured interview.</a:t>
            </a:r>
          </a:p>
          <a:p>
            <a:r>
              <a:rPr lang="en-US" sz="1200" b="0" i="0" kern="1200" dirty="0" smtClean="0">
                <a:solidFill>
                  <a:schemeClr val="tx1"/>
                </a:solidFill>
                <a:effectLst/>
                <a:latin typeface="+mn-lt"/>
                <a:ea typeface="+mn-ea"/>
                <a:cs typeface="+mn-cs"/>
              </a:rPr>
              <a:t>Open-ended questions are used to provide detailed information</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6</a:t>
            </a:fld>
            <a:endParaRPr lang="en-US"/>
          </a:p>
        </p:txBody>
      </p:sp>
    </p:spTree>
    <p:extLst>
      <p:ext uri="{BB962C8B-B14F-4D97-AF65-F5344CB8AC3E}">
        <p14:creationId xmlns:p14="http://schemas.microsoft.com/office/powerpoint/2010/main" val="3294325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7</a:t>
            </a:fld>
            <a:endParaRPr lang="en-US"/>
          </a:p>
        </p:txBody>
      </p:sp>
    </p:spTree>
    <p:extLst>
      <p:ext uri="{BB962C8B-B14F-4D97-AF65-F5344CB8AC3E}">
        <p14:creationId xmlns:p14="http://schemas.microsoft.com/office/powerpoint/2010/main" val="195333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objective of the observation session is to understand the activity, task, tools used, and events performed by others.</a:t>
            </a:r>
          </a:p>
          <a:p>
            <a:r>
              <a:rPr lang="en-US" sz="1200" b="0" i="0" kern="1200" dirty="0" smtClean="0">
                <a:solidFill>
                  <a:schemeClr val="tx1"/>
                </a:solidFill>
                <a:effectLst/>
                <a:latin typeface="+mn-lt"/>
                <a:ea typeface="+mn-ea"/>
                <a:cs typeface="+mn-cs"/>
              </a:rPr>
              <a:t>During the session, the observer should record all the activities and the time taken to perform the work by others so that he/she can simulate the same.</a:t>
            </a:r>
          </a:p>
          <a:p>
            <a:r>
              <a:rPr lang="en-US" sz="1200" b="1" i="0" kern="1200" dirty="0" smtClean="0">
                <a:solidFill>
                  <a:schemeClr val="tx1"/>
                </a:solidFill>
                <a:effectLst/>
                <a:latin typeface="+mn-lt"/>
                <a:ea typeface="+mn-ea"/>
                <a:cs typeface="+mn-cs"/>
              </a:rPr>
              <a:t>Active observation</a:t>
            </a:r>
            <a:r>
              <a:rPr lang="en-US" sz="1200" b="0" i="0" kern="1200" dirty="0" smtClean="0">
                <a:solidFill>
                  <a:schemeClr val="tx1"/>
                </a:solidFill>
                <a:effectLst/>
                <a:latin typeface="+mn-lt"/>
                <a:ea typeface="+mn-ea"/>
                <a:cs typeface="+mn-cs"/>
              </a:rPr>
              <a:t> is to ask questions and try to attempt the work that other persons are doing.</a:t>
            </a:r>
          </a:p>
          <a:p>
            <a:r>
              <a:rPr lang="en-US" sz="1200" b="1" i="0" kern="1200" dirty="0" smtClean="0">
                <a:solidFill>
                  <a:schemeClr val="tx1"/>
                </a:solidFill>
                <a:effectLst/>
                <a:latin typeface="+mn-lt"/>
                <a:ea typeface="+mn-ea"/>
                <a:cs typeface="+mn-cs"/>
              </a:rPr>
              <a:t>Passive observation</a:t>
            </a:r>
            <a:r>
              <a:rPr lang="en-US" sz="1200" b="0" i="0" kern="1200" dirty="0" smtClean="0">
                <a:solidFill>
                  <a:schemeClr val="tx1"/>
                </a:solidFill>
                <a:effectLst/>
                <a:latin typeface="+mn-lt"/>
                <a:ea typeface="+mn-ea"/>
                <a:cs typeface="+mn-cs"/>
              </a:rPr>
              <a:t> is silent observation i.e. you sit with others and just observe how they are doing their work without interpreting them.</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9</a:t>
            </a:fld>
            <a:endParaRPr lang="en-US"/>
          </a:p>
        </p:txBody>
      </p:sp>
    </p:spTree>
    <p:extLst>
      <p:ext uri="{BB962C8B-B14F-4D97-AF65-F5344CB8AC3E}">
        <p14:creationId xmlns:p14="http://schemas.microsoft.com/office/powerpoint/2010/main" val="225708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Prototyping is used to identify missing or unspecified requirements. In this technique, frequent demos are given to the client by creating the prototypes so that client can get an idea of how the product will look like. Prototypes can be used to create a mock-up of sites, and describe the process using diagrams.</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11</a:t>
            </a:fld>
            <a:endParaRPr lang="en-US"/>
          </a:p>
        </p:txBody>
      </p:sp>
    </p:spTree>
    <p:extLst>
      <p:ext uri="{BB962C8B-B14F-4D97-AF65-F5344CB8AC3E}">
        <p14:creationId xmlns:p14="http://schemas.microsoft.com/office/powerpoint/2010/main" val="164202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14</a:t>
            </a:fld>
            <a:endParaRPr lang="en-US"/>
          </a:p>
        </p:txBody>
      </p:sp>
    </p:spTree>
    <p:extLst>
      <p:ext uri="{BB962C8B-B14F-4D97-AF65-F5344CB8AC3E}">
        <p14:creationId xmlns:p14="http://schemas.microsoft.com/office/powerpoint/2010/main" val="3268064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technique is used to generate new ideas and find a solution for a specific issue. The members included for brainstorming can be domain experts, subject matter experts. Multiple ideas and information give you a repository of knowledge and you can choose from different ideas.</a:t>
            </a:r>
          </a:p>
          <a:p>
            <a:r>
              <a:rPr lang="en-US" dirty="0" smtClean="0"/>
              <a:t>This session is generally conducted around the table discussion. All participants should be given an equal amount of time to express their ideas</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15</a:t>
            </a:fld>
            <a:endParaRPr lang="en-US"/>
          </a:p>
        </p:txBody>
      </p:sp>
    </p:spTree>
    <p:extLst>
      <p:ext uri="{BB962C8B-B14F-4D97-AF65-F5344CB8AC3E}">
        <p14:creationId xmlns:p14="http://schemas.microsoft.com/office/powerpoint/2010/main" val="33846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Brainstorming technique is used to answer the below questions: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expectation of a system?</a:t>
            </a:r>
          </a:p>
          <a:p>
            <a:r>
              <a:rPr lang="en-US" sz="1200" b="0" i="0" kern="1200" dirty="0" smtClean="0">
                <a:solidFill>
                  <a:schemeClr val="tx1"/>
                </a:solidFill>
                <a:effectLst/>
                <a:latin typeface="+mn-lt"/>
                <a:ea typeface="+mn-ea"/>
                <a:cs typeface="+mn-cs"/>
              </a:rPr>
              <a:t>What are the risk factors that affect the proposed system development and what to do to avoid that?</a:t>
            </a:r>
          </a:p>
          <a:p>
            <a:r>
              <a:rPr lang="en-US" sz="1200" b="0" i="0" kern="1200" dirty="0" smtClean="0">
                <a:solidFill>
                  <a:schemeClr val="tx1"/>
                </a:solidFill>
                <a:effectLst/>
                <a:latin typeface="+mn-lt"/>
                <a:ea typeface="+mn-ea"/>
                <a:cs typeface="+mn-cs"/>
              </a:rPr>
              <a:t>What are the business and organization rules required to follow?</a:t>
            </a:r>
          </a:p>
          <a:p>
            <a:r>
              <a:rPr lang="en-US" sz="1200" b="0" i="0" kern="1200" dirty="0" smtClean="0">
                <a:solidFill>
                  <a:schemeClr val="tx1"/>
                </a:solidFill>
                <a:effectLst/>
                <a:latin typeface="+mn-lt"/>
                <a:ea typeface="+mn-ea"/>
                <a:cs typeface="+mn-cs"/>
              </a:rPr>
              <a:t>What are the options available to resolve the current issues?</a:t>
            </a:r>
          </a:p>
          <a:p>
            <a:r>
              <a:rPr lang="en-US" sz="1200" b="0" i="0" kern="1200" dirty="0" smtClean="0">
                <a:solidFill>
                  <a:schemeClr val="tx1"/>
                </a:solidFill>
                <a:effectLst/>
                <a:latin typeface="+mn-lt"/>
                <a:ea typeface="+mn-ea"/>
                <a:cs typeface="+mn-cs"/>
              </a:rPr>
              <a:t>What should we do so that this particular issue does not happen in the future?</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16</a:t>
            </a:fld>
            <a:endParaRPr lang="en-US"/>
          </a:p>
        </p:txBody>
      </p:sp>
    </p:spTree>
    <p:extLst>
      <p:ext uri="{BB962C8B-B14F-4D97-AF65-F5344CB8AC3E}">
        <p14:creationId xmlns:p14="http://schemas.microsoft.com/office/powerpoint/2010/main" val="39066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ECE7D-1E9A-45A2-B14B-1442197F83DE}" type="datetimeFigureOut">
              <a:rPr lang="en-US" smtClean="0"/>
              <a:pPr/>
              <a:t>6/22/2021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54ECE7D-1E9A-45A2-B14B-1442197F83DE}" type="datetimeFigureOut">
              <a:rPr lang="en-US" smtClean="0"/>
              <a:pPr/>
              <a:t>6/22/2021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9E8F4B86-5CD3-405A-BDA3-B64390629A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54ECE7D-1E9A-45A2-B14B-1442197F83DE}" type="datetimeFigureOut">
              <a:rPr lang="en-US" smtClean="0"/>
              <a:pPr/>
              <a:t>6/22/2021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E8F4B86-5CD3-405A-BDA3-B64390629A5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Requirement sources and Elicitation techniques</a:t>
            </a:r>
            <a:endParaRPr lang="en-US" sz="3200"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There are a number of requirements elicitation methods. Few of them are listed below –</a:t>
            </a:r>
          </a:p>
          <a:p>
            <a:pPr lvl="1" fontAlgn="base"/>
            <a:r>
              <a:rPr lang="en-US" dirty="0" smtClean="0"/>
              <a:t>Questionnaires</a:t>
            </a:r>
          </a:p>
          <a:p>
            <a:pPr lvl="1" fontAlgn="base"/>
            <a:r>
              <a:rPr lang="en-US" dirty="0" smtClean="0"/>
              <a:t>Interviews</a:t>
            </a:r>
          </a:p>
          <a:p>
            <a:pPr lvl="1" fontAlgn="base"/>
            <a:r>
              <a:rPr lang="en-US" dirty="0" smtClean="0"/>
              <a:t>Observations</a:t>
            </a:r>
          </a:p>
          <a:p>
            <a:pPr lvl="1" fontAlgn="base"/>
            <a:r>
              <a:rPr lang="en-US" dirty="0" smtClean="0"/>
              <a:t>Prototyping </a:t>
            </a:r>
          </a:p>
          <a:p>
            <a:pPr lvl="1" fontAlgn="base"/>
            <a:r>
              <a:rPr lang="en-US" dirty="0" smtClean="0"/>
              <a:t>Brainstorming Sessions</a:t>
            </a:r>
          </a:p>
          <a:p>
            <a:pPr lvl="1" fontAlgn="base"/>
            <a:r>
              <a:rPr lang="en-US" dirty="0" smtClean="0"/>
              <a:t>Facilitated Application Specification Technique (FAST)</a:t>
            </a:r>
          </a:p>
          <a:p>
            <a:pPr fontAlgn="base"/>
            <a:r>
              <a:rPr lang="en-US" dirty="0" smtClean="0"/>
              <a:t>The success of an elicitation technique used depends on the maturity of the analyst, developers, users and the customer involved.</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Observation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solidFill>
                  <a:srgbClr val="FFFF00"/>
                </a:solidFill>
              </a:rPr>
              <a:t>Benefits:</a:t>
            </a:r>
            <a:endParaRPr lang="en-US" dirty="0">
              <a:solidFill>
                <a:srgbClr val="FFFF00"/>
              </a:solidFill>
            </a:endParaRPr>
          </a:p>
          <a:p>
            <a:r>
              <a:rPr lang="en-US" dirty="0"/>
              <a:t>The observer will get a practical insight into the work.</a:t>
            </a:r>
          </a:p>
          <a:p>
            <a:r>
              <a:rPr lang="en-US" dirty="0"/>
              <a:t>Improvement areas can be easily identified.</a:t>
            </a:r>
          </a:p>
          <a:p>
            <a:r>
              <a:rPr lang="en-US" b="1" dirty="0">
                <a:solidFill>
                  <a:srgbClr val="FFFF00"/>
                </a:solidFill>
              </a:rPr>
              <a:t>Drawbacks:</a:t>
            </a:r>
            <a:endParaRPr lang="en-US" dirty="0">
              <a:solidFill>
                <a:srgbClr val="FFFF00"/>
              </a:solidFill>
            </a:endParaRPr>
          </a:p>
          <a:p>
            <a:r>
              <a:rPr lang="en-US" dirty="0"/>
              <a:t>Participants might get disturbed.</a:t>
            </a:r>
          </a:p>
          <a:p>
            <a:r>
              <a:rPr lang="en-US" dirty="0"/>
              <a:t>Participants might change their way of working during observation and the observer might not get a clear picture.</a:t>
            </a:r>
          </a:p>
          <a:p>
            <a:r>
              <a:rPr lang="en-US" dirty="0"/>
              <a:t>Knowledge-based activities cannot be observed.</a:t>
            </a:r>
          </a:p>
          <a:p>
            <a:endParaRPr lang="en-US" dirty="0"/>
          </a:p>
        </p:txBody>
      </p:sp>
    </p:spTree>
    <p:extLst>
      <p:ext uri="{BB962C8B-B14F-4D97-AF65-F5344CB8AC3E}">
        <p14:creationId xmlns:p14="http://schemas.microsoft.com/office/powerpoint/2010/main" val="388298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Prototyping is a relatively modern technique for gathering requirements. In this approach, you gather preliminary requirements that you use to build an initial version of the solution - a prototype. You show this to the client, who then gives you additional requirements. You change the application and cycle around with the client again. This repetitive process continues until the product meets the critical mass of business needs or for an agreed number of iterations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4" descr="Building Dream Mini House model with Drywall and Aluminum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16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a:t>
            </a:r>
          </a:p>
        </p:txBody>
      </p:sp>
      <p:sp>
        <p:nvSpPr>
          <p:cNvPr id="3" name="Content Placeholder 2"/>
          <p:cNvSpPr>
            <a:spLocks noGrp="1"/>
          </p:cNvSpPr>
          <p:nvPr>
            <p:ph idx="1"/>
          </p:nvPr>
        </p:nvSpPr>
        <p:spPr/>
        <p:txBody>
          <a:bodyPr>
            <a:normAutofit fontScale="92500" lnSpcReduction="10000"/>
          </a:bodyPr>
          <a:lstStyle/>
          <a:p>
            <a:r>
              <a:rPr lang="en-US" b="1" dirty="0">
                <a:solidFill>
                  <a:srgbClr val="FFFF00"/>
                </a:solidFill>
              </a:rPr>
              <a:t>Benefits:</a:t>
            </a:r>
            <a:endParaRPr lang="en-US" dirty="0">
              <a:solidFill>
                <a:srgbClr val="FFFF00"/>
              </a:solidFill>
            </a:endParaRPr>
          </a:p>
          <a:p>
            <a:r>
              <a:rPr lang="en-US" dirty="0"/>
              <a:t>Gives a visual representation of the product.</a:t>
            </a:r>
          </a:p>
          <a:p>
            <a:r>
              <a:rPr lang="en-US" dirty="0"/>
              <a:t>Stakeholders can provide feedback early.</a:t>
            </a:r>
          </a:p>
          <a:p>
            <a:r>
              <a:rPr lang="en-US" b="1" dirty="0">
                <a:solidFill>
                  <a:srgbClr val="FFFF00"/>
                </a:solidFill>
              </a:rPr>
              <a:t>Drawbacks:</a:t>
            </a:r>
            <a:endParaRPr lang="en-US" dirty="0">
              <a:solidFill>
                <a:srgbClr val="FFFF00"/>
              </a:solidFill>
            </a:endParaRPr>
          </a:p>
          <a:p>
            <a:r>
              <a:rPr lang="en-US" dirty="0"/>
              <a:t>If the system or process is highly complex, the prototyping process may become time-consuming.</a:t>
            </a:r>
          </a:p>
          <a:p>
            <a:r>
              <a:rPr lang="en-US" dirty="0"/>
              <a:t>Stakeholders may focus on the design specifications of the solution rather than the requirements that any solution must address.</a:t>
            </a:r>
          </a:p>
          <a:p>
            <a:endParaRPr lang="en-US" dirty="0"/>
          </a:p>
        </p:txBody>
      </p:sp>
    </p:spTree>
    <p:extLst>
      <p:ext uri="{BB962C8B-B14F-4D97-AF65-F5344CB8AC3E}">
        <p14:creationId xmlns:p14="http://schemas.microsoft.com/office/powerpoint/2010/main" val="288057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Brainstorming Sessions</a:t>
            </a:r>
            <a:r>
              <a:rPr lang="en-US" dirty="0"/>
              <a:t> </a:t>
            </a:r>
          </a:p>
        </p:txBody>
      </p:sp>
      <p:pic>
        <p:nvPicPr>
          <p:cNvPr id="3074" name="Picture 2" descr="Brainstorming - IResearch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44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03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Brainstorming </a:t>
            </a:r>
            <a:r>
              <a:rPr lang="en-US" b="1" dirty="0" smtClean="0"/>
              <a:t>Sessions</a:t>
            </a: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It </a:t>
            </a:r>
            <a:r>
              <a:rPr lang="en-US" dirty="0"/>
              <a:t>is a group technique</a:t>
            </a:r>
          </a:p>
          <a:p>
            <a:pPr fontAlgn="base"/>
            <a:r>
              <a:rPr lang="en-US" dirty="0"/>
              <a:t>It is intended to generate lots of new ideas hence providing a platform to share views</a:t>
            </a:r>
          </a:p>
          <a:p>
            <a:pPr fontAlgn="base"/>
            <a:r>
              <a:rPr lang="en-US" dirty="0"/>
              <a:t>A highly trained facilitator is required to handle group bias and group conflicts.</a:t>
            </a:r>
          </a:p>
          <a:p>
            <a:pPr fontAlgn="base"/>
            <a:r>
              <a:rPr lang="en-US" dirty="0"/>
              <a:t>Every idea is documented so that everyone can see it.</a:t>
            </a:r>
          </a:p>
          <a:p>
            <a:pPr fontAlgn="base"/>
            <a:r>
              <a:rPr lang="en-US" dirty="0"/>
              <a:t>Finally a document is prepared which consists of the list of requirements and their priority if possible.</a:t>
            </a:r>
          </a:p>
          <a:p>
            <a:endParaRPr lang="en-US" dirty="0"/>
          </a:p>
        </p:txBody>
      </p:sp>
    </p:spTree>
    <p:extLst>
      <p:ext uri="{BB962C8B-B14F-4D97-AF65-F5344CB8AC3E}">
        <p14:creationId xmlns:p14="http://schemas.microsoft.com/office/powerpoint/2010/main" val="3022533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 Phases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4024"/>
            <a:ext cx="91440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19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Brainstorming Sessions</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b="1" dirty="0">
                <a:solidFill>
                  <a:srgbClr val="FFFF00"/>
                </a:solidFill>
              </a:rPr>
              <a:t>B</a:t>
            </a:r>
            <a:r>
              <a:rPr lang="en-US" b="1" dirty="0" smtClean="0">
                <a:solidFill>
                  <a:srgbClr val="FFFF00"/>
                </a:solidFill>
              </a:rPr>
              <a:t>asic </a:t>
            </a:r>
            <a:r>
              <a:rPr lang="en-US" b="1" dirty="0">
                <a:solidFill>
                  <a:srgbClr val="FFFF00"/>
                </a:solidFill>
              </a:rPr>
              <a:t>rules for this technique which should be followed to make it a success:</a:t>
            </a:r>
            <a:endParaRPr lang="en-US" dirty="0">
              <a:solidFill>
                <a:srgbClr val="FFFF00"/>
              </a:solidFill>
            </a:endParaRPr>
          </a:p>
          <a:p>
            <a:pPr algn="just"/>
            <a:r>
              <a:rPr lang="en-US" dirty="0"/>
              <a:t>The time limit for the session should be predefined.</a:t>
            </a:r>
          </a:p>
          <a:p>
            <a:pPr algn="just"/>
            <a:r>
              <a:rPr lang="en-US" dirty="0"/>
              <a:t>Identify the participants in advance. One should include 6-8 members for the session.</a:t>
            </a:r>
          </a:p>
          <a:p>
            <a:pPr algn="just"/>
            <a:r>
              <a:rPr lang="en-US" dirty="0"/>
              <a:t>The agenda should be clear enough for all the participants.</a:t>
            </a:r>
          </a:p>
          <a:p>
            <a:pPr algn="just"/>
            <a:r>
              <a:rPr lang="en-US" dirty="0"/>
              <a:t>Clear expectations should be set with the participants.</a:t>
            </a:r>
          </a:p>
          <a:p>
            <a:pPr algn="just"/>
            <a:r>
              <a:rPr lang="en-US" dirty="0"/>
              <a:t>Once you get all the information, combine the ideas, and remove the duplicate ideas.</a:t>
            </a:r>
          </a:p>
          <a:p>
            <a:pPr algn="just"/>
            <a:r>
              <a:rPr lang="en-US" dirty="0"/>
              <a:t>Once the final list is ready, distribute it among other parties.</a:t>
            </a:r>
          </a:p>
          <a:p>
            <a:endParaRPr lang="en-US" dirty="0"/>
          </a:p>
        </p:txBody>
      </p:sp>
    </p:spTree>
    <p:extLst>
      <p:ext uri="{BB962C8B-B14F-4D97-AF65-F5344CB8AC3E}">
        <p14:creationId xmlns:p14="http://schemas.microsoft.com/office/powerpoint/2010/main" val="226582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 Sessions</a:t>
            </a:r>
          </a:p>
        </p:txBody>
      </p:sp>
      <p:sp>
        <p:nvSpPr>
          <p:cNvPr id="3" name="Content Placeholder 2"/>
          <p:cNvSpPr>
            <a:spLocks noGrp="1"/>
          </p:cNvSpPr>
          <p:nvPr>
            <p:ph idx="1"/>
          </p:nvPr>
        </p:nvSpPr>
        <p:spPr/>
        <p:txBody>
          <a:bodyPr>
            <a:normAutofit lnSpcReduction="10000"/>
          </a:bodyPr>
          <a:lstStyle/>
          <a:p>
            <a:r>
              <a:rPr lang="en-US" dirty="0">
                <a:solidFill>
                  <a:srgbClr val="FFFF00"/>
                </a:solidFill>
              </a:rPr>
              <a:t>Benefits:</a:t>
            </a:r>
          </a:p>
          <a:p>
            <a:r>
              <a:rPr lang="en-US" dirty="0"/>
              <a:t>Creative thinking is the result of the brainstorming session.</a:t>
            </a:r>
          </a:p>
          <a:p>
            <a:r>
              <a:rPr lang="en-US" dirty="0"/>
              <a:t>Plenty of ideas in a short time.</a:t>
            </a:r>
          </a:p>
          <a:p>
            <a:r>
              <a:rPr lang="en-US" dirty="0"/>
              <a:t>Promotes equal participation.</a:t>
            </a:r>
          </a:p>
          <a:p>
            <a:r>
              <a:rPr lang="en-US" dirty="0">
                <a:solidFill>
                  <a:srgbClr val="FFFF00"/>
                </a:solidFill>
              </a:rPr>
              <a:t>Drawbacks:</a:t>
            </a:r>
          </a:p>
          <a:p>
            <a:r>
              <a:rPr lang="en-US" dirty="0"/>
              <a:t>Participants can be involved in debating ideas.</a:t>
            </a:r>
          </a:p>
          <a:p>
            <a:r>
              <a:rPr lang="en-US" dirty="0"/>
              <a:t>There can be multiple duplicate ideas.</a:t>
            </a:r>
          </a:p>
          <a:p>
            <a:endParaRPr lang="en-US" dirty="0"/>
          </a:p>
        </p:txBody>
      </p:sp>
    </p:spTree>
    <p:extLst>
      <p:ext uri="{BB962C8B-B14F-4D97-AF65-F5344CB8AC3E}">
        <p14:creationId xmlns:p14="http://schemas.microsoft.com/office/powerpoint/2010/main" val="145874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Questionnaires</a:t>
            </a:r>
            <a:endParaRPr lang="en-US" dirty="0"/>
          </a:p>
        </p:txBody>
      </p:sp>
      <p:sp>
        <p:nvSpPr>
          <p:cNvPr id="3" name="Content Placeholder 2"/>
          <p:cNvSpPr>
            <a:spLocks noGrp="1"/>
          </p:cNvSpPr>
          <p:nvPr>
            <p:ph idx="1"/>
          </p:nvPr>
        </p:nvSpPr>
        <p:spPr/>
        <p:txBody>
          <a:bodyPr>
            <a:normAutofit lnSpcReduction="10000"/>
          </a:bodyPr>
          <a:lstStyle/>
          <a:p>
            <a:pPr algn="just"/>
            <a:r>
              <a:rPr lang="en-US" sz="3200" dirty="0" smtClean="0"/>
              <a:t> To conduct the questionnaires session , the interviewer has to prepare the list of questions which should be asked via email, telephonic call, video conference or interview that’s why this technique is said to be </a:t>
            </a:r>
            <a:r>
              <a:rPr lang="en-US" sz="3200" smtClean="0"/>
              <a:t>the questionnaires.</a:t>
            </a:r>
          </a:p>
          <a:p>
            <a:pPr algn="just"/>
            <a:r>
              <a:rPr lang="en-US" sz="3200" smtClean="0"/>
              <a:t> </a:t>
            </a:r>
            <a:r>
              <a:rPr lang="en-US" sz="3200" dirty="0" smtClean="0"/>
              <a:t>The main strength of questionnaires is that large amounts of data can be gathered or collected from many users quickly.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800" dirty="0" smtClean="0"/>
              <a:t>In addition, data can be collected over a wide geographical area without incurring travel expenses. </a:t>
            </a:r>
          </a:p>
          <a:p>
            <a:pPr algn="just"/>
            <a:r>
              <a:rPr lang="en-US" sz="2800" dirty="0" smtClean="0"/>
              <a:t>The questionnaires are relatively inexpensive technique used for eliciting the requirements. </a:t>
            </a:r>
          </a:p>
          <a:p>
            <a:pPr algn="just"/>
            <a:r>
              <a:rPr lang="en-US" sz="2800" dirty="0" smtClean="0"/>
              <a:t>If the questionnaires are skillfully crafted, responses can be analyzed rapidly by computer.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Interviews: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71" y="1676400"/>
            <a:ext cx="8760329"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25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Interviews: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fontAlgn="base"/>
            <a:r>
              <a:rPr lang="en-US" dirty="0" smtClean="0"/>
              <a:t>Objective of conducting an interview is to understand the customer’s expectations from the software.</a:t>
            </a:r>
          </a:p>
          <a:p>
            <a:pPr algn="just" fontAlgn="base"/>
            <a:r>
              <a:rPr lang="en-US" dirty="0" smtClean="0"/>
              <a:t>It is impossible to interview every stakeholder hence representatives from groups are selected based on their expertise and credibility.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Interviews:</a:t>
            </a:r>
            <a:endParaRPr lang="en-US" dirty="0"/>
          </a:p>
        </p:txBody>
      </p:sp>
      <p:sp>
        <p:nvSpPr>
          <p:cNvPr id="3" name="Content Placeholder 2"/>
          <p:cNvSpPr>
            <a:spLocks noGrp="1"/>
          </p:cNvSpPr>
          <p:nvPr>
            <p:ph idx="1"/>
          </p:nvPr>
        </p:nvSpPr>
        <p:spPr/>
        <p:txBody>
          <a:bodyPr/>
          <a:lstStyle/>
          <a:p>
            <a:pPr algn="just" fontAlgn="base"/>
            <a:r>
              <a:rPr lang="en-US" dirty="0" smtClean="0"/>
              <a:t>Interviews maybe be open ended or structured.</a:t>
            </a:r>
          </a:p>
          <a:p>
            <a:pPr algn="just" fontAlgn="base"/>
            <a:r>
              <a:rPr lang="en-US" dirty="0" smtClean="0"/>
              <a:t>In open ended interviews there is no pre-set agenda. Context free questions may be asked to understand the problem-unstructured</a:t>
            </a:r>
          </a:p>
          <a:p>
            <a:pPr algn="just" fontAlgn="base"/>
            <a:r>
              <a:rPr lang="en-US" dirty="0" smtClean="0"/>
              <a:t>In structured interview, agenda of fairly open questions is prepared. Sometimes a proper questionnaire is designed for the interview.</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Interview-Basic </a:t>
            </a:r>
            <a:r>
              <a:rPr lang="en-US" dirty="0"/>
              <a:t>Rules: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overall purpose of performing the interviews should be clear.</a:t>
            </a:r>
          </a:p>
          <a:p>
            <a:r>
              <a:rPr lang="en-US" dirty="0"/>
              <a:t>Identify the interviewees in advance.</a:t>
            </a:r>
          </a:p>
          <a:p>
            <a:r>
              <a:rPr lang="en-US" dirty="0"/>
              <a:t>Interview goals should be communicated to the interviewee.</a:t>
            </a:r>
          </a:p>
          <a:p>
            <a:r>
              <a:rPr lang="en-US" dirty="0"/>
              <a:t>Interview questions should be prepared before the interview.</a:t>
            </a:r>
          </a:p>
          <a:p>
            <a:r>
              <a:rPr lang="en-US" dirty="0"/>
              <a:t>The location of the interview should be predefined.</a:t>
            </a:r>
          </a:p>
          <a:p>
            <a:r>
              <a:rPr lang="en-US" dirty="0"/>
              <a:t>The time limit should be described</a:t>
            </a:r>
            <a:r>
              <a:rPr lang="en-US" dirty="0" smtClean="0"/>
              <a:t>.</a:t>
            </a:r>
            <a:endParaRPr lang="en-US" dirty="0"/>
          </a:p>
        </p:txBody>
      </p:sp>
    </p:spTree>
    <p:extLst>
      <p:ext uri="{BB962C8B-B14F-4D97-AF65-F5344CB8AC3E}">
        <p14:creationId xmlns:p14="http://schemas.microsoft.com/office/powerpoint/2010/main" val="48309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Interviews:</a:t>
            </a:r>
          </a:p>
        </p:txBody>
      </p:sp>
      <p:sp>
        <p:nvSpPr>
          <p:cNvPr id="3" name="Content Placeholder 2"/>
          <p:cNvSpPr>
            <a:spLocks noGrp="1"/>
          </p:cNvSpPr>
          <p:nvPr>
            <p:ph idx="1"/>
          </p:nvPr>
        </p:nvSpPr>
        <p:spPr/>
        <p:txBody>
          <a:bodyPr>
            <a:normAutofit fontScale="77500" lnSpcReduction="20000"/>
          </a:bodyPr>
          <a:lstStyle/>
          <a:p>
            <a:r>
              <a:rPr lang="en-US" dirty="0">
                <a:solidFill>
                  <a:srgbClr val="FFFF00"/>
                </a:solidFill>
              </a:rPr>
              <a:t>Benefits:</a:t>
            </a:r>
          </a:p>
          <a:p>
            <a:endParaRPr lang="en-US" dirty="0"/>
          </a:p>
          <a:p>
            <a:r>
              <a:rPr lang="en-US" dirty="0"/>
              <a:t>Interactive discussion with stakeholders.</a:t>
            </a:r>
          </a:p>
          <a:p>
            <a:r>
              <a:rPr lang="en-US" dirty="0"/>
              <a:t>The immediate follow-up to ensure the interviewer’s understanding.</a:t>
            </a:r>
          </a:p>
          <a:p>
            <a:r>
              <a:rPr lang="en-US" dirty="0"/>
              <a:t>Encourage participation and build relationships by establishing rapport with the stakeholder.</a:t>
            </a:r>
          </a:p>
          <a:p>
            <a:r>
              <a:rPr lang="en-US" dirty="0">
                <a:solidFill>
                  <a:srgbClr val="FFFF00"/>
                </a:solidFill>
              </a:rPr>
              <a:t>Drawbacks</a:t>
            </a:r>
            <a:r>
              <a:rPr lang="en-US" dirty="0"/>
              <a:t>:</a:t>
            </a:r>
          </a:p>
          <a:p>
            <a:endParaRPr lang="en-US" dirty="0"/>
          </a:p>
          <a:p>
            <a:r>
              <a:rPr lang="en-US" dirty="0"/>
              <a:t>Time is required to plan and conduct interviews.</a:t>
            </a:r>
          </a:p>
          <a:p>
            <a:r>
              <a:rPr lang="en-US" dirty="0"/>
              <a:t>Commitment is required from all the participants.</a:t>
            </a:r>
          </a:p>
          <a:p>
            <a:r>
              <a:rPr lang="en-US" dirty="0"/>
              <a:t>Sometimes training is required to conduct effective interviews.</a:t>
            </a:r>
          </a:p>
        </p:txBody>
      </p:sp>
    </p:spTree>
    <p:extLst>
      <p:ext uri="{BB962C8B-B14F-4D97-AF65-F5344CB8AC3E}">
        <p14:creationId xmlns:p14="http://schemas.microsoft.com/office/powerpoint/2010/main" val="35663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a:solidFill>
                  <a:schemeClr val="tx1"/>
                </a:solidFill>
              </a:rPr>
              <a:t>Observation</a:t>
            </a:r>
            <a:br>
              <a:rPr lang="en-US" sz="3200" dirty="0">
                <a:solidFill>
                  <a:schemeClr val="tx1"/>
                </a:solidFill>
              </a:rPr>
            </a:br>
            <a:r>
              <a:rPr lang="en-US" b="1" dirty="0" smtClean="0">
                <a:solidFill>
                  <a:schemeClr val="tx1"/>
                </a:solidFill>
              </a:rPr>
              <a:t/>
            </a:r>
            <a:br>
              <a:rPr lang="en-US" b="1"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By observing users, an analyst can identify a process flow, steps, pain points and opportunities for improvement. </a:t>
            </a:r>
          </a:p>
          <a:p>
            <a:pPr algn="just"/>
            <a:r>
              <a:rPr lang="en-US" dirty="0" smtClean="0"/>
              <a:t>Observations can be passive or active (asking questions while observing). </a:t>
            </a:r>
          </a:p>
          <a:p>
            <a:pPr algn="just"/>
            <a:r>
              <a:rPr lang="en-US" dirty="0" smtClean="0"/>
              <a:t>Passive observation is better for getting feedback on a prototype (to refine requirements), where active observation is more effective at getting an understanding of an existing business process. </a:t>
            </a:r>
          </a:p>
          <a:p>
            <a:pPr algn="just"/>
            <a:r>
              <a:rPr lang="en-US" dirty="0" smtClean="0"/>
              <a:t>Either approach can be used.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43051</TotalTime>
  <Words>1179</Words>
  <Application>Microsoft Office PowerPoint</Application>
  <PresentationFormat>On-screen Show (4:3)</PresentationFormat>
  <Paragraphs>124</Paragraphs>
  <Slides>18</Slides>
  <Notes>11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vt:lpstr>
      <vt:lpstr>Requirement sources and Elicitation techniques</vt:lpstr>
      <vt:lpstr>Questionnaires</vt:lpstr>
      <vt:lpstr>PowerPoint Presentation</vt:lpstr>
      <vt:lpstr> Interviews:</vt:lpstr>
      <vt:lpstr> Interviews: </vt:lpstr>
      <vt:lpstr>Interviews:</vt:lpstr>
      <vt:lpstr>Interview-Basic Rules: </vt:lpstr>
      <vt:lpstr>Interviews:</vt:lpstr>
      <vt:lpstr>Observation  </vt:lpstr>
      <vt:lpstr>Observation</vt:lpstr>
      <vt:lpstr>Prototyping</vt:lpstr>
      <vt:lpstr>PowerPoint Presentation</vt:lpstr>
      <vt:lpstr>Prototyping</vt:lpstr>
      <vt:lpstr>Brainstorming Sessions </vt:lpstr>
      <vt:lpstr>Brainstorming Sessions  </vt:lpstr>
      <vt:lpstr>Brainstorming Phases</vt:lpstr>
      <vt:lpstr>Brainstorming Sessions </vt:lpstr>
      <vt:lpstr>Brainstorming Sessions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ZAHID HUSSAIN</dc:creator>
  <cp:lastModifiedBy>Zahid</cp:lastModifiedBy>
  <cp:revision>344</cp:revision>
  <dcterms:created xsi:type="dcterms:W3CDTF">2020-01-05T08:20:51Z</dcterms:created>
  <dcterms:modified xsi:type="dcterms:W3CDTF">2021-06-23T06:07:17Z</dcterms:modified>
</cp:coreProperties>
</file>