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77" r:id="rId2"/>
    <p:sldId id="276" r:id="rId3"/>
    <p:sldId id="288" r:id="rId4"/>
    <p:sldId id="289" r:id="rId5"/>
    <p:sldId id="285" r:id="rId6"/>
    <p:sldId id="290" r:id="rId7"/>
    <p:sldId id="291" r:id="rId8"/>
    <p:sldId id="292" r:id="rId9"/>
    <p:sldId id="278" r:id="rId10"/>
    <p:sldId id="275" r:id="rId11"/>
    <p:sldId id="279" r:id="rId12"/>
    <p:sldId id="280" r:id="rId13"/>
    <p:sldId id="282" r:id="rId14"/>
    <p:sldId id="284" r:id="rId15"/>
    <p:sldId id="28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2" autoAdjust="0"/>
    <p:restoredTop sz="82771" autoAdjust="0"/>
  </p:normalViewPr>
  <p:slideViewPr>
    <p:cSldViewPr>
      <p:cViewPr varScale="1">
        <p:scale>
          <a:sx n="60" d="100"/>
          <a:sy n="60" d="100"/>
        </p:scale>
        <p:origin x="-159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E0FC00-37E2-4D94-B765-BEFC583D1154}" type="datetimeFigureOut">
              <a:rPr lang="en-US" smtClean="0"/>
              <a:pPr/>
              <a:t>3/29/2021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30DDE-E8CB-4CEF-80CE-DB78F7427108}" type="slidenum">
              <a:rPr lang="en-US" smtClean="0"/>
              <a:pPr/>
              <a:t>‹#›</a:t>
            </a:fld>
            <a:endParaRPr lang="en-US"/>
          </a:p>
        </p:txBody>
      </p:sp>
    </p:spTree>
    <p:extLst>
      <p:ext uri="{BB962C8B-B14F-4D97-AF65-F5344CB8AC3E}">
        <p14:creationId xmlns:p14="http://schemas.microsoft.com/office/powerpoint/2010/main" val="3848743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 they must have the proper discussions in spite of this Q&amp; A session and they should think it as their own work.</a:t>
            </a:r>
          </a:p>
          <a:p>
            <a:r>
              <a:rPr lang="en-US" sz="1200" b="0" i="0" kern="1200" dirty="0" smtClean="0">
                <a:solidFill>
                  <a:schemeClr val="tx1"/>
                </a:solidFill>
                <a:latin typeface="+mn-lt"/>
                <a:ea typeface="+mn-ea"/>
                <a:cs typeface="+mn-cs"/>
              </a:rPr>
              <a:t>It’s objective is to bridge the expectation gap – difference between what the developers think they are supposed to build and what customers think they are going to get.</a:t>
            </a:r>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The best place to meet with your client is at their office or work location. There is so much you can learn just by being in their workspace with their colleagues that it’s usually worth it to go to your client for a meeting. why meeting in your client’s office is useful, and how you can leverage being in their workspace.</a:t>
            </a:r>
          </a:p>
          <a:p>
            <a:r>
              <a:rPr lang="en-US" sz="1200" b="0" i="0" kern="1200" dirty="0" smtClean="0">
                <a:solidFill>
                  <a:schemeClr val="tx1"/>
                </a:solidFill>
                <a:latin typeface="+mn-lt"/>
                <a:ea typeface="+mn-ea"/>
                <a:cs typeface="+mn-cs"/>
              </a:rPr>
              <a:t>The exception, however, makes the rule. A neutral location can have advantages. Here are seven:</a:t>
            </a:r>
          </a:p>
          <a:p>
            <a:r>
              <a:rPr lang="en-US" sz="1200" b="0" i="0" kern="1200" dirty="0" smtClean="0">
                <a:solidFill>
                  <a:schemeClr val="tx1"/>
                </a:solidFill>
                <a:latin typeface="+mn-lt"/>
                <a:ea typeface="+mn-ea"/>
                <a:cs typeface="+mn-cs"/>
              </a:rPr>
              <a:t>It’s often less formal. A meeting at a restaurant or a café or an industry conference is usually a more informal environment than an office. It’s a more personal experience that can be more conducive to starting a relationship.</a:t>
            </a:r>
          </a:p>
          <a:p>
            <a:r>
              <a:rPr lang="en-US" sz="1200" b="0" i="0" kern="1200" dirty="0" smtClean="0">
                <a:solidFill>
                  <a:schemeClr val="tx1"/>
                </a:solidFill>
                <a:latin typeface="+mn-lt"/>
                <a:ea typeface="+mn-ea"/>
                <a:cs typeface="+mn-cs"/>
              </a:rPr>
              <a:t>Your client will be less distracted. The office has lots of reminders of things they need to get done, not to mention the possibility of interruptions by co-workers for tasks unrelated to your meeting.</a:t>
            </a:r>
          </a:p>
          <a:p>
            <a:r>
              <a:rPr lang="en-US" sz="1200" b="0" i="0" kern="1200" dirty="0" smtClean="0">
                <a:solidFill>
                  <a:schemeClr val="tx1"/>
                </a:solidFill>
                <a:latin typeface="+mn-lt"/>
                <a:ea typeface="+mn-ea"/>
                <a:cs typeface="+mn-cs"/>
              </a:rPr>
              <a:t>It’s geographically desirable. It can save you time to meet at a place that works for them and is nearer to a place you have to be anyway.</a:t>
            </a:r>
          </a:p>
          <a:p>
            <a:r>
              <a:rPr lang="en-US" sz="1200" b="0" i="0" kern="1200" dirty="0" smtClean="0">
                <a:solidFill>
                  <a:schemeClr val="tx1"/>
                </a:solidFill>
                <a:latin typeface="+mn-lt"/>
                <a:ea typeface="+mn-ea"/>
                <a:cs typeface="+mn-cs"/>
              </a:rPr>
              <a:t>It might imply a higher level of commitment. Rather than just being in their office when you come by, your client is making an effort to meet you.</a:t>
            </a:r>
          </a:p>
          <a:p>
            <a:r>
              <a:rPr lang="en-US" sz="1200" b="0" i="0" kern="1200" dirty="0" smtClean="0">
                <a:solidFill>
                  <a:schemeClr val="tx1"/>
                </a:solidFill>
                <a:latin typeface="+mn-lt"/>
                <a:ea typeface="+mn-ea"/>
                <a:cs typeface="+mn-cs"/>
              </a:rPr>
              <a:t>You can pick up the check. Everyone likes to be treated.</a:t>
            </a:r>
          </a:p>
          <a:p>
            <a:r>
              <a:rPr lang="en-US" sz="1200" b="0" i="0" kern="1200" dirty="0" smtClean="0">
                <a:solidFill>
                  <a:schemeClr val="tx1"/>
                </a:solidFill>
                <a:latin typeface="+mn-lt"/>
                <a:ea typeface="+mn-ea"/>
                <a:cs typeface="+mn-cs"/>
              </a:rPr>
              <a:t>It’s easier to leave. If the meeting turns out to be a waste of time, it’s easier to depart when you’re not being hosted by your prospect in their space.</a:t>
            </a:r>
          </a:p>
          <a:p>
            <a:r>
              <a:rPr lang="en-US" sz="1200" b="0" i="0" kern="1200" dirty="0" smtClean="0">
                <a:solidFill>
                  <a:schemeClr val="tx1"/>
                </a:solidFill>
                <a:latin typeface="+mn-lt"/>
                <a:ea typeface="+mn-ea"/>
                <a:cs typeface="+mn-cs"/>
              </a:rPr>
              <a:t>Because your prospective client also knows it’s easier for them to leave as well, it may be easier to get a yes to your request for a meeting, (It’s a lot easier to drink your coffee and go than it is to get a tenacious salesman out of your office.)</a:t>
            </a:r>
          </a:p>
          <a:p>
            <a:r>
              <a:rPr lang="en-US" sz="1200" b="0" i="0" kern="1200" dirty="0" smtClean="0">
                <a:solidFill>
                  <a:schemeClr val="tx1"/>
                </a:solidFill>
                <a:latin typeface="+mn-lt"/>
                <a:ea typeface="+mn-ea"/>
                <a:cs typeface="+mn-cs"/>
              </a:rPr>
              <a:t>Like anything the right decision is contextual. Yes, in general it’s better to meet at your client’s office, but there are reasons that make an offsite preferable. The key is to get face to face with your prospective client. Where you are face to face is secondary.</a:t>
            </a:r>
          </a:p>
          <a:p>
            <a:r>
              <a:rPr lang="en-US" sz="1200" b="0" i="0" kern="1200" dirty="0" smtClean="0">
                <a:solidFill>
                  <a:schemeClr val="tx1"/>
                </a:solidFill>
                <a:latin typeface="+mn-lt"/>
                <a:ea typeface="+mn-ea"/>
                <a:cs typeface="+mn-cs"/>
              </a:rPr>
              <a:t>The ideas from this post come from </a:t>
            </a:r>
            <a:r>
              <a:rPr lang="en-US" sz="1200" b="0" i="1" kern="1200" dirty="0" smtClean="0">
                <a:solidFill>
                  <a:schemeClr val="tx1"/>
                </a:solidFill>
                <a:latin typeface="+mn-lt"/>
                <a:ea typeface="+mn-ea"/>
                <a:cs typeface="+mn-cs"/>
              </a:rPr>
              <a:t>Never be Closing</a:t>
            </a:r>
            <a:r>
              <a:rPr lang="en-US" sz="1200" b="0" i="0" kern="1200" dirty="0" smtClean="0">
                <a:solidFill>
                  <a:schemeClr val="tx1"/>
                </a:solidFill>
                <a:latin typeface="+mn-lt"/>
                <a:ea typeface="+mn-ea"/>
                <a:cs typeface="+mn-cs"/>
              </a:rPr>
              <a:t>. We hope you found them useful.</a:t>
            </a:r>
          </a:p>
          <a:p>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it comes to scheduling a meeting there are no shortage of options. You can schedule a phone or Skype call. Book a conference room. Or just plan to meet in an office or local coffee shop.</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say that you recently got connected to a potential high-profile client, business partner, or mentor. They agree to meet with you. </a:t>
            </a:r>
          </a:p>
          <a:p>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6</a:t>
            </a:fld>
            <a:endParaRPr lang="en-US"/>
          </a:p>
        </p:txBody>
      </p:sp>
    </p:spTree>
    <p:extLst>
      <p:ext uri="{BB962C8B-B14F-4D97-AF65-F5344CB8AC3E}">
        <p14:creationId xmlns:p14="http://schemas.microsoft.com/office/powerpoint/2010/main" val="1554546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it comes to scheduling a meeting there are no shortage of options. You can schedule a phone or Skype call. Book a conference room. Or just plan to meet in an office or local coffee shop.</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say that you recently got connected to a potential high-profile client, business partner, or mentor. They agree to meet with you. </a:t>
            </a:r>
          </a:p>
          <a:p>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7</a:t>
            </a:fld>
            <a:endParaRPr lang="en-US"/>
          </a:p>
        </p:txBody>
      </p:sp>
    </p:spTree>
    <p:extLst>
      <p:ext uri="{BB962C8B-B14F-4D97-AF65-F5344CB8AC3E}">
        <p14:creationId xmlns:p14="http://schemas.microsoft.com/office/powerpoint/2010/main" val="1554546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Bonus tip: Don’t put your phone on the table. Keep it in your pocket or purse. This way you won’t be distracted by texts, emails, or phone calls. It also shows the other party that they have you full attention. Hopefully they’ll </a:t>
            </a:r>
            <a:r>
              <a:rPr lang="en-US" sz="1200" kern="1200" dirty="0" err="1" smtClean="0">
                <a:solidFill>
                  <a:schemeClr val="tx1"/>
                </a:solidFill>
                <a:effectLst/>
                <a:latin typeface="+mn-lt"/>
                <a:ea typeface="+mn-ea"/>
                <a:cs typeface="+mn-cs"/>
              </a:rPr>
              <a:t>rcepticate</a:t>
            </a:r>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8</a:t>
            </a:fld>
            <a:endParaRPr lang="en-US"/>
          </a:p>
        </p:txBody>
      </p:sp>
    </p:spTree>
    <p:extLst>
      <p:ext uri="{BB962C8B-B14F-4D97-AF65-F5344CB8AC3E}">
        <p14:creationId xmlns:p14="http://schemas.microsoft.com/office/powerpoint/2010/main" val="1554546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it, you will outline specifics about the project, your requirements, even expected deliverable dates.</a:t>
            </a:r>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11</a:t>
            </a:fld>
            <a:endParaRPr lang="en-US"/>
          </a:p>
        </p:txBody>
      </p:sp>
    </p:spTree>
    <p:extLst>
      <p:ext uri="{BB962C8B-B14F-4D97-AF65-F5344CB8AC3E}">
        <p14:creationId xmlns:p14="http://schemas.microsoft.com/office/powerpoint/2010/main" val="300969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054ECE7D-1E9A-45A2-B14B-1442197F83DE}" type="datetimeFigureOut">
              <a:rPr lang="en-US" smtClean="0"/>
              <a:pPr/>
              <a:t>3/29/2021</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9E8F4B86-5CD3-405A-BDA3-B64390629A5C}"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4ECE7D-1E9A-45A2-B14B-1442197F83DE}" type="datetimeFigureOut">
              <a:rPr lang="en-US" smtClean="0"/>
              <a:pPr/>
              <a:t>3/29/2021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8F4B86-5CD3-405A-BDA3-B64390629A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4ECE7D-1E9A-45A2-B14B-1442197F83DE}" type="datetimeFigureOut">
              <a:rPr lang="en-US" smtClean="0"/>
              <a:pPr/>
              <a:t>3/29/2021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8F4B86-5CD3-405A-BDA3-B64390629A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4ECE7D-1E9A-45A2-B14B-1442197F83DE}" type="datetimeFigureOut">
              <a:rPr lang="en-US" smtClean="0"/>
              <a:pPr/>
              <a:t>3/29/2021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8F4B86-5CD3-405A-BDA3-B64390629A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54ECE7D-1E9A-45A2-B14B-1442197F83DE}" type="datetimeFigureOut">
              <a:rPr lang="en-US" smtClean="0"/>
              <a:pPr/>
              <a:t>3/29/2021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8F4B86-5CD3-405A-BDA3-B64390629A5C}"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54ECE7D-1E9A-45A2-B14B-1442197F83DE}" type="datetimeFigureOut">
              <a:rPr lang="en-US" smtClean="0"/>
              <a:pPr/>
              <a:t>3/29/2021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E8F4B86-5CD3-405A-BDA3-B64390629A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54ECE7D-1E9A-45A2-B14B-1442197F83DE}" type="datetimeFigureOut">
              <a:rPr lang="en-US" smtClean="0"/>
              <a:pPr/>
              <a:t>3/29/2021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E8F4B86-5CD3-405A-BDA3-B64390629A5C}"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54ECE7D-1E9A-45A2-B14B-1442197F83DE}" type="datetimeFigureOut">
              <a:rPr lang="en-US" smtClean="0"/>
              <a:pPr/>
              <a:t>3/29/2021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E8F4B86-5CD3-405A-BDA3-B64390629A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54ECE7D-1E9A-45A2-B14B-1442197F83DE}" type="datetimeFigureOut">
              <a:rPr lang="en-US" smtClean="0"/>
              <a:pPr/>
              <a:t>3/29/2021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E8F4B86-5CD3-405A-BDA3-B64390629A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54ECE7D-1E9A-45A2-B14B-1442197F83DE}" type="datetimeFigureOut">
              <a:rPr lang="en-US" smtClean="0"/>
              <a:pPr/>
              <a:t>3/29/2021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E8F4B86-5CD3-405A-BDA3-B64390629A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054ECE7D-1E9A-45A2-B14B-1442197F83DE}" type="datetimeFigureOut">
              <a:rPr lang="en-US" smtClean="0"/>
              <a:pPr/>
              <a:t>3/29/2021</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9E8F4B86-5CD3-405A-BDA3-B64390629A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054ECE7D-1E9A-45A2-B14B-1442197F83DE}" type="datetimeFigureOut">
              <a:rPr lang="en-US" smtClean="0"/>
              <a:pPr/>
              <a:t>3/29/2021</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9E8F4B86-5CD3-405A-BDA3-B64390629A5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Facilitated application specific </a:t>
            </a:r>
            <a:r>
              <a:rPr lang="en-US" sz="3200" smtClean="0"/>
              <a:t>technique (FAST) </a:t>
            </a:r>
            <a:endParaRPr lang="en-US" sz="3200" dirty="0"/>
          </a:p>
        </p:txBody>
      </p:sp>
      <p:sp>
        <p:nvSpPr>
          <p:cNvPr id="3" name="Content Placeholder 2"/>
          <p:cNvSpPr>
            <a:spLocks noGrp="1"/>
          </p:cNvSpPr>
          <p:nvPr>
            <p:ph idx="1"/>
          </p:nvPr>
        </p:nvSpPr>
        <p:spPr/>
        <p:txBody>
          <a:bodyPr>
            <a:normAutofit/>
          </a:bodyPr>
          <a:lstStyle/>
          <a:p>
            <a:r>
              <a:rPr lang="en-US" dirty="0" smtClean="0"/>
              <a:t>Using question and answer meeting to identify and refine requirements ,there may be misunderstandings, omissions of information and a successful working relationship is never established.</a:t>
            </a:r>
          </a:p>
          <a:p>
            <a:r>
              <a:rPr lang="en-US" dirty="0" smtClean="0"/>
              <a:t>Therefore a team-oriented approach is used to requirements gatherings that is applied during early stages of analysis and specification.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Facilitated application specific technique </a:t>
            </a:r>
            <a:endParaRPr lang="en-US" sz="3200" dirty="0"/>
          </a:p>
        </p:txBody>
      </p:sp>
      <p:sp>
        <p:nvSpPr>
          <p:cNvPr id="3" name="Content Placeholder 2"/>
          <p:cNvSpPr>
            <a:spLocks noGrp="1"/>
          </p:cNvSpPr>
          <p:nvPr>
            <p:ph idx="1"/>
          </p:nvPr>
        </p:nvSpPr>
        <p:spPr/>
        <p:txBody>
          <a:bodyPr/>
          <a:lstStyle/>
          <a:p>
            <a:pPr algn="just"/>
            <a:r>
              <a:rPr lang="en-US" dirty="0" smtClean="0"/>
              <a:t>Each participant prepares his/her list.</a:t>
            </a:r>
          </a:p>
          <a:p>
            <a:pPr algn="just"/>
            <a:r>
              <a:rPr lang="en-US" dirty="0" smtClean="0"/>
              <a:t>Different lists are then combined, redundant entries are eliminated.</a:t>
            </a:r>
          </a:p>
          <a:p>
            <a:pPr algn="just"/>
            <a:r>
              <a:rPr lang="en-US" dirty="0" smtClean="0"/>
              <a:t>Team is divided into smaller sub-teams to develop mini-specifications and finally a draft of specifications is written down using all the inputs from the meeting.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392936"/>
          </a:xfrm>
        </p:spPr>
        <p:txBody>
          <a:bodyPr/>
          <a:lstStyle/>
          <a:p>
            <a:r>
              <a:rPr lang="en-US" dirty="0" smtClean="0"/>
              <a:t>Determine the sequence of events: </a:t>
            </a:r>
            <a:endParaRPr lang="en-US" dirty="0"/>
          </a:p>
        </p:txBody>
      </p:sp>
      <p:sp>
        <p:nvSpPr>
          <p:cNvPr id="3" name="Content Placeholder 2"/>
          <p:cNvSpPr>
            <a:spLocks noGrp="1"/>
          </p:cNvSpPr>
          <p:nvPr>
            <p:ph idx="1"/>
          </p:nvPr>
        </p:nvSpPr>
        <p:spPr/>
        <p:txBody>
          <a:bodyPr/>
          <a:lstStyle/>
          <a:p>
            <a:endParaRPr lang="en-US"/>
          </a:p>
        </p:txBody>
      </p:sp>
      <p:pic>
        <p:nvPicPr>
          <p:cNvPr id="23554" name="Picture 2"/>
          <p:cNvPicPr>
            <a:picLocks noChangeAspect="1" noChangeArrowheads="1"/>
          </p:cNvPicPr>
          <p:nvPr/>
        </p:nvPicPr>
        <p:blipFill>
          <a:blip r:embed="rId3"/>
          <a:srcRect l="19912" t="11458" r="18594" b="6250"/>
          <a:stretch>
            <a:fillRect/>
          </a:stretch>
        </p:blipFill>
        <p:spPr bwMode="auto">
          <a:xfrm>
            <a:off x="0" y="1828800"/>
            <a:ext cx="9144000" cy="49929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4578" name="Picture 2"/>
          <p:cNvPicPr>
            <a:picLocks noChangeAspect="1" noChangeArrowheads="1"/>
          </p:cNvPicPr>
          <p:nvPr/>
        </p:nvPicPr>
        <p:blipFill>
          <a:blip r:embed="rId2"/>
          <a:srcRect l="19912" t="12500" r="18594" b="6250"/>
          <a:stretch>
            <a:fillRect/>
          </a:stretch>
        </p:blipFill>
        <p:spPr bwMode="auto">
          <a:xfrm>
            <a:off x="0" y="0"/>
            <a:ext cx="9144000" cy="67926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5602" name="Picture 2"/>
          <p:cNvPicPr>
            <a:picLocks noChangeAspect="1" noChangeArrowheads="1"/>
          </p:cNvPicPr>
          <p:nvPr/>
        </p:nvPicPr>
        <p:blipFill>
          <a:blip r:embed="rId2"/>
          <a:srcRect l="19912" t="10417" r="18594" b="6250"/>
          <a:stretch>
            <a:fillRect/>
          </a:stretch>
        </p:blipFill>
        <p:spPr bwMode="auto">
          <a:xfrm>
            <a:off x="0" y="-1"/>
            <a:ext cx="9144000" cy="69668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6626" name="Picture 2"/>
          <p:cNvPicPr>
            <a:picLocks noChangeAspect="1" noChangeArrowheads="1"/>
          </p:cNvPicPr>
          <p:nvPr/>
        </p:nvPicPr>
        <p:blipFill>
          <a:blip r:embed="rId2"/>
          <a:srcRect l="20498" t="12500" r="18009" b="6250"/>
          <a:stretch>
            <a:fillRect/>
          </a:stretch>
        </p:blipFill>
        <p:spPr bwMode="auto">
          <a:xfrm>
            <a:off x="0" y="0"/>
            <a:ext cx="9144000" cy="67926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7650" name="Picture 2"/>
          <p:cNvPicPr>
            <a:picLocks noChangeAspect="1" noChangeArrowheads="1"/>
          </p:cNvPicPr>
          <p:nvPr/>
        </p:nvPicPr>
        <p:blipFill>
          <a:blip r:embed="rId2"/>
          <a:srcRect l="19912" t="11458" r="18009" b="6250"/>
          <a:stretch>
            <a:fillRect/>
          </a:stretch>
        </p:blipFill>
        <p:spPr bwMode="auto">
          <a:xfrm>
            <a:off x="0" y="0"/>
            <a:ext cx="9144000" cy="68148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Facilitated application specific technique </a:t>
            </a:r>
            <a:endParaRPr lang="en-US" sz="3200" dirty="0"/>
          </a:p>
        </p:txBody>
      </p:sp>
      <p:sp>
        <p:nvSpPr>
          <p:cNvPr id="3" name="Content Placeholder 2"/>
          <p:cNvSpPr>
            <a:spLocks noGrp="1"/>
          </p:cNvSpPr>
          <p:nvPr>
            <p:ph idx="1"/>
          </p:nvPr>
        </p:nvSpPr>
        <p:spPr/>
        <p:txBody>
          <a:bodyPr>
            <a:normAutofit fontScale="92500" lnSpcReduction="10000"/>
          </a:bodyPr>
          <a:lstStyle/>
          <a:p>
            <a:r>
              <a:rPr lang="en-US" dirty="0" smtClean="0"/>
              <a:t>FAST is a technique used to accomplish a team-oriented approach.</a:t>
            </a:r>
          </a:p>
          <a:p>
            <a:r>
              <a:rPr lang="en-US" dirty="0" smtClean="0"/>
              <a:t>Using such approach the communication between them can be improved very much which has the direct affect on the whole sole software.</a:t>
            </a:r>
          </a:p>
          <a:p>
            <a:r>
              <a:rPr lang="en-US" dirty="0" smtClean="0"/>
              <a:t>A meeting is conducted at a neutral site and attended by both software engineers and customers</a:t>
            </a:r>
          </a:p>
          <a:p>
            <a:pPr lvl="1"/>
            <a:r>
              <a:rPr lang="en-US" dirty="0" smtClean="0"/>
              <a:t>Proper discussion rather then Q&amp;A.</a:t>
            </a:r>
          </a:p>
          <a:p>
            <a:pPr lvl="1"/>
            <a:r>
              <a:rPr lang="en-US" dirty="0" smtClean="0"/>
              <a:t>Bridge the expectation gap</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FAST</a:t>
            </a:r>
            <a:endParaRPr lang="en-US" sz="3200" dirty="0"/>
          </a:p>
        </p:txBody>
      </p:sp>
      <p:sp>
        <p:nvSpPr>
          <p:cNvPr id="3" name="Content Placeholder 2"/>
          <p:cNvSpPr>
            <a:spLocks noGrp="1"/>
          </p:cNvSpPr>
          <p:nvPr>
            <p:ph idx="1"/>
          </p:nvPr>
        </p:nvSpPr>
        <p:spPr/>
        <p:txBody>
          <a:bodyPr/>
          <a:lstStyle/>
          <a:p>
            <a:endParaRPr lang="en-US" dirty="0"/>
          </a:p>
        </p:txBody>
      </p:sp>
      <p:pic>
        <p:nvPicPr>
          <p:cNvPr id="1026" name="Picture 2" descr="E:\SRE\2020\lunch_meeting_1549918219.jpg"/>
          <p:cNvPicPr>
            <a:picLocks noChangeAspect="1" noChangeArrowheads="1"/>
          </p:cNvPicPr>
          <p:nvPr/>
        </p:nvPicPr>
        <p:blipFill>
          <a:blip r:embed="rId3"/>
          <a:srcRect/>
          <a:stretch>
            <a:fillRect/>
          </a:stretch>
        </p:blipFill>
        <p:spPr bwMode="auto">
          <a:xfrm>
            <a:off x="0" y="1752600"/>
            <a:ext cx="9144000" cy="51054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a:t>
            </a:r>
            <a:endParaRPr lang="en-US" dirty="0"/>
          </a:p>
        </p:txBody>
      </p:sp>
      <p:sp>
        <p:nvSpPr>
          <p:cNvPr id="3" name="Content Placeholder 2"/>
          <p:cNvSpPr>
            <a:spLocks noGrp="1"/>
          </p:cNvSpPr>
          <p:nvPr>
            <p:ph idx="1"/>
          </p:nvPr>
        </p:nvSpPr>
        <p:spPr/>
        <p:txBody>
          <a:bodyPr>
            <a:normAutofit lnSpcReduction="10000"/>
          </a:bodyPr>
          <a:lstStyle/>
          <a:p>
            <a:pPr algn="just"/>
            <a:r>
              <a:rPr lang="en-US" sz="3200" dirty="0" smtClean="0"/>
              <a:t>Why </a:t>
            </a:r>
            <a:r>
              <a:rPr lang="en-US" sz="3200" dirty="0"/>
              <a:t>meeting in your client’s office is </a:t>
            </a:r>
            <a:r>
              <a:rPr lang="en-US" sz="3200" dirty="0" smtClean="0"/>
              <a:t>useful?</a:t>
            </a:r>
          </a:p>
          <a:p>
            <a:pPr lvl="1" algn="just"/>
            <a:r>
              <a:rPr lang="en-US" sz="2800" dirty="0" smtClean="0"/>
              <a:t>The </a:t>
            </a:r>
            <a:r>
              <a:rPr lang="en-US" sz="2800" dirty="0"/>
              <a:t>best place to meet with your client is at their office or work location. </a:t>
            </a:r>
            <a:endParaRPr lang="en-US" sz="2800" dirty="0" smtClean="0"/>
          </a:p>
          <a:p>
            <a:pPr lvl="1" algn="just"/>
            <a:r>
              <a:rPr lang="en-US" sz="2800" dirty="0" smtClean="0"/>
              <a:t>There </a:t>
            </a:r>
            <a:r>
              <a:rPr lang="en-US" sz="2800" dirty="0"/>
              <a:t>is so much you can learn just by being in their workspace with their colleagues that it’s usually worth it to go to your client for a meeting. </a:t>
            </a:r>
            <a:endParaRPr lang="en-US" sz="2800" dirty="0" smtClean="0"/>
          </a:p>
          <a:p>
            <a:pPr lvl="1" algn="just"/>
            <a:r>
              <a:rPr lang="en-US" sz="2800" dirty="0"/>
              <a:t>The exception, however, makes the rule. A neutral location can have advantages</a:t>
            </a:r>
            <a:endParaRPr lang="en-US"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Reasons of meeting client at neutral site</a:t>
            </a:r>
            <a:endParaRPr lang="en-US" sz="3200" dirty="0"/>
          </a:p>
        </p:txBody>
      </p:sp>
      <p:sp>
        <p:nvSpPr>
          <p:cNvPr id="3" name="Content Placeholder 2"/>
          <p:cNvSpPr>
            <a:spLocks noGrp="1"/>
          </p:cNvSpPr>
          <p:nvPr>
            <p:ph idx="1"/>
          </p:nvPr>
        </p:nvSpPr>
        <p:spPr/>
        <p:txBody>
          <a:bodyPr>
            <a:noAutofit/>
          </a:bodyPr>
          <a:lstStyle/>
          <a:p>
            <a:r>
              <a:rPr lang="en-US" sz="28700" dirty="0" smtClean="0"/>
              <a:t>?</a:t>
            </a:r>
            <a:endParaRPr lang="en-US" sz="287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Reasons of meeting client at neutral site</a:t>
            </a:r>
          </a:p>
        </p:txBody>
      </p:sp>
      <p:sp>
        <p:nvSpPr>
          <p:cNvPr id="3" name="Content Placeholder 2"/>
          <p:cNvSpPr>
            <a:spLocks noGrp="1"/>
          </p:cNvSpPr>
          <p:nvPr>
            <p:ph idx="1"/>
          </p:nvPr>
        </p:nvSpPr>
        <p:spPr/>
        <p:txBody>
          <a:bodyPr>
            <a:normAutofit fontScale="92500" lnSpcReduction="20000"/>
          </a:bodyPr>
          <a:lstStyle/>
          <a:p>
            <a:r>
              <a:rPr lang="en-US" b="1" dirty="0" smtClean="0">
                <a:solidFill>
                  <a:srgbClr val="FFFF00"/>
                </a:solidFill>
              </a:rPr>
              <a:t> </a:t>
            </a:r>
            <a:r>
              <a:rPr lang="en-US" b="1" dirty="0">
                <a:solidFill>
                  <a:srgbClr val="FFFF00"/>
                </a:solidFill>
              </a:rPr>
              <a:t>You control the environment.</a:t>
            </a:r>
            <a:endParaRPr lang="en-US" dirty="0">
              <a:solidFill>
                <a:srgbClr val="FFFF00"/>
              </a:solidFill>
            </a:endParaRPr>
          </a:p>
          <a:p>
            <a:pPr algn="just"/>
            <a:r>
              <a:rPr lang="en-US" dirty="0" smtClean="0"/>
              <a:t>when </a:t>
            </a:r>
            <a:r>
              <a:rPr lang="en-US" dirty="0"/>
              <a:t>you meet at their office you’re in their territory. </a:t>
            </a:r>
            <a:endParaRPr lang="en-US" dirty="0" smtClean="0"/>
          </a:p>
          <a:p>
            <a:pPr algn="just"/>
            <a:r>
              <a:rPr lang="en-US" dirty="0" smtClean="0"/>
              <a:t>That </a:t>
            </a:r>
            <a:r>
              <a:rPr lang="en-US" dirty="0"/>
              <a:t>means you have no control of the environment, such as distractions by employees or their phone ringing. You may also feel a bit intimidated because you’re talking to them because they’re staring at you from behind their desk</a:t>
            </a:r>
            <a:r>
              <a:rPr lang="en-US" dirty="0" smtClean="0"/>
              <a:t>.</a:t>
            </a:r>
          </a:p>
          <a:p>
            <a:pPr algn="just"/>
            <a:r>
              <a:rPr lang="en-US" dirty="0"/>
              <a:t>If this is the plan — try to schedule a lunch meeting. In this way you control the environment and the meeting.</a:t>
            </a:r>
          </a:p>
          <a:p>
            <a:pPr algn="just"/>
            <a:endParaRPr lang="en-US" dirty="0"/>
          </a:p>
          <a:p>
            <a:endParaRPr lang="en-US" dirty="0"/>
          </a:p>
        </p:txBody>
      </p:sp>
    </p:spTree>
    <p:extLst>
      <p:ext uri="{BB962C8B-B14F-4D97-AF65-F5344CB8AC3E}">
        <p14:creationId xmlns:p14="http://schemas.microsoft.com/office/powerpoint/2010/main" val="158456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Reasons of meeting client at neutral site</a:t>
            </a:r>
          </a:p>
        </p:txBody>
      </p:sp>
      <p:sp>
        <p:nvSpPr>
          <p:cNvPr id="3" name="Content Placeholder 2"/>
          <p:cNvSpPr>
            <a:spLocks noGrp="1"/>
          </p:cNvSpPr>
          <p:nvPr>
            <p:ph idx="1"/>
          </p:nvPr>
        </p:nvSpPr>
        <p:spPr/>
        <p:txBody>
          <a:bodyPr>
            <a:normAutofit/>
          </a:bodyPr>
          <a:lstStyle/>
          <a:p>
            <a:r>
              <a:rPr lang="en-US" b="1" dirty="0" smtClean="0">
                <a:solidFill>
                  <a:srgbClr val="FFFF00"/>
                </a:solidFill>
              </a:rPr>
              <a:t> </a:t>
            </a:r>
            <a:r>
              <a:rPr lang="en-US" b="1" dirty="0">
                <a:solidFill>
                  <a:srgbClr val="FFFF00"/>
                </a:solidFill>
              </a:rPr>
              <a:t>You’re on equal footing</a:t>
            </a:r>
            <a:r>
              <a:rPr lang="en-US" b="1" dirty="0" smtClean="0">
                <a:solidFill>
                  <a:srgbClr val="FFFF00"/>
                </a:solidFill>
              </a:rPr>
              <a:t>.</a:t>
            </a:r>
            <a:endParaRPr lang="en-US" dirty="0">
              <a:solidFill>
                <a:srgbClr val="FFFF00"/>
              </a:solidFill>
            </a:endParaRPr>
          </a:p>
          <a:p>
            <a:r>
              <a:rPr lang="en-US" dirty="0" smtClean="0"/>
              <a:t>when you </a:t>
            </a:r>
            <a:r>
              <a:rPr lang="en-US" dirty="0"/>
              <a:t>meet others in their office — it feels like they have all the </a:t>
            </a:r>
            <a:r>
              <a:rPr lang="en-US" dirty="0" smtClean="0"/>
              <a:t>powers. </a:t>
            </a:r>
          </a:p>
          <a:p>
            <a:r>
              <a:rPr lang="en-US" dirty="0" smtClean="0"/>
              <a:t>They </a:t>
            </a:r>
            <a:r>
              <a:rPr lang="en-US" dirty="0"/>
              <a:t>make you wait for them to enter. </a:t>
            </a:r>
            <a:endParaRPr lang="en-US" dirty="0" smtClean="0"/>
          </a:p>
          <a:p>
            <a:r>
              <a:rPr lang="en-US" dirty="0" smtClean="0"/>
              <a:t>When </a:t>
            </a:r>
            <a:r>
              <a:rPr lang="en-US" dirty="0"/>
              <a:t>you </a:t>
            </a:r>
            <a:r>
              <a:rPr lang="en-US" dirty="0" smtClean="0"/>
              <a:t> </a:t>
            </a:r>
            <a:r>
              <a:rPr lang="en-US" dirty="0"/>
              <a:t>meet with them in their office their chair is higher than yours. </a:t>
            </a:r>
            <a:endParaRPr lang="en-US" dirty="0" smtClean="0"/>
          </a:p>
          <a:p>
            <a:r>
              <a:rPr lang="en-US" dirty="0" smtClean="0"/>
              <a:t>Both </a:t>
            </a:r>
            <a:r>
              <a:rPr lang="en-US" dirty="0"/>
              <a:t>of these can make you feel small — and even insignificant.</a:t>
            </a:r>
          </a:p>
          <a:p>
            <a:endParaRPr lang="en-US" dirty="0"/>
          </a:p>
        </p:txBody>
      </p:sp>
    </p:spTree>
    <p:extLst>
      <p:ext uri="{BB962C8B-B14F-4D97-AF65-F5344CB8AC3E}">
        <p14:creationId xmlns:p14="http://schemas.microsoft.com/office/powerpoint/2010/main" val="83779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Reasons of meeting client at neutral site</a:t>
            </a:r>
          </a:p>
        </p:txBody>
      </p:sp>
      <p:sp>
        <p:nvSpPr>
          <p:cNvPr id="3" name="Content Placeholder 2"/>
          <p:cNvSpPr>
            <a:spLocks noGrp="1"/>
          </p:cNvSpPr>
          <p:nvPr>
            <p:ph idx="1"/>
          </p:nvPr>
        </p:nvSpPr>
        <p:spPr/>
        <p:txBody>
          <a:bodyPr>
            <a:normAutofit/>
          </a:bodyPr>
          <a:lstStyle/>
          <a:p>
            <a:r>
              <a:rPr lang="en-US" b="1" dirty="0" smtClean="0">
                <a:solidFill>
                  <a:srgbClr val="FFFF00"/>
                </a:solidFill>
              </a:rPr>
              <a:t> There </a:t>
            </a:r>
            <a:r>
              <a:rPr lang="en-US" b="1" dirty="0">
                <a:solidFill>
                  <a:srgbClr val="FFFF00"/>
                </a:solidFill>
              </a:rPr>
              <a:t>aren’t as many distractions</a:t>
            </a:r>
            <a:r>
              <a:rPr lang="en-US" b="1" dirty="0"/>
              <a:t>.</a:t>
            </a:r>
            <a:endParaRPr lang="en-US" dirty="0"/>
          </a:p>
          <a:p>
            <a:r>
              <a:rPr lang="en-US" dirty="0"/>
              <a:t>Ringing </a:t>
            </a:r>
            <a:r>
              <a:rPr lang="en-US" dirty="0" smtClean="0"/>
              <a:t>phones, Office chatter, </a:t>
            </a:r>
            <a:r>
              <a:rPr lang="en-US" dirty="0"/>
              <a:t>Assistants knocking on the door. </a:t>
            </a:r>
            <a:endParaRPr lang="en-US" dirty="0" smtClean="0"/>
          </a:p>
          <a:p>
            <a:r>
              <a:rPr lang="en-US" dirty="0" smtClean="0"/>
              <a:t>These </a:t>
            </a:r>
            <a:r>
              <a:rPr lang="en-US" dirty="0"/>
              <a:t>are all frequent office distractions that prevent meetings from being productive.</a:t>
            </a:r>
          </a:p>
          <a:p>
            <a:endParaRPr lang="en-US" dirty="0"/>
          </a:p>
        </p:txBody>
      </p:sp>
    </p:spTree>
    <p:extLst>
      <p:ext uri="{BB962C8B-B14F-4D97-AF65-F5344CB8AC3E}">
        <p14:creationId xmlns:p14="http://schemas.microsoft.com/office/powerpoint/2010/main" val="1407621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Facilitated application specific technique </a:t>
            </a:r>
            <a:endParaRPr lang="en-US" sz="3200" dirty="0"/>
          </a:p>
        </p:txBody>
      </p:sp>
      <p:sp>
        <p:nvSpPr>
          <p:cNvPr id="3" name="Content Placeholder 2"/>
          <p:cNvSpPr>
            <a:spLocks noGrp="1"/>
          </p:cNvSpPr>
          <p:nvPr>
            <p:ph idx="1"/>
          </p:nvPr>
        </p:nvSpPr>
        <p:spPr/>
        <p:txBody>
          <a:bodyPr/>
          <a:lstStyle/>
          <a:p>
            <a:r>
              <a:rPr lang="en-US" b="1" dirty="0" smtClean="0"/>
              <a:t>FAST is an approach that encourages :</a:t>
            </a:r>
          </a:p>
          <a:p>
            <a:r>
              <a:rPr lang="en-US" dirty="0" smtClean="0"/>
              <a:t>– the creation of a joint team of customers and developers,</a:t>
            </a:r>
          </a:p>
          <a:p>
            <a:r>
              <a:rPr lang="en-US" dirty="0" smtClean="0"/>
              <a:t>who works together to identify the problem,</a:t>
            </a:r>
          </a:p>
          <a:p>
            <a:r>
              <a:rPr lang="en-US" dirty="0" smtClean="0"/>
              <a:t>– propose elements to the solution</a:t>
            </a:r>
          </a:p>
          <a:p>
            <a:r>
              <a:rPr lang="en-US" dirty="0" smtClean="0"/>
              <a:t>– negotiate different approaches and</a:t>
            </a:r>
          </a:p>
          <a:p>
            <a:r>
              <a:rPr lang="en-US" dirty="0" smtClean="0"/>
              <a:t>– specify a preliminary set of solution requirements.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26867</TotalTime>
  <Words>1093</Words>
  <Application>Microsoft Office PowerPoint</Application>
  <PresentationFormat>On-screen Show (4:3)</PresentationFormat>
  <Paragraphs>69</Paragraphs>
  <Slides>15</Slides>
  <Notes>6</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Metro</vt:lpstr>
      <vt:lpstr>Facilitated application specific technique (FAST) </vt:lpstr>
      <vt:lpstr>Facilitated application specific technique </vt:lpstr>
      <vt:lpstr>FAST</vt:lpstr>
      <vt:lpstr>FAST</vt:lpstr>
      <vt:lpstr>Reasons of meeting client at neutral site</vt:lpstr>
      <vt:lpstr>Reasons of meeting client at neutral site</vt:lpstr>
      <vt:lpstr>Reasons of meeting client at neutral site</vt:lpstr>
      <vt:lpstr>Reasons of meeting client at neutral site</vt:lpstr>
      <vt:lpstr>Facilitated application specific technique </vt:lpstr>
      <vt:lpstr>Facilitated application specific technique </vt:lpstr>
      <vt:lpstr>Determine the sequence of events: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ZAHID HUSSAIN</dc:creator>
  <cp:lastModifiedBy>Zahid Hussain</cp:lastModifiedBy>
  <cp:revision>198</cp:revision>
  <dcterms:created xsi:type="dcterms:W3CDTF">2020-01-05T08:20:51Z</dcterms:created>
  <dcterms:modified xsi:type="dcterms:W3CDTF">2021-03-29T04:54:46Z</dcterms:modified>
</cp:coreProperties>
</file>