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4" r:id="rId2"/>
    <p:sldId id="345" r:id="rId3"/>
    <p:sldId id="344" r:id="rId4"/>
    <p:sldId id="332" r:id="rId5"/>
    <p:sldId id="33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95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1E3F3-3526-40C1-ABB9-BDE6F1CE47C3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92936-A583-4D94-9109-5D7D4B99B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9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B98A1-1B91-436C-87B3-950FC72FC32F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AD46A-4E0E-416B-8BBC-7C8E7F3384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B98A1-1B91-436C-87B3-950FC72FC32F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AD46A-4E0E-416B-8BBC-7C8E7F338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B98A1-1B91-436C-87B3-950FC72FC32F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AD46A-4E0E-416B-8BBC-7C8E7F338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B98A1-1B91-436C-87B3-950FC72FC32F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AD46A-4E0E-416B-8BBC-7C8E7F338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B98A1-1B91-436C-87B3-950FC72FC32F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AD46A-4E0E-416B-8BBC-7C8E7F3384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B98A1-1B91-436C-87B3-950FC72FC32F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AD46A-4E0E-416B-8BBC-7C8E7F338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B98A1-1B91-436C-87B3-950FC72FC32F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AD46A-4E0E-416B-8BBC-7C8E7F3384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B98A1-1B91-436C-87B3-950FC72FC32F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AD46A-4E0E-416B-8BBC-7C8E7F338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B98A1-1B91-436C-87B3-950FC72FC32F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AD46A-4E0E-416B-8BBC-7C8E7F338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B98A1-1B91-436C-87B3-950FC72FC32F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0AD46A-4E0E-416B-8BBC-7C8E7F338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F1B98A1-1B91-436C-87B3-950FC72FC32F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D0AD46A-4E0E-416B-8BBC-7C8E7F338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F1B98A1-1B91-436C-87B3-950FC72FC32F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D0AD46A-4E0E-416B-8BBC-7C8E7F338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FF00"/>
                </a:solidFill>
              </a:rPr>
              <a:t>Examples:</a:t>
            </a:r>
          </a:p>
          <a:p>
            <a:pPr lvl="1" algn="just"/>
            <a:r>
              <a:rPr lang="en-US" dirty="0" smtClean="0"/>
              <a:t>User shall be able to enter sales data.</a:t>
            </a:r>
          </a:p>
          <a:p>
            <a:pPr lvl="1" algn="just"/>
            <a:r>
              <a:rPr lang="en-US" dirty="0" smtClean="0"/>
              <a:t>Sales report should be generated every 24 hours. </a:t>
            </a:r>
          </a:p>
          <a:p>
            <a:pPr lvl="1" algn="just"/>
            <a:r>
              <a:rPr lang="en-US" dirty="0" smtClean="0"/>
              <a:t>The Passenger shall be able to print boarding passes for all flight segments for which he has checked in.</a:t>
            </a:r>
          </a:p>
          <a:p>
            <a:pPr lvl="1" algn="just"/>
            <a:r>
              <a:rPr lang="en-US" dirty="0" smtClean="0"/>
              <a:t>If the Passenger’s profile does not indicate a seating preference, the reservation system shall assign a seat.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fontAlgn="base"/>
            <a:r>
              <a:rPr lang="en-US" b="1" dirty="0">
                <a:solidFill>
                  <a:srgbClr val="FFFF00"/>
                </a:solidFill>
              </a:rPr>
              <a:t>Non-Functional Requirements</a:t>
            </a:r>
            <a:r>
              <a:rPr lang="en-US" dirty="0"/>
              <a:t> are the constraints or the requirements imposed on the system. </a:t>
            </a:r>
            <a:endParaRPr lang="en-US" dirty="0" smtClean="0"/>
          </a:p>
          <a:p>
            <a:pPr algn="just" fontAlgn="base"/>
            <a:r>
              <a:rPr lang="en-US" dirty="0" smtClean="0"/>
              <a:t>They </a:t>
            </a:r>
            <a:r>
              <a:rPr lang="en-US" dirty="0"/>
              <a:t>specify the quality attribute of the software. Non-Functional Requirements deal with issues like scalability, maintainability, performance, portability, security, reliability, and many more. </a:t>
            </a:r>
            <a:endParaRPr lang="en-US" dirty="0" smtClean="0"/>
          </a:p>
          <a:p>
            <a:pPr algn="just" fontAlgn="base"/>
            <a:r>
              <a:rPr lang="en-US" dirty="0" smtClean="0"/>
              <a:t>Non-Functional </a:t>
            </a:r>
            <a:r>
              <a:rPr lang="en-US" dirty="0"/>
              <a:t>Requirements address vital issues of quality for software systems. If NFRs not addressed properly, the results can include:</a:t>
            </a:r>
          </a:p>
          <a:p>
            <a:pPr algn="just" fontAlgn="base"/>
            <a:r>
              <a:rPr lang="en-US" dirty="0"/>
              <a:t>Users, clients, and developers are unsatisfied.</a:t>
            </a:r>
          </a:p>
          <a:p>
            <a:pPr algn="just" fontAlgn="base"/>
            <a:r>
              <a:rPr lang="en-US" dirty="0"/>
              <a:t>Inconsistent software.</a:t>
            </a:r>
          </a:p>
          <a:p>
            <a:pPr algn="just" fontAlgn="base"/>
            <a:r>
              <a:rPr lang="en-US" dirty="0"/>
              <a:t>Time and cost overrun to fix the software which was prepared without keeping NFRs in mind.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1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Examples of Non-functional requirements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pc="-150" dirty="0" smtClean="0"/>
              <a:t>1.  Users </a:t>
            </a:r>
            <a:r>
              <a:rPr lang="en-US" spc="-150" dirty="0"/>
              <a:t>must change the initially assigned login password immediately after the first successful login. Moreover, the initial should never be reused.</a:t>
            </a:r>
          </a:p>
          <a:p>
            <a:pPr algn="just"/>
            <a:r>
              <a:rPr lang="en-US" spc="-150" dirty="0" smtClean="0"/>
              <a:t>2. Employees </a:t>
            </a:r>
            <a:r>
              <a:rPr lang="en-US" spc="-150" dirty="0"/>
              <a:t>never allowed to update their salary information. Such attempt </a:t>
            </a:r>
            <a:r>
              <a:rPr lang="en-US" spc="-150" dirty="0" smtClean="0"/>
              <a:t> should </a:t>
            </a:r>
            <a:r>
              <a:rPr lang="en-US" spc="-150" dirty="0"/>
              <a:t>be reported to the security administrator.</a:t>
            </a:r>
          </a:p>
          <a:p>
            <a:pPr algn="just"/>
            <a:r>
              <a:rPr lang="en-US" spc="-150" dirty="0" smtClean="0"/>
              <a:t>3. Every </a:t>
            </a:r>
            <a:r>
              <a:rPr lang="en-US" spc="-150" dirty="0"/>
              <a:t>unsuccessful attempt by a user to access an item of data shall be recorded </a:t>
            </a:r>
            <a:r>
              <a:rPr lang="en-US" spc="-150" dirty="0" smtClean="0"/>
              <a:t> on  </a:t>
            </a:r>
            <a:r>
              <a:rPr lang="en-US" spc="-150" dirty="0"/>
              <a:t>an </a:t>
            </a:r>
            <a:r>
              <a:rPr lang="en-US" spc="-150" dirty="0" smtClean="0"/>
              <a:t> audit  </a:t>
            </a:r>
            <a:r>
              <a:rPr lang="en-US" spc="-150" dirty="0"/>
              <a:t>trail.</a:t>
            </a:r>
          </a:p>
          <a:p>
            <a:pPr algn="just"/>
            <a:r>
              <a:rPr lang="en-US" spc="-150" dirty="0" smtClean="0"/>
              <a:t>4. A </a:t>
            </a:r>
            <a:r>
              <a:rPr lang="en-US" spc="-150" dirty="0"/>
              <a:t>website should be capable enough to handle 20 million users </a:t>
            </a:r>
            <a:r>
              <a:rPr lang="en-US" spc="-150" dirty="0" smtClean="0"/>
              <a:t>without  </a:t>
            </a:r>
            <a:r>
              <a:rPr lang="en-US" spc="-150" dirty="0"/>
              <a:t>affecting its performance</a:t>
            </a:r>
          </a:p>
          <a:p>
            <a:pPr algn="just"/>
            <a:r>
              <a:rPr lang="en-US" spc="-150" dirty="0" smtClean="0"/>
              <a:t>5. The </a:t>
            </a:r>
            <a:r>
              <a:rPr lang="en-US" spc="-150" dirty="0"/>
              <a:t>software should be portable. So moving from one OS to other OS does not create </a:t>
            </a:r>
            <a:r>
              <a:rPr lang="en-US" spc="-150" dirty="0" smtClean="0"/>
              <a:t> any problem.</a:t>
            </a:r>
            <a:endParaRPr lang="en-US" spc="-1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</a:t>
            </a:r>
            <a:r>
              <a:rPr lang="en-US" b="1" dirty="0" smtClean="0"/>
              <a:t>DIFFERENCES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pc="-150" dirty="0"/>
              <a:t>A functional requirement defines a system or its component whereas a non-functional requirement defines the performance attribute of a software system</a:t>
            </a:r>
            <a:r>
              <a:rPr lang="en-US" spc="-150" dirty="0" smtClean="0"/>
              <a:t>.</a:t>
            </a:r>
          </a:p>
          <a:p>
            <a:pPr algn="just"/>
            <a:r>
              <a:rPr lang="en-US" spc="-150" dirty="0"/>
              <a:t>functional requirement</a:t>
            </a:r>
            <a:r>
              <a:rPr lang="en-US" dirty="0" smtClean="0"/>
              <a:t> </a:t>
            </a:r>
            <a:r>
              <a:rPr lang="en-US" dirty="0"/>
              <a:t>specifies “What should the software system do?”</a:t>
            </a:r>
            <a:endParaRPr lang="en-US" spc="-150" dirty="0"/>
          </a:p>
          <a:p>
            <a:pPr algn="just"/>
            <a:r>
              <a:rPr lang="en-US" spc="-150" dirty="0" smtClean="0"/>
              <a:t>Non functional requirement places constraints </a:t>
            </a:r>
            <a:r>
              <a:rPr lang="en-US" spc="-150" dirty="0"/>
              <a:t>on “How should the software system fulfill the functional requirements</a:t>
            </a:r>
            <a:r>
              <a:rPr lang="en-US" spc="-150" dirty="0" smtClean="0"/>
              <a:t>?”</a:t>
            </a:r>
          </a:p>
          <a:p>
            <a:pPr algn="just"/>
            <a:r>
              <a:rPr lang="en-US" dirty="0"/>
              <a:t>Functional requirement is specified by User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Non-functional requirement is specified by technical peoples e.g. Architect, Technical leaders and software developers.</a:t>
            </a:r>
            <a:endParaRPr lang="en-US" spc="-150" dirty="0" smtClean="0"/>
          </a:p>
          <a:p>
            <a:pPr algn="just"/>
            <a:endParaRPr lang="en-US" spc="-1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1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pc="-150" dirty="0"/>
              <a:t>F</a:t>
            </a:r>
            <a:r>
              <a:rPr lang="en-US" spc="-150" dirty="0" smtClean="0"/>
              <a:t>unctional </a:t>
            </a:r>
            <a:r>
              <a:rPr lang="en-US" spc="-150" dirty="0"/>
              <a:t>requirement </a:t>
            </a:r>
            <a:r>
              <a:rPr lang="en-US" spc="-150" dirty="0" smtClean="0"/>
              <a:t> </a:t>
            </a:r>
            <a:r>
              <a:rPr lang="en-US" spc="-150" dirty="0"/>
              <a:t>d</a:t>
            </a:r>
            <a:r>
              <a:rPr lang="en-US" spc="-150" dirty="0" smtClean="0"/>
              <a:t>efined </a:t>
            </a:r>
            <a:r>
              <a:rPr lang="en-US" spc="-150" dirty="0"/>
              <a:t>at a component level</a:t>
            </a:r>
            <a:r>
              <a:rPr lang="en-US" spc="-150" dirty="0" smtClean="0"/>
              <a:t>.</a:t>
            </a:r>
          </a:p>
          <a:p>
            <a:pPr algn="just"/>
            <a:r>
              <a:rPr lang="en-US" spc="-150" dirty="0"/>
              <a:t>Non functional requirement </a:t>
            </a:r>
            <a:r>
              <a:rPr lang="en-US" spc="-150" dirty="0" smtClean="0"/>
              <a:t> is </a:t>
            </a:r>
            <a:r>
              <a:rPr lang="en-US" spc="-150" dirty="0"/>
              <a:t> </a:t>
            </a:r>
            <a:r>
              <a:rPr lang="en-US" spc="-150" dirty="0" smtClean="0"/>
              <a:t>applied </a:t>
            </a:r>
            <a:r>
              <a:rPr lang="en-US" spc="-150" dirty="0"/>
              <a:t>to a system as a whole</a:t>
            </a:r>
            <a:r>
              <a:rPr lang="en-US" spc="-150" dirty="0" smtClean="0"/>
              <a:t>.</a:t>
            </a:r>
          </a:p>
          <a:p>
            <a:pPr algn="just"/>
            <a:r>
              <a:rPr lang="en-US" spc="-150" dirty="0"/>
              <a:t>F</a:t>
            </a:r>
            <a:r>
              <a:rPr lang="en-US" spc="-150" dirty="0" smtClean="0"/>
              <a:t>unctional </a:t>
            </a:r>
            <a:r>
              <a:rPr lang="en-US" spc="-150" dirty="0"/>
              <a:t>requirement </a:t>
            </a:r>
            <a:r>
              <a:rPr lang="en-US" dirty="0"/>
              <a:t>h</a:t>
            </a:r>
            <a:r>
              <a:rPr lang="en-US" dirty="0" smtClean="0"/>
              <a:t>elps </a:t>
            </a:r>
            <a:r>
              <a:rPr lang="en-US" dirty="0"/>
              <a:t>you verify the functionality of the software</a:t>
            </a:r>
            <a:r>
              <a:rPr lang="en-US" dirty="0" smtClean="0"/>
              <a:t>.</a:t>
            </a:r>
          </a:p>
          <a:p>
            <a:pPr algn="just"/>
            <a:r>
              <a:rPr lang="en-US" spc="-150" dirty="0"/>
              <a:t>Non functional requirement </a:t>
            </a:r>
            <a:r>
              <a:rPr lang="en-US" dirty="0" smtClean="0"/>
              <a:t>helps </a:t>
            </a:r>
            <a:r>
              <a:rPr lang="en-US" dirty="0"/>
              <a:t>you to verify the performance of the software</a:t>
            </a:r>
            <a:endParaRPr lang="en-US" dirty="0" smtClean="0"/>
          </a:p>
          <a:p>
            <a:pPr algn="just"/>
            <a:endParaRPr lang="en-US" spc="-150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en-US" b="1" dirty="0"/>
              <a:t>KEY </a:t>
            </a:r>
            <a:r>
              <a:rPr lang="en-US" b="1" dirty="0" smtClean="0"/>
              <a:t>DIFFERENCES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19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34949</TotalTime>
  <Words>298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Functional Requirement </vt:lpstr>
      <vt:lpstr>Non-Functional Requirements</vt:lpstr>
      <vt:lpstr>Examples of Non-functional requirements </vt:lpstr>
      <vt:lpstr>KEY DIFFERENCES </vt:lpstr>
      <vt:lpstr>KEY DIFFERENCES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MUSTAFA-MARYAM</dc:creator>
  <cp:lastModifiedBy>Zahid</cp:lastModifiedBy>
  <cp:revision>399</cp:revision>
  <dcterms:created xsi:type="dcterms:W3CDTF">2019-10-27T17:30:57Z</dcterms:created>
  <dcterms:modified xsi:type="dcterms:W3CDTF">2021-06-23T05:55:06Z</dcterms:modified>
</cp:coreProperties>
</file>