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315" r:id="rId2"/>
    <p:sldId id="353" r:id="rId3"/>
    <p:sldId id="354" r:id="rId4"/>
    <p:sldId id="314" r:id="rId5"/>
    <p:sldId id="313" r:id="rId6"/>
    <p:sldId id="312" r:id="rId7"/>
    <p:sldId id="311" r:id="rId8"/>
    <p:sldId id="316" r:id="rId9"/>
    <p:sldId id="317" r:id="rId10"/>
    <p:sldId id="321" r:id="rId11"/>
    <p:sldId id="320" r:id="rId12"/>
    <p:sldId id="341" r:id="rId13"/>
    <p:sldId id="330" r:id="rId14"/>
    <p:sldId id="331" r:id="rId15"/>
    <p:sldId id="345" r:id="rId16"/>
    <p:sldId id="344" r:id="rId17"/>
    <p:sldId id="346" r:id="rId18"/>
    <p:sldId id="347" r:id="rId19"/>
    <p:sldId id="348" r:id="rId20"/>
    <p:sldId id="349" r:id="rId21"/>
    <p:sldId id="350" r:id="rId22"/>
    <p:sldId id="351" r:id="rId23"/>
    <p:sldId id="343" r:id="rId24"/>
    <p:sldId id="352" r:id="rId25"/>
    <p:sldId id="337" r:id="rId26"/>
    <p:sldId id="355" r:id="rId27"/>
    <p:sldId id="338" r:id="rId28"/>
    <p:sldId id="339" r:id="rId29"/>
    <p:sldId id="356" r:id="rId30"/>
    <p:sldId id="357" r:id="rId31"/>
    <p:sldId id="359" r:id="rId32"/>
    <p:sldId id="358" r:id="rId33"/>
    <p:sldId id="360" r:id="rId34"/>
    <p:sldId id="340" r:id="rId35"/>
    <p:sldId id="335" r:id="rId36"/>
    <p:sldId id="334" r:id="rId37"/>
    <p:sldId id="33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81883" autoAdjust="0"/>
  </p:normalViewPr>
  <p:slideViewPr>
    <p:cSldViewPr>
      <p:cViewPr>
        <p:scale>
          <a:sx n="60" d="100"/>
          <a:sy n="60"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0FC00-37E2-4D94-B765-BEFC583D1154}" type="datetimeFigureOut">
              <a:rPr lang="en-US" smtClean="0"/>
              <a:pPr/>
              <a:t>4/8/2021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30DDE-E8CB-4CEF-80CE-DB78F7427108}" type="slidenum">
              <a:rPr lang="en-US" smtClean="0"/>
              <a:pPr/>
              <a:t>‹#›</a:t>
            </a:fld>
            <a:endParaRPr lang="en-US"/>
          </a:p>
        </p:txBody>
      </p:sp>
    </p:spTree>
    <p:extLst>
      <p:ext uri="{BB962C8B-B14F-4D97-AF65-F5344CB8AC3E}">
        <p14:creationId xmlns:p14="http://schemas.microsoft.com/office/powerpoint/2010/main" val="36503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keyword-plus.com/s/?q=order"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eyword-plus.com/s/?q=check"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Large software systems have a few hundred to thousands of requirements. Neither are all requirements equal nor do the implementation teams have resources to implement all the documented requirements. There are several constraints such as limited resources, budgetary constraints, time crunch, feasibility, etc., which brings in the need to prioritize requirements.</a:t>
            </a:r>
          </a:p>
          <a:p>
            <a:r>
              <a:rPr lang="en-US" sz="1200" b="0" i="0" kern="1200" dirty="0" smtClean="0">
                <a:solidFill>
                  <a:schemeClr val="tx1"/>
                </a:solidFill>
                <a:latin typeface="+mn-lt"/>
                <a:ea typeface="+mn-ea"/>
                <a:cs typeface="+mn-cs"/>
              </a:rPr>
              <a:t>Most customers on their part have a reasonable idea of what they need and what they want. But during requirements elicitation the customer provides the Business Analyst (BA) with all the requirements that he feels will make his work easier. The customer is not wrong on his part; the BA needs to understand the needs of the business to prioritize the requirements.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benefit of the MoSCoW method is that it places several initiatives in the “will-not-have” category. This helps manage expectations about what will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be included in a specific release (or another timeframe you’re prioritizing for). Some initiatives in the “will-not-have” group will get prioritized in the future, while others are not likely to happen at all.</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19</a:t>
            </a:fld>
            <a:endParaRPr lang="en-US"/>
          </a:p>
        </p:txBody>
      </p:sp>
    </p:spTree>
    <p:extLst>
      <p:ext uri="{BB962C8B-B14F-4D97-AF65-F5344CB8AC3E}">
        <p14:creationId xmlns:p14="http://schemas.microsoft.com/office/powerpoint/2010/main" val="1437251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Another reason you may want to use MoSCoW prioritization is it allows your team to determine how much effort goes into each category. Therefore, you can ensure that you’re delivering a good variety of initiatives in each release.</a:t>
            </a:r>
          </a:p>
          <a:p>
            <a:r>
              <a:rPr lang="en-US" sz="1200" b="0" i="0" kern="1200" dirty="0" smtClean="0">
                <a:solidFill>
                  <a:schemeClr val="tx1"/>
                </a:solidFill>
                <a:effectLst/>
                <a:latin typeface="+mn-lt"/>
                <a:ea typeface="+mn-ea"/>
                <a:cs typeface="+mn-cs"/>
              </a:rPr>
              <a:t>While in its initial iteration, the MoSCoW method was intended for time-boxed projects only, it can be modified and made effective beyond the scope of simple release planning.</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20</a:t>
            </a:fld>
            <a:endParaRPr lang="en-US"/>
          </a:p>
        </p:txBody>
      </p:sp>
    </p:spTree>
    <p:extLst>
      <p:ext uri="{BB962C8B-B14F-4D97-AF65-F5344CB8AC3E}">
        <p14:creationId xmlns:p14="http://schemas.microsoft.com/office/powerpoint/2010/main" val="2454111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Give the prioritization team 100 imaginary dollars to work with. Team members allocate these dollars to “buy” items they’d like to have implemented from the set of candidate requirements. Allocating more dollars weights the higher-priority requirements more heavily. If one requirement is three times as important to a stakeholder as another, she might assign nine dollars to the first requirement and three dollars to the second.</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23</a:t>
            </a:fld>
            <a:endParaRPr lang="en-US"/>
          </a:p>
        </p:txBody>
      </p:sp>
    </p:spTree>
    <p:extLst>
      <p:ext uri="{BB962C8B-B14F-4D97-AF65-F5344CB8AC3E}">
        <p14:creationId xmlns:p14="http://schemas.microsoft.com/office/powerpoint/2010/main" val="217502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Requirements traceability refers to the capability of a requirements management process or tool which enables the process participant or tool user to follow the life of a requirement both forwards and backwards.  It also refers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ability to link requirements (via specific relationships) to other constructs or artifacts of the product </a:t>
            </a:r>
            <a:r>
              <a:rPr lang="en-US" sz="1200" b="0" i="0" kern="1200" dirty="0" err="1" smtClean="0">
                <a:solidFill>
                  <a:schemeClr val="tx1"/>
                </a:solidFill>
                <a:effectLst/>
                <a:latin typeface="+mn-lt"/>
                <a:ea typeface="+mn-ea"/>
                <a:cs typeface="+mn-cs"/>
              </a:rPr>
              <a:t>developmetnt</a:t>
            </a:r>
            <a:r>
              <a:rPr lang="en-US" sz="1200" b="0" i="0" kern="1200" dirty="0" smtClean="0">
                <a:solidFill>
                  <a:schemeClr val="tx1"/>
                </a:solidFill>
                <a:effectLst/>
                <a:latin typeface="+mn-lt"/>
                <a:ea typeface="+mn-ea"/>
                <a:cs typeface="+mn-cs"/>
              </a:rPr>
              <a:t> lifecycle.</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25</a:t>
            </a:fld>
            <a:endParaRPr lang="en-US"/>
          </a:p>
        </p:txBody>
      </p:sp>
    </p:spTree>
    <p:extLst>
      <p:ext uri="{BB962C8B-B14F-4D97-AF65-F5344CB8AC3E}">
        <p14:creationId xmlns:p14="http://schemas.microsoft.com/office/powerpoint/2010/main" val="130844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Verification process includes checking of documents, design, code and program whereas Validation process includes testing and validation of the actual product. Verification does not involve code execution while Validation involves code execution-The validation process involves activities like unit testing, integration testing, system testing and user acceptance testing.</a:t>
            </a:r>
            <a:r>
              <a:rPr lang="en-US" sz="1200" b="1" i="0" kern="1200" dirty="0" smtClean="0">
                <a:solidFill>
                  <a:schemeClr val="tx1"/>
                </a:solidFill>
                <a:effectLst/>
                <a:latin typeface="+mn-lt"/>
                <a:ea typeface="+mn-ea"/>
                <a:cs typeface="+mn-cs"/>
              </a:rPr>
              <a:t> Validation in Software Testing</a:t>
            </a:r>
            <a:r>
              <a:rPr lang="en-US" sz="1200" b="0" i="0" kern="1200" dirty="0" smtClean="0">
                <a:solidFill>
                  <a:schemeClr val="tx1"/>
                </a:solidFill>
                <a:effectLst/>
                <a:latin typeface="+mn-lt"/>
                <a:ea typeface="+mn-ea"/>
                <a:cs typeface="+mn-cs"/>
              </a:rPr>
              <a:t> is a dynamic mechanism of testing and validating if the software product actually meets the exact needs of the customer or not.</a:t>
            </a:r>
            <a:r>
              <a:rPr lang="en-US" sz="1200" b="1" i="0" kern="1200" dirty="0" smtClean="0">
                <a:solidFill>
                  <a:schemeClr val="tx1"/>
                </a:solidFill>
                <a:effectLst/>
                <a:latin typeface="+mn-lt"/>
                <a:ea typeface="+mn-ea"/>
                <a:cs typeface="+mn-cs"/>
              </a:rPr>
              <a:t> Verification in Software Testing</a:t>
            </a:r>
            <a:r>
              <a:rPr lang="en-US" sz="1200" b="0" i="0" kern="1200" dirty="0" smtClean="0">
                <a:solidFill>
                  <a:schemeClr val="tx1"/>
                </a:solidFill>
                <a:effectLst/>
                <a:latin typeface="+mn-lt"/>
                <a:ea typeface="+mn-ea"/>
                <a:cs typeface="+mn-cs"/>
              </a:rPr>
              <a:t> is a process of checking documents, design, code, and program in </a:t>
            </a:r>
            <a:r>
              <a:rPr lang="en-US" sz="1200" b="0" i="0" u="none" strike="noStrike" kern="1200" dirty="0" smtClean="0">
                <a:solidFill>
                  <a:schemeClr val="tx1"/>
                </a:solidFill>
                <a:effectLst/>
                <a:latin typeface="+mn-lt"/>
                <a:ea typeface="+mn-ea"/>
                <a:cs typeface="+mn-cs"/>
                <a:hlinkClick r:id="rId3"/>
              </a:rPr>
              <a:t>order</a:t>
            </a:r>
            <a:r>
              <a:rPr lang="en-US" sz="1200" b="0" i="0" kern="1200" dirty="0" smtClean="0">
                <a:solidFill>
                  <a:schemeClr val="tx1"/>
                </a:solidFill>
                <a:effectLst/>
                <a:latin typeface="+mn-lt"/>
                <a:ea typeface="+mn-ea"/>
                <a:cs typeface="+mn-cs"/>
              </a:rPr>
              <a:t> to </a:t>
            </a:r>
            <a:r>
              <a:rPr lang="en-US" sz="1200" b="0" i="0" u="none" strike="noStrike" kern="1200" dirty="0" smtClean="0">
                <a:solidFill>
                  <a:schemeClr val="tx1"/>
                </a:solidFill>
                <a:effectLst/>
                <a:latin typeface="+mn-lt"/>
                <a:ea typeface="+mn-ea"/>
                <a:cs typeface="+mn-cs"/>
                <a:hlinkClick r:id="rId4"/>
              </a:rPr>
              <a:t>check</a:t>
            </a:r>
            <a:r>
              <a:rPr lang="en-US" sz="1200" b="0" i="0" kern="1200" dirty="0" smtClean="0">
                <a:solidFill>
                  <a:schemeClr val="tx1"/>
                </a:solidFill>
                <a:effectLst/>
                <a:latin typeface="+mn-lt"/>
                <a:ea typeface="+mn-ea"/>
                <a:cs typeface="+mn-cs"/>
              </a:rPr>
              <a:t> if the software has been built according to the requirements or not-The verification process involves activities like reviews, walk-throughs and inspection.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A830DDE-E8CB-4CEF-80CE-DB78F7427108}"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requirement may be traced in one of four distinct ways, according to Karl </a:t>
            </a:r>
            <a:r>
              <a:rPr lang="en-US" sz="1200" b="0" i="0" kern="1200" dirty="0" err="1" smtClean="0">
                <a:solidFill>
                  <a:schemeClr val="tx1"/>
                </a:solidFill>
                <a:effectLst/>
                <a:latin typeface="+mn-lt"/>
                <a:ea typeface="+mn-ea"/>
                <a:cs typeface="+mn-cs"/>
              </a:rPr>
              <a:t>Weigers</a:t>
            </a:r>
            <a:r>
              <a:rPr lang="en-US" sz="1200" b="0" i="0" kern="1200" dirty="0" smtClean="0">
                <a:solidFill>
                  <a:schemeClr val="tx1"/>
                </a:solidFill>
                <a:effectLst/>
                <a:latin typeface="+mn-lt"/>
                <a:ea typeface="+mn-ea"/>
                <a:cs typeface="+mn-cs"/>
              </a:rPr>
              <a:t> in his book </a:t>
            </a:r>
            <a:r>
              <a:rPr lang="en-US" sz="1200" b="0" i="1" kern="1200" dirty="0" smtClean="0">
                <a:solidFill>
                  <a:schemeClr val="tx1"/>
                </a:solidFill>
                <a:effectLst/>
                <a:latin typeface="+mn-lt"/>
                <a:ea typeface="+mn-ea"/>
                <a:cs typeface="+mn-cs"/>
              </a:rPr>
              <a:t>Software Requirements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“Customer needs are traced forward to requirements, so that you can tell which requirements will be affected if those needs change.</a:t>
            </a:r>
          </a:p>
          <a:p>
            <a:pPr fontAlgn="base"/>
            <a:r>
              <a:rPr lang="en-US" sz="1200" b="0" i="0" kern="1200" dirty="0" smtClean="0">
                <a:solidFill>
                  <a:schemeClr val="tx1"/>
                </a:solidFill>
                <a:effectLst/>
                <a:latin typeface="+mn-lt"/>
                <a:ea typeface="+mn-ea"/>
                <a:cs typeface="+mn-cs"/>
              </a:rPr>
              <a:t>Conversely, you can trace backward from requirements to customer needs to identify the origin of each software requirement.</a:t>
            </a:r>
          </a:p>
          <a:p>
            <a:pPr fontAlgn="base"/>
            <a:r>
              <a:rPr lang="en-US" sz="1200" b="0" i="0" kern="1200" dirty="0" smtClean="0">
                <a:solidFill>
                  <a:schemeClr val="tx1"/>
                </a:solidFill>
                <a:effectLst/>
                <a:latin typeface="+mn-lt"/>
                <a:ea typeface="+mn-ea"/>
                <a:cs typeface="+mn-cs"/>
              </a:rPr>
              <a:t>You can trace forward from requirements by defining links between individual requirements and specific product elements.</a:t>
            </a:r>
          </a:p>
          <a:p>
            <a:pPr fontAlgn="base"/>
            <a:r>
              <a:rPr lang="en-US" sz="1200" b="0" i="0" kern="1200" dirty="0" smtClean="0">
                <a:solidFill>
                  <a:schemeClr val="tx1"/>
                </a:solidFill>
                <a:effectLst/>
                <a:latin typeface="+mn-lt"/>
                <a:ea typeface="+mn-ea"/>
                <a:cs typeface="+mn-cs"/>
              </a:rPr>
              <a:t>Specific product elements [may be traced] backward to requirements so that you know why each item was created.”</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29</a:t>
            </a:fld>
            <a:endParaRPr lang="en-US"/>
          </a:p>
        </p:txBody>
      </p:sp>
    </p:spTree>
    <p:extLst>
      <p:ext uri="{BB962C8B-B14F-4D97-AF65-F5344CB8AC3E}">
        <p14:creationId xmlns:p14="http://schemas.microsoft.com/office/powerpoint/2010/main" val="249421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RTM,</a:t>
            </a:r>
            <a:r>
              <a:rPr lang="en-US" baseline="0" dirty="0" smtClean="0"/>
              <a:t> </a:t>
            </a:r>
            <a:r>
              <a:rPr lang="en-US" baseline="0" dirty="0" err="1" smtClean="0"/>
              <a:t>Traceblity</a:t>
            </a:r>
            <a:r>
              <a:rPr lang="en-US" baseline="0" dirty="0" smtClean="0"/>
              <a:t> Graph, Lists, Hyperlinks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33</a:t>
            </a:fld>
            <a:endParaRPr lang="en-US"/>
          </a:p>
        </p:txBody>
      </p:sp>
    </p:spTree>
    <p:extLst>
      <p:ext uri="{BB962C8B-B14F-4D97-AF65-F5344CB8AC3E}">
        <p14:creationId xmlns:p14="http://schemas.microsoft.com/office/powerpoint/2010/main" val="1838620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Test with empty username and empty password and check if login fails</a:t>
            </a:r>
          </a:p>
          <a:p>
            <a:r>
              <a:rPr lang="en-US" sz="1200" b="0" i="0" kern="1200" dirty="0" smtClean="0">
                <a:solidFill>
                  <a:schemeClr val="tx1"/>
                </a:solidFill>
                <a:latin typeface="+mn-lt"/>
                <a:ea typeface="+mn-ea"/>
                <a:cs typeface="+mn-cs"/>
              </a:rPr>
              <a:t>Check of the password is masked on the screen i.e., password must be in bullets or asterisks</a:t>
            </a:r>
          </a:p>
          <a:p>
            <a:r>
              <a:rPr lang="en-US" sz="1200" b="0" i="0" kern="1200" dirty="0" smtClean="0">
                <a:solidFill>
                  <a:schemeClr val="tx1"/>
                </a:solidFill>
                <a:latin typeface="+mn-lt"/>
                <a:ea typeface="+mn-ea"/>
                <a:cs typeface="+mn-cs"/>
              </a:rPr>
              <a:t>Check if the login function handles case sensitivity</a:t>
            </a:r>
          </a:p>
          <a:p>
            <a:r>
              <a:rPr lang="en-US" sz="1200" b="0" i="0" kern="1200" dirty="0" smtClean="0">
                <a:solidFill>
                  <a:schemeClr val="tx1"/>
                </a:solidFill>
                <a:latin typeface="+mn-lt"/>
                <a:ea typeface="+mn-ea"/>
                <a:cs typeface="+mn-cs"/>
              </a:rPr>
              <a:t>After logging in try to copy/cut the password and paste it on another screen(passwords are usually in * such that its not visible on the screen)</a:t>
            </a:r>
          </a:p>
          <a:p>
            <a:r>
              <a:rPr lang="en-US" sz="1200" b="0" i="0" kern="1200" dirty="0" smtClean="0">
                <a:solidFill>
                  <a:schemeClr val="tx1"/>
                </a:solidFill>
                <a:latin typeface="+mn-lt"/>
                <a:ea typeface="+mn-ea"/>
                <a:cs typeface="+mn-cs"/>
              </a:rPr>
              <a:t>Verify account lock</a:t>
            </a:r>
          </a:p>
          <a:p>
            <a:r>
              <a:rPr lang="en-US" sz="1200" b="0" i="0" kern="1200" dirty="0" smtClean="0">
                <a:solidFill>
                  <a:schemeClr val="tx1"/>
                </a:solidFill>
                <a:latin typeface="+mn-lt"/>
                <a:ea typeface="+mn-ea"/>
                <a:cs typeface="+mn-cs"/>
              </a:rPr>
              <a:t>Check if on selecting back button (after logging out) if the user is not signed in</a:t>
            </a:r>
          </a:p>
          <a:p>
            <a:r>
              <a:rPr lang="en-US" sz="1200" b="0" i="0" kern="1200" dirty="0" smtClean="0">
                <a:solidFill>
                  <a:schemeClr val="tx1"/>
                </a:solidFill>
                <a:latin typeface="+mn-lt"/>
                <a:ea typeface="+mn-ea"/>
                <a:cs typeface="+mn-cs"/>
              </a:rPr>
              <a:t>Verify the </a:t>
            </a:r>
            <a:r>
              <a:rPr lang="en-US" sz="1200" b="0" i="0" kern="1200" dirty="0" err="1" smtClean="0">
                <a:solidFill>
                  <a:schemeClr val="tx1"/>
                </a:solidFill>
                <a:latin typeface="+mn-lt"/>
                <a:ea typeface="+mn-ea"/>
                <a:cs typeface="+mn-cs"/>
              </a:rPr>
              <a:t>url</a:t>
            </a:r>
            <a:r>
              <a:rPr lang="en-US" sz="1200" b="0" i="0" kern="1200" dirty="0" smtClean="0">
                <a:solidFill>
                  <a:schemeClr val="tx1"/>
                </a:solidFill>
                <a:latin typeface="+mn-lt"/>
                <a:ea typeface="+mn-ea"/>
                <a:cs typeface="+mn-cs"/>
              </a:rPr>
              <a:t> without logging into to the site</a:t>
            </a:r>
          </a:p>
          <a:p>
            <a:r>
              <a:rPr lang="en-US" sz="1200" b="0" i="0" kern="1200" dirty="0" smtClean="0">
                <a:solidFill>
                  <a:schemeClr val="tx1"/>
                </a:solidFill>
                <a:latin typeface="+mn-lt"/>
                <a:ea typeface="+mn-ea"/>
                <a:cs typeface="+mn-cs"/>
              </a:rPr>
              <a:t>Automatic logout of the site when pressing backspace button</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35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Forward Traceability</a:t>
            </a:r>
          </a:p>
          <a:p>
            <a:r>
              <a:rPr lang="en-US" sz="1200" b="0" i="0" kern="1200" dirty="0" smtClean="0">
                <a:solidFill>
                  <a:schemeClr val="tx1"/>
                </a:solidFill>
                <a:latin typeface="+mn-lt"/>
                <a:ea typeface="+mn-ea"/>
                <a:cs typeface="+mn-cs"/>
              </a:rPr>
              <a:t>This refers to the need to document the associations between the functional and system requirements and the various artifacts created during the design, development and testing of the system.</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36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Backwards / Reverse Traceability</a:t>
            </a:r>
          </a:p>
          <a:p>
            <a:r>
              <a:rPr lang="en-US" sz="1200" b="0" i="0" kern="1200" dirty="0" smtClean="0">
                <a:solidFill>
                  <a:schemeClr val="tx1"/>
                </a:solidFill>
                <a:latin typeface="+mn-lt"/>
                <a:ea typeface="+mn-ea"/>
                <a:cs typeface="+mn-cs"/>
              </a:rPr>
              <a:t>This refers to the need to document the lineage and source of all the requirements defined in the </a:t>
            </a:r>
            <a:r>
              <a:rPr lang="en-US" sz="1200" b="0" i="0" u="sng" kern="1200" dirty="0" smtClean="0">
                <a:solidFill>
                  <a:schemeClr val="tx1"/>
                </a:solidFill>
                <a:latin typeface="+mn-lt"/>
                <a:ea typeface="+mn-ea"/>
                <a:cs typeface="+mn-cs"/>
              </a:rPr>
              <a:t>System Requirements Specification (SRS)</a:t>
            </a:r>
            <a:r>
              <a:rPr lang="en-US" sz="1200" b="0" i="0" kern="1200" dirty="0" smtClean="0">
                <a:solidFill>
                  <a:schemeClr val="tx1"/>
                </a:solidFill>
                <a:latin typeface="+mn-lt"/>
                <a:ea typeface="+mn-ea"/>
                <a:cs typeface="+mn-cs"/>
              </a:rPr>
              <a:t>. As described in the section on techniques and activities for </a:t>
            </a:r>
            <a:r>
              <a:rPr lang="en-US" sz="1200" b="0" i="0" u="none" strike="noStrike" kern="1200" dirty="0" smtClean="0">
                <a:solidFill>
                  <a:schemeClr val="tx1"/>
                </a:solidFill>
                <a:latin typeface="+mn-lt"/>
                <a:ea typeface="+mn-ea"/>
                <a:cs typeface="+mn-cs"/>
              </a:rPr>
              <a:t>Requirements Gathering</a:t>
            </a:r>
            <a:r>
              <a:rPr lang="en-US" sz="1200" b="0" i="0" kern="1200" dirty="0" smtClean="0">
                <a:solidFill>
                  <a:schemeClr val="tx1"/>
                </a:solidFill>
                <a:latin typeface="+mn-lt"/>
                <a:ea typeface="+mn-ea"/>
                <a:cs typeface="+mn-cs"/>
              </a:rPr>
              <a:t>, requirements come from many different sources (written list from the customer representative, interviews with stakeholders, discussions with developers, workshop deliverables, focus groups of end-users, etc.).</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BA can use any of the prioritization techniques to statistically prioritize the requirements. But, before prioritizing the requirements, the BA needs to understand the dependencies between the requirements. Creating a dependency map helps the cause.</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Once the requirements are prioritized, the list is ordered and implementation starts with the most important ones.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Priority Semantics</a:t>
            </a:r>
          </a:p>
          <a:p>
            <a:r>
              <a:rPr lang="en-US" sz="1200" b="0" i="0" kern="1200" dirty="0" smtClean="0">
                <a:solidFill>
                  <a:schemeClr val="tx1"/>
                </a:solidFill>
                <a:latin typeface="+mn-lt"/>
                <a:ea typeface="+mn-ea"/>
                <a:cs typeface="+mn-cs"/>
              </a:rPr>
              <a:t>All stakeholders need to understand what each priority value means. For a numeric scale, a small value means a low priority (reduced necessity and less urgency), while a large value indicates a high priority (necessary and urgent). For categorical scales, a definition of each categorical value needs to be established so that all stakeholders prioritize from the same perspective. The table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summarizes the priority value semantics.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A830DDE-E8CB-4CEF-80CE-DB78F7427108}"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Most requirements are interdependent and you will hardly find any requirement that exists independently. To understand why we need a dependency map – let us take a scenario where you have 9 requirements X,Y,Z,P,Q,R,M,O and N with priorities, on a 5- level scale where 1 is most critical and 5 least critical, as 1,2,1,4,5,1,2,2,3. So, with these priorities it would be logical to begin with requirements X, Z and R.</a:t>
            </a:r>
          </a:p>
          <a:p>
            <a:pPr fontAlgn="base"/>
            <a:r>
              <a:rPr lang="en-US" sz="1200" b="0" i="0" kern="1200" dirty="0" smtClean="0">
                <a:solidFill>
                  <a:schemeClr val="tx1"/>
                </a:solidFill>
                <a:latin typeface="+mn-lt"/>
                <a:ea typeface="+mn-ea"/>
                <a:cs typeface="+mn-cs"/>
              </a:rPr>
              <a:t>Now, consider the below dependency chart for the above requirements. </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In the above requirements dependency map - requirements on the left are the root requirements. Requirements that are connected to the requirements on the left are dependent on  them.</a:t>
            </a:r>
            <a:endParaRPr lang="en-US" dirty="0" smtClean="0"/>
          </a:p>
          <a:p>
            <a:endParaRPr lang="en-US" sz="1200" b="1"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Now, consider the below dependency chart for the above requirements. The chart clearly brings out the idea that we need to complete X before commencing with Y, although X and Y have the same priority levels. Similarly, we need to complete O before commencing R, although when R has higher priority than O.</a:t>
            </a:r>
          </a:p>
        </p:txBody>
      </p:sp>
      <p:sp>
        <p:nvSpPr>
          <p:cNvPr id="4" name="Slide Number Placeholder 3"/>
          <p:cNvSpPr>
            <a:spLocks noGrp="1"/>
          </p:cNvSpPr>
          <p:nvPr>
            <p:ph type="sldNum" sz="quarter" idx="10"/>
          </p:nvPr>
        </p:nvSpPr>
        <p:spPr/>
        <p:txBody>
          <a:bodyPr/>
          <a:lstStyle/>
          <a:p>
            <a:fld id="{6A830DDE-E8CB-4CEF-80CE-DB78F7427108}"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if you’re releasing a Finance</a:t>
            </a:r>
            <a:r>
              <a:rPr lang="en-US" sz="1200" b="0" i="0" kern="1200" baseline="0" dirty="0" smtClean="0">
                <a:solidFill>
                  <a:schemeClr val="tx1"/>
                </a:solidFill>
                <a:effectLst/>
                <a:latin typeface="+mn-lt"/>
                <a:ea typeface="+mn-ea"/>
                <a:cs typeface="+mn-cs"/>
              </a:rPr>
              <a:t> or accounts related</a:t>
            </a:r>
            <a:r>
              <a:rPr lang="en-US" sz="1200" b="0" i="0" kern="1200" dirty="0" smtClean="0">
                <a:solidFill>
                  <a:schemeClr val="tx1"/>
                </a:solidFill>
                <a:effectLst/>
                <a:latin typeface="+mn-lt"/>
                <a:ea typeface="+mn-ea"/>
                <a:cs typeface="+mn-cs"/>
              </a:rPr>
              <a:t> application, a must-have initiative may be </a:t>
            </a:r>
            <a:r>
              <a:rPr lang="en-US" sz="1200" b="0" i="0" u="none" strike="noStrike" kern="1200" dirty="0" smtClean="0">
                <a:solidFill>
                  <a:schemeClr val="tx1"/>
                </a:solidFill>
                <a:effectLst/>
                <a:latin typeface="+mn-lt"/>
                <a:ea typeface="+mn-ea"/>
                <a:cs typeface="+mn-cs"/>
              </a:rPr>
              <a:t>security features</a:t>
            </a:r>
            <a:r>
              <a:rPr lang="en-US" sz="1200" b="0" i="0" kern="1200" dirty="0" smtClean="0">
                <a:solidFill>
                  <a:schemeClr val="tx1"/>
                </a:solidFill>
                <a:effectLst/>
                <a:latin typeface="+mn-lt"/>
                <a:ea typeface="+mn-ea"/>
                <a:cs typeface="+mn-cs"/>
              </a:rPr>
              <a:t> that help maintain compliance.</a:t>
            </a:r>
          </a:p>
          <a:p>
            <a:r>
              <a:rPr lang="en-US" sz="1200" b="0" i="0" kern="1200" dirty="0" smtClean="0">
                <a:solidFill>
                  <a:schemeClr val="tx1"/>
                </a:solidFill>
                <a:effectLst/>
                <a:latin typeface="+mn-lt"/>
                <a:ea typeface="+mn-ea"/>
                <a:cs typeface="+mn-cs"/>
              </a:rPr>
              <a:t> If you’re unsure about whether something belongs in this category, ask yourself the following.</a:t>
            </a:r>
          </a:p>
          <a:p>
            <a:r>
              <a:rPr lang="en-US" sz="1200" b="0" i="0" kern="1200" dirty="0" smtClean="0">
                <a:solidFill>
                  <a:schemeClr val="tx1"/>
                </a:solidFill>
                <a:effectLst/>
                <a:latin typeface="+mn-lt"/>
                <a:ea typeface="+mn-ea"/>
                <a:cs typeface="+mn-cs"/>
              </a:rPr>
              <a:t>What happens if we release without this? Is there a workaround or a more simple way to accomplish this?</a:t>
            </a:r>
          </a:p>
          <a:p>
            <a:r>
              <a:rPr lang="en-US" sz="1200" b="0" i="0" kern="1200" dirty="0" smtClean="0">
                <a:solidFill>
                  <a:schemeClr val="tx1"/>
                </a:solidFill>
                <a:effectLst/>
                <a:latin typeface="+mn-lt"/>
                <a:ea typeface="+mn-ea"/>
                <a:cs typeface="+mn-cs"/>
              </a:rPr>
              <a:t>Will the release/project/product work without this initiative?</a:t>
            </a:r>
          </a:p>
          <a:p>
            <a:r>
              <a:rPr lang="en-US" sz="1200" b="0" i="0" kern="1200" dirty="0" smtClean="0">
                <a:solidFill>
                  <a:schemeClr val="tx1"/>
                </a:solidFill>
                <a:effectLst/>
                <a:latin typeface="+mn-lt"/>
                <a:ea typeface="+mn-ea"/>
                <a:cs typeface="+mn-cs"/>
              </a:rPr>
              <a:t>If the product won’t work without an initiative, or the release becomes useless without it, the initiative is most likely a “must-have.”</a:t>
            </a:r>
          </a:p>
          <a:p>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16</a:t>
            </a:fld>
            <a:endParaRPr lang="en-US"/>
          </a:p>
        </p:txBody>
      </p:sp>
    </p:spTree>
    <p:extLst>
      <p:ext uri="{BB962C8B-B14F-4D97-AF65-F5344CB8AC3E}">
        <p14:creationId xmlns:p14="http://schemas.microsoft.com/office/powerpoint/2010/main" val="333797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Should-have initiatives are just a step below must-haves. They are important to the product, project, or release, but they are not vital. If left out, the product or project still functions. However, if they are included, they add significant value.</a:t>
            </a:r>
          </a:p>
          <a:p>
            <a:r>
              <a:rPr lang="en-US" sz="1200" b="0" i="0" kern="1200" dirty="0" smtClean="0">
                <a:solidFill>
                  <a:schemeClr val="tx1"/>
                </a:solidFill>
                <a:effectLst/>
                <a:latin typeface="+mn-lt"/>
                <a:ea typeface="+mn-ea"/>
                <a:cs typeface="+mn-cs"/>
              </a:rPr>
              <a:t>For example, performance improvements, minor bug fixes, or new functionality, may be “should-have” initiatives. Without them, the product still works.</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17</a:t>
            </a:fld>
            <a:endParaRPr lang="en-US"/>
          </a:p>
        </p:txBody>
      </p:sp>
    </p:spTree>
    <p:extLst>
      <p:ext uri="{BB962C8B-B14F-4D97-AF65-F5344CB8AC3E}">
        <p14:creationId xmlns:p14="http://schemas.microsoft.com/office/powerpoint/2010/main" val="323257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Another way of describing “could-have” initiatives is nice-to-haves. “Could-have” initiatives are not necessary to the core function of the product. Compared with “should-have” initiatives, they have a much smaller impact on the outcome if they are left out.</a:t>
            </a:r>
            <a:endParaRPr lang="en-US" dirty="0"/>
          </a:p>
        </p:txBody>
      </p:sp>
      <p:sp>
        <p:nvSpPr>
          <p:cNvPr id="4" name="Slide Number Placeholder 3"/>
          <p:cNvSpPr>
            <a:spLocks noGrp="1"/>
          </p:cNvSpPr>
          <p:nvPr>
            <p:ph type="sldNum" sz="quarter" idx="10"/>
          </p:nvPr>
        </p:nvSpPr>
        <p:spPr/>
        <p:txBody>
          <a:bodyPr/>
          <a:lstStyle/>
          <a:p>
            <a:fld id="{6A830DDE-E8CB-4CEF-80CE-DB78F7427108}" type="slidenum">
              <a:rPr lang="en-US" smtClean="0"/>
              <a:pPr/>
              <a:t>18</a:t>
            </a:fld>
            <a:endParaRPr lang="en-US"/>
          </a:p>
        </p:txBody>
      </p:sp>
    </p:spTree>
    <p:extLst>
      <p:ext uri="{BB962C8B-B14F-4D97-AF65-F5344CB8AC3E}">
        <p14:creationId xmlns:p14="http://schemas.microsoft.com/office/powerpoint/2010/main" val="37432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8F4B86-5CD3-405A-BDA3-B64390629A5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4ECE7D-1E9A-45A2-B14B-1442197F83DE}" type="datetimeFigureOut">
              <a:rPr lang="en-US" smtClean="0"/>
              <a:pPr/>
              <a:t>4/8/2021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8F4B86-5CD3-405A-BDA3-B64390629A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54ECE7D-1E9A-45A2-B14B-1442197F83DE}" type="datetimeFigureOut">
              <a:rPr lang="en-US" smtClean="0"/>
              <a:pPr/>
              <a:t>4/8/2021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9E8F4B86-5CD3-405A-BDA3-B64390629A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54ECE7D-1E9A-45A2-B14B-1442197F83DE}" type="datetimeFigureOut">
              <a:rPr lang="en-US" smtClean="0"/>
              <a:pPr/>
              <a:t>4/8/2021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E8F4B86-5CD3-405A-BDA3-B64390629A5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Prioritization </a:t>
            </a:r>
            <a:br>
              <a:rPr lang="en-US" dirty="0" smtClean="0"/>
            </a:br>
            <a:endParaRPr lang="en-US" dirty="0"/>
          </a:p>
        </p:txBody>
      </p:sp>
      <p:sp>
        <p:nvSpPr>
          <p:cNvPr id="3" name="Content Placeholder 2"/>
          <p:cNvSpPr>
            <a:spLocks noGrp="1"/>
          </p:cNvSpPr>
          <p:nvPr>
            <p:ph idx="1"/>
          </p:nvPr>
        </p:nvSpPr>
        <p:spPr/>
        <p:txBody>
          <a:bodyPr/>
          <a:lstStyle/>
          <a:p>
            <a:pPr algn="just"/>
            <a:r>
              <a:rPr lang="en-US" b="1" dirty="0" smtClean="0"/>
              <a:t>Requirements prioritization is the process of managing the relative importance and urgency of different requirements to cope with the limited resources of projects. </a:t>
            </a:r>
          </a:p>
          <a:p>
            <a:pPr algn="just"/>
            <a:r>
              <a:rPr lang="en-US" b="1" dirty="0" smtClean="0"/>
              <a:t>Adequate prioritization ensures that the most critical requirements are addressed immediately in case time or budgets run out.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Scales</a:t>
            </a:r>
            <a:endParaRPr lang="en-US" dirty="0"/>
          </a:p>
        </p:txBody>
      </p:sp>
      <p:sp>
        <p:nvSpPr>
          <p:cNvPr id="3" name="Content Placeholder 2"/>
          <p:cNvSpPr>
            <a:spLocks noGrp="1"/>
          </p:cNvSpPr>
          <p:nvPr>
            <p:ph idx="1"/>
          </p:nvPr>
        </p:nvSpPr>
        <p:spPr/>
        <p:txBody>
          <a:bodyPr/>
          <a:lstStyle/>
          <a:p>
            <a:endParaRPr lang="en-US" dirty="0"/>
          </a:p>
        </p:txBody>
      </p:sp>
      <p:sp>
        <p:nvSpPr>
          <p:cNvPr id="1026" name="AutoShape 2" descr="Feb23_Schedlbauer_Figure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E:\SRE\2020\Feb23_Schedlbauer_Figure1.png"/>
          <p:cNvPicPr>
            <a:picLocks noChangeAspect="1" noChangeArrowheads="1"/>
          </p:cNvPicPr>
          <p:nvPr/>
        </p:nvPicPr>
        <p:blipFill>
          <a:blip r:embed="rId3"/>
          <a:srcRect r="-5143" b="28571"/>
          <a:stretch>
            <a:fillRect/>
          </a:stretch>
        </p:blipFill>
        <p:spPr bwMode="auto">
          <a:xfrm>
            <a:off x="304800" y="1752600"/>
            <a:ext cx="9347201" cy="4267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Priority Semantics</a:t>
            </a:r>
            <a:br>
              <a:rPr lang="en-US" dirty="0" smtClean="0">
                <a:solidFill>
                  <a:schemeClr val="tx1"/>
                </a:solidFill>
              </a:rPr>
            </a:br>
            <a:endParaRPr lang="en-US" dirty="0"/>
          </a:p>
        </p:txBody>
      </p:sp>
      <p:pic>
        <p:nvPicPr>
          <p:cNvPr id="2049" name="Picture 1" descr="E:\SRE\2020\Feb23_Schedlbauer_Figure2.png"/>
          <p:cNvPicPr>
            <a:picLocks noChangeAspect="1" noChangeArrowheads="1"/>
          </p:cNvPicPr>
          <p:nvPr/>
        </p:nvPicPr>
        <p:blipFill>
          <a:blip r:embed="rId3"/>
          <a:srcRect/>
          <a:stretch>
            <a:fillRect/>
          </a:stretch>
        </p:blipFill>
        <p:spPr bwMode="auto">
          <a:xfrm>
            <a:off x="228600" y="2743200"/>
            <a:ext cx="891540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The requirements dependency map</a:t>
            </a:r>
            <a:endParaRPr lang="en-US" sz="3600" dirty="0"/>
          </a:p>
        </p:txBody>
      </p:sp>
      <p:sp>
        <p:nvSpPr>
          <p:cNvPr id="3" name="Content Placeholder 2"/>
          <p:cNvSpPr>
            <a:spLocks noGrp="1"/>
          </p:cNvSpPr>
          <p:nvPr>
            <p:ph idx="1"/>
          </p:nvPr>
        </p:nvSpPr>
        <p:spPr/>
        <p:txBody>
          <a:bodyPr/>
          <a:lstStyle/>
          <a:p>
            <a:pPr algn="just"/>
            <a:r>
              <a:rPr lang="en-US" dirty="0"/>
              <a:t>Watch for requirement dependencies when prioritizing with the three-level scale. </a:t>
            </a:r>
            <a:endParaRPr lang="en-US" dirty="0" smtClean="0"/>
          </a:p>
          <a:p>
            <a:pPr algn="just"/>
            <a:endParaRPr lang="en-US" dirty="0" smtClean="0"/>
          </a:p>
          <a:p>
            <a:pPr algn="just"/>
            <a:r>
              <a:rPr lang="en-US" dirty="0" smtClean="0"/>
              <a:t>You’ll </a:t>
            </a:r>
            <a:r>
              <a:rPr lang="en-US" dirty="0"/>
              <a:t>run into problems if a high-priority requirement depends on another that’s planned for later implementation.</a:t>
            </a:r>
          </a:p>
        </p:txBody>
      </p:sp>
    </p:spTree>
    <p:extLst>
      <p:ext uri="{BB962C8B-B14F-4D97-AF65-F5344CB8AC3E}">
        <p14:creationId xmlns:p14="http://schemas.microsoft.com/office/powerpoint/2010/main" val="331879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The requirements dependency map</a:t>
            </a:r>
            <a:endParaRPr lang="en-US" sz="3600" dirty="0"/>
          </a:p>
        </p:txBody>
      </p:sp>
      <p:sp>
        <p:nvSpPr>
          <p:cNvPr id="3" name="Content Placeholder 2"/>
          <p:cNvSpPr>
            <a:spLocks noGrp="1"/>
          </p:cNvSpPr>
          <p:nvPr>
            <p:ph idx="1"/>
          </p:nvPr>
        </p:nvSpPr>
        <p:spPr/>
        <p:txBody>
          <a:bodyPr/>
          <a:lstStyle/>
          <a:p>
            <a:pPr algn="just"/>
            <a:r>
              <a:rPr lang="en-US" dirty="0" smtClean="0"/>
              <a:t>let us take a scenario where you have 9 requirements X,Y,Z,P,Q,R,M,O and N with priorities, on a 5- level scale where 1 is most critical and 5 least critical, as 1,2,1,4,5,1,2,2,3.</a:t>
            </a:r>
          </a:p>
          <a:p>
            <a:pPr algn="just"/>
            <a:endParaRPr lang="en-US" dirty="0"/>
          </a:p>
          <a:p>
            <a:pPr algn="just"/>
            <a:r>
              <a:rPr lang="en-US" dirty="0" smtClean="0"/>
              <a:t> So, with these priorities it would be logical to begin with requirements X, Z and 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The requirements dependency map</a:t>
            </a:r>
            <a:endParaRPr lang="en-US" sz="3600" dirty="0"/>
          </a:p>
        </p:txBody>
      </p:sp>
      <p:pic>
        <p:nvPicPr>
          <p:cNvPr id="88066" name="Picture 2" descr="E:\SRE\2020\11-08-2015-01.png"/>
          <p:cNvPicPr>
            <a:picLocks noChangeAspect="1" noChangeArrowheads="1"/>
          </p:cNvPicPr>
          <p:nvPr/>
        </p:nvPicPr>
        <p:blipFill>
          <a:blip r:embed="rId3"/>
          <a:srcRect/>
          <a:stretch>
            <a:fillRect/>
          </a:stretch>
        </p:blipFill>
        <p:spPr bwMode="auto">
          <a:xfrm>
            <a:off x="0" y="2133600"/>
            <a:ext cx="8923810" cy="442463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MoSCoW</a:t>
            </a:r>
          </a:p>
        </p:txBody>
      </p:sp>
      <p:sp>
        <p:nvSpPr>
          <p:cNvPr id="3" name="Content Placeholder 2"/>
          <p:cNvSpPr>
            <a:spLocks noGrp="1"/>
          </p:cNvSpPr>
          <p:nvPr>
            <p:ph idx="1"/>
          </p:nvPr>
        </p:nvSpPr>
        <p:spPr/>
        <p:txBody>
          <a:bodyPr>
            <a:normAutofit fontScale="77500" lnSpcReduction="20000"/>
          </a:bodyPr>
          <a:lstStyle/>
          <a:p>
            <a:pPr algn="just"/>
            <a:r>
              <a:rPr lang="en-US" sz="3200" dirty="0"/>
              <a:t>The MoSCoW scheme changes the three-level scale of high, medium, and low into a four-level scale</a:t>
            </a:r>
            <a:r>
              <a:rPr lang="en-US" sz="3200" dirty="0" smtClean="0"/>
              <a:t>.</a:t>
            </a:r>
          </a:p>
          <a:p>
            <a:pPr algn="just"/>
            <a:r>
              <a:rPr lang="en-US" sz="3200" dirty="0" smtClean="0"/>
              <a:t> </a:t>
            </a:r>
            <a:r>
              <a:rPr lang="en-US" sz="3200" dirty="0"/>
              <a:t>It doesn’t offer any rationale for making the decision about how to rate the priority of a given requirement compared to others. </a:t>
            </a:r>
            <a:endParaRPr lang="en-US" sz="3200" dirty="0" smtClean="0"/>
          </a:p>
          <a:p>
            <a:pPr algn="just"/>
            <a:r>
              <a:rPr lang="en-US" sz="3200" dirty="0" smtClean="0"/>
              <a:t>MoSCoW </a:t>
            </a:r>
            <a:r>
              <a:rPr lang="en-US" sz="3200" dirty="0"/>
              <a:t>is ambiguous as to timing, particularly when it comes to the “Won’t” rating: does it mean “not in the next release” or “not ever</a:t>
            </a:r>
            <a:r>
              <a:rPr lang="en-US" sz="3200" dirty="0" smtClean="0"/>
              <a:t>?”</a:t>
            </a:r>
          </a:p>
          <a:p>
            <a:pPr algn="just"/>
            <a:r>
              <a:rPr lang="en-US" sz="3200" dirty="0" smtClean="0"/>
              <a:t> </a:t>
            </a:r>
            <a:r>
              <a:rPr lang="en-US" sz="3200" dirty="0"/>
              <a:t>The three-level scale that considers importance and urgency and focuses specifically on the forthcoming release or iteration. Agile projects often use the MoSCoW method</a:t>
            </a:r>
            <a:endParaRPr lang="en-US" dirty="0"/>
          </a:p>
          <a:p>
            <a:endParaRPr lang="en-US" dirty="0"/>
          </a:p>
        </p:txBody>
      </p:sp>
    </p:spTree>
    <p:extLst>
      <p:ext uri="{BB962C8B-B14F-4D97-AF65-F5344CB8AC3E}">
        <p14:creationId xmlns:p14="http://schemas.microsoft.com/office/powerpoint/2010/main" val="259281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15" t="20523" r="9792" b="19123"/>
          <a:stretch/>
        </p:blipFill>
        <p:spPr bwMode="auto">
          <a:xfrm>
            <a:off x="0" y="1"/>
            <a:ext cx="912921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3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15" t="20523" r="9792" b="19123"/>
          <a:stretch/>
        </p:blipFill>
        <p:spPr bwMode="auto">
          <a:xfrm>
            <a:off x="0" y="1"/>
            <a:ext cx="912921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73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15" t="20523" r="9792" b="19123"/>
          <a:stretch/>
        </p:blipFill>
        <p:spPr bwMode="auto">
          <a:xfrm>
            <a:off x="0" y="1"/>
            <a:ext cx="912921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66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15" t="20523" r="9792" b="19123"/>
          <a:stretch/>
        </p:blipFill>
        <p:spPr bwMode="auto">
          <a:xfrm>
            <a:off x="0" y="1"/>
            <a:ext cx="912921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37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Bubble Sort Technique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To </a:t>
            </a:r>
            <a:r>
              <a:rPr lang="en-US" dirty="0"/>
              <a:t>prioritize requirements using bubble sort, you take two requirements and compare them with each other. </a:t>
            </a:r>
            <a:endParaRPr lang="en-US" dirty="0" smtClean="0"/>
          </a:p>
          <a:p>
            <a:pPr algn="just"/>
            <a:r>
              <a:rPr lang="en-US" dirty="0" smtClean="0"/>
              <a:t>If </a:t>
            </a:r>
            <a:r>
              <a:rPr lang="en-US" dirty="0"/>
              <a:t>you find out that one requirement should have greater priority over the other, you swap them accordingly. </a:t>
            </a:r>
            <a:endParaRPr lang="en-US" dirty="0" smtClean="0"/>
          </a:p>
          <a:p>
            <a:pPr algn="just"/>
            <a:r>
              <a:rPr lang="en-US" dirty="0" smtClean="0"/>
              <a:t>You </a:t>
            </a:r>
            <a:r>
              <a:rPr lang="en-US" dirty="0"/>
              <a:t>then continue in this fashion until the very last requirement is properly sorted. </a:t>
            </a:r>
            <a:endParaRPr lang="en-US" dirty="0" smtClean="0"/>
          </a:p>
          <a:p>
            <a:pPr algn="just"/>
            <a:r>
              <a:rPr lang="en-US" dirty="0" smtClean="0"/>
              <a:t>The </a:t>
            </a:r>
            <a:r>
              <a:rPr lang="en-US" dirty="0"/>
              <a:t>result is a list of requirements that are ranked.</a:t>
            </a:r>
          </a:p>
          <a:p>
            <a:endParaRPr lang="en-US" dirty="0"/>
          </a:p>
        </p:txBody>
      </p:sp>
    </p:spTree>
    <p:extLst>
      <p:ext uri="{BB962C8B-B14F-4D97-AF65-F5344CB8AC3E}">
        <p14:creationId xmlns:p14="http://schemas.microsoft.com/office/powerpoint/2010/main" val="341391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800" dirty="0"/>
              <a:t>When Do You Use the MoSCoW Method for Prioritization?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sz="3200" dirty="0" smtClean="0"/>
              <a:t>MoSCoW </a:t>
            </a:r>
            <a:r>
              <a:rPr lang="en-US" sz="3200" dirty="0"/>
              <a:t>prioritization is an effective prioritization method for teams who would like to include representatives from the whole organization in their process</a:t>
            </a:r>
            <a:r>
              <a:rPr lang="en-US" sz="3200" dirty="0" smtClean="0"/>
              <a:t>.</a:t>
            </a:r>
          </a:p>
          <a:p>
            <a:pPr algn="just"/>
            <a:r>
              <a:rPr lang="en-US" sz="3200" dirty="0" smtClean="0"/>
              <a:t> </a:t>
            </a:r>
            <a:r>
              <a:rPr lang="en-US" sz="3200" dirty="0"/>
              <a:t>Capture a broader perspective by including participants from various functional departments.</a:t>
            </a:r>
          </a:p>
          <a:p>
            <a:endParaRPr lang="en-US" sz="3200" dirty="0"/>
          </a:p>
          <a:p>
            <a:endParaRPr lang="en-US" sz="3200" dirty="0"/>
          </a:p>
          <a:p>
            <a:endParaRPr lang="en-US" dirty="0"/>
          </a:p>
        </p:txBody>
      </p:sp>
    </p:spTree>
    <p:extLst>
      <p:ext uri="{BB962C8B-B14F-4D97-AF65-F5344CB8AC3E}">
        <p14:creationId xmlns:p14="http://schemas.microsoft.com/office/powerpoint/2010/main" val="3844983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314" t="27985" r="12938" b="14179"/>
          <a:stretch/>
        </p:blipFill>
        <p:spPr bwMode="auto">
          <a:xfrm>
            <a:off x="0" y="16764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15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24" t="27426" r="14303" b="15672"/>
          <a:stretch/>
        </p:blipFill>
        <p:spPr bwMode="auto">
          <a:xfrm>
            <a:off x="0" y="1600200"/>
            <a:ext cx="9130352"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8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Hundred Dollar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All stakeholders get a conceptual 100 dollars, which they can distribute among the requirements</a:t>
            </a:r>
            <a:r>
              <a:rPr lang="en-US" dirty="0" smtClean="0"/>
              <a:t>.</a:t>
            </a:r>
          </a:p>
          <a:p>
            <a:pPr algn="just"/>
            <a:r>
              <a:rPr lang="en-US" dirty="0"/>
              <a:t>The higher the amount allocated to each requirement, the higher the priority of the requirement</a:t>
            </a:r>
            <a:r>
              <a:rPr lang="en-US" dirty="0" smtClean="0"/>
              <a:t>.</a:t>
            </a:r>
          </a:p>
          <a:p>
            <a:pPr algn="just"/>
            <a:r>
              <a:rPr lang="en-US" dirty="0"/>
              <a:t>At the end, the total is counted and the requirements are sorted based on the number of points received.</a:t>
            </a:r>
          </a:p>
        </p:txBody>
      </p:sp>
    </p:spTree>
    <p:extLst>
      <p:ext uri="{BB962C8B-B14F-4D97-AF65-F5344CB8AC3E}">
        <p14:creationId xmlns:p14="http://schemas.microsoft.com/office/powerpoint/2010/main" val="323266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technique should only be used when you have a small group of requirements to </a:t>
            </a:r>
            <a:r>
              <a:rPr lang="en-US" dirty="0" smtClean="0"/>
              <a:t>prioritize.</a:t>
            </a:r>
          </a:p>
          <a:p>
            <a:r>
              <a:rPr lang="en-US" dirty="0"/>
              <a:t>With this technique, however, it can be difficult to keep track of how much has been assigned and what amount is left to dispose of.</a:t>
            </a:r>
            <a:br>
              <a:rPr lang="en-US" dirty="0"/>
            </a:br>
            <a:endParaRPr lang="en-US" dirty="0"/>
          </a:p>
        </p:txBody>
      </p:sp>
      <p:sp>
        <p:nvSpPr>
          <p:cNvPr id="4" name="Title 1"/>
          <p:cNvSpPr>
            <a:spLocks noGrp="1"/>
          </p:cNvSpPr>
          <p:nvPr>
            <p:ph type="title"/>
          </p:nvPr>
        </p:nvSpPr>
        <p:spPr/>
        <p:txBody>
          <a:bodyPr/>
          <a:lstStyle/>
          <a:p>
            <a:r>
              <a:rPr lang="en-US" dirty="0" smtClean="0"/>
              <a:t>Hundred Dollar: Limitations </a:t>
            </a:r>
            <a:r>
              <a:rPr lang="en-US" dirty="0"/>
              <a:t/>
            </a:r>
            <a:br>
              <a:rPr lang="en-US" dirty="0"/>
            </a:br>
            <a:endParaRPr lang="en-US" dirty="0"/>
          </a:p>
        </p:txBody>
      </p:sp>
    </p:spTree>
    <p:extLst>
      <p:ext uri="{BB962C8B-B14F-4D97-AF65-F5344CB8AC3E}">
        <p14:creationId xmlns:p14="http://schemas.microsoft.com/office/powerpoint/2010/main" val="259171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Traceability</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Requirements traceability refers to the ability to describe and follow the life of a requirement, in both forwards and backwards direction (i.e. from its origins, through its development and specification, to its subsequent deployment and use, and through all periods of on-going refinement and iteration in any of these phases.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Performing a requirements traceability analysis is an important part of the software engineering process as it ensures that all of the requirements have been adequately considered during each phase of the project, and that there aren't any scope 'holes' in the developed system due to missed requirements. </a:t>
            </a:r>
          </a:p>
        </p:txBody>
      </p:sp>
      <p:sp>
        <p:nvSpPr>
          <p:cNvPr id="4" name="Title 1"/>
          <p:cNvSpPr>
            <a:spLocks noGrp="1"/>
          </p:cNvSpPr>
          <p:nvPr>
            <p:ph type="title"/>
          </p:nvPr>
        </p:nvSpPr>
        <p:spPr>
          <a:xfrm>
            <a:off x="914400" y="512064"/>
            <a:ext cx="7772400" cy="914400"/>
          </a:xfrm>
        </p:spPr>
        <p:txBody>
          <a:bodyPr/>
          <a:lstStyle/>
          <a:p>
            <a:r>
              <a:rPr lang="en-US" dirty="0" smtClean="0"/>
              <a:t>Requirements Traceability</a:t>
            </a:r>
            <a:br>
              <a:rPr lang="en-US" dirty="0" smtClean="0"/>
            </a:br>
            <a:endParaRPr lang="en-US" dirty="0"/>
          </a:p>
        </p:txBody>
      </p:sp>
    </p:spTree>
    <p:extLst>
      <p:ext uri="{BB962C8B-B14F-4D97-AF65-F5344CB8AC3E}">
        <p14:creationId xmlns:p14="http://schemas.microsoft.com/office/powerpoint/2010/main" val="3504909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Traceability</a:t>
            </a:r>
          </a:p>
        </p:txBody>
      </p:sp>
      <p:sp>
        <p:nvSpPr>
          <p:cNvPr id="3" name="Content Placeholder 2"/>
          <p:cNvSpPr>
            <a:spLocks noGrp="1"/>
          </p:cNvSpPr>
          <p:nvPr>
            <p:ph idx="1"/>
          </p:nvPr>
        </p:nvSpPr>
        <p:spPr/>
        <p:txBody>
          <a:bodyPr/>
          <a:lstStyle/>
          <a:p>
            <a:pPr algn="just"/>
            <a:r>
              <a:rPr lang="en-US" dirty="0" smtClean="0"/>
              <a:t> Traceability may document relationships between many kinds of development artifacts, such as requirements, specification statements, designs, tests cases, models and developed components.</a:t>
            </a:r>
            <a:endParaRPr lang="en-US" baseline="30000" dirty="0" smtClean="0"/>
          </a:p>
          <a:p>
            <a:pPr algn="just"/>
            <a:r>
              <a:rPr lang="en-US" dirty="0" smtClean="0"/>
              <a:t> For example, it is common practice to capture verification relationships to demonstrate that a requirement is verified by a certain test artifact.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SRE\2020\GraphicsViewer.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81200"/>
            <a:ext cx="7772400" cy="4648200"/>
          </a:xfrm>
        </p:spPr>
        <p:txBody>
          <a:bodyPr>
            <a:normAutofit fontScale="70000" lnSpcReduction="20000"/>
          </a:bodyPr>
          <a:lstStyle/>
          <a:p>
            <a:endParaRPr lang="en-US" dirty="0"/>
          </a:p>
          <a:p>
            <a:pPr algn="just"/>
            <a:r>
              <a:rPr lang="en-US" dirty="0" smtClean="0"/>
              <a:t>Customer </a:t>
            </a:r>
            <a:r>
              <a:rPr lang="en-US" dirty="0"/>
              <a:t>needs are traced forward to requirements, so that you can tell which requirements will be affected if those needs change.</a:t>
            </a:r>
          </a:p>
          <a:p>
            <a:pPr algn="just"/>
            <a:endParaRPr lang="en-US" dirty="0"/>
          </a:p>
          <a:p>
            <a:pPr algn="just"/>
            <a:r>
              <a:rPr lang="en-US" dirty="0"/>
              <a:t>Conversely, you can trace backward from requirements to customer needs to identify the origin of each software requirement.</a:t>
            </a:r>
          </a:p>
          <a:p>
            <a:pPr algn="just"/>
            <a:endParaRPr lang="en-US" dirty="0"/>
          </a:p>
          <a:p>
            <a:pPr algn="just"/>
            <a:r>
              <a:rPr lang="en-US" dirty="0"/>
              <a:t>You can trace forward from requirements by defining links between individual requirements and specific product elements.</a:t>
            </a:r>
          </a:p>
          <a:p>
            <a:pPr algn="just"/>
            <a:endParaRPr lang="en-US" dirty="0"/>
          </a:p>
          <a:p>
            <a:pPr algn="just"/>
            <a:r>
              <a:rPr lang="en-US" dirty="0"/>
              <a:t>Specific product elements [may be traced] backward to requirements so that you know why each item was created</a:t>
            </a:r>
            <a:r>
              <a:rPr lang="en-US" dirty="0" smtClean="0"/>
              <a:t>.</a:t>
            </a:r>
            <a:endParaRPr lang="en-US" dirty="0"/>
          </a:p>
        </p:txBody>
      </p:sp>
      <p:sp>
        <p:nvSpPr>
          <p:cNvPr id="4" name="Title 1"/>
          <p:cNvSpPr>
            <a:spLocks noGrp="1"/>
          </p:cNvSpPr>
          <p:nvPr>
            <p:ph type="title"/>
          </p:nvPr>
        </p:nvSpPr>
        <p:spPr>
          <a:xfrm>
            <a:off x="914400" y="512064"/>
            <a:ext cx="7772400" cy="914400"/>
          </a:xfrm>
        </p:spPr>
        <p:txBody>
          <a:bodyPr/>
          <a:lstStyle/>
          <a:p>
            <a:r>
              <a:rPr lang="en-US" sz="3200" dirty="0" smtClean="0"/>
              <a:t>Types :Requirements </a:t>
            </a:r>
            <a:r>
              <a:rPr lang="en-US" sz="3200" dirty="0"/>
              <a:t>Traceability</a:t>
            </a:r>
          </a:p>
        </p:txBody>
      </p:sp>
    </p:spTree>
    <p:extLst>
      <p:ext uri="{BB962C8B-B14F-4D97-AF65-F5344CB8AC3E}">
        <p14:creationId xmlns:p14="http://schemas.microsoft.com/office/powerpoint/2010/main" val="291391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Five Whys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It </a:t>
            </a:r>
            <a:r>
              <a:rPr lang="en-US" dirty="0"/>
              <a:t>often happens that stakeholders want to implement a certain feature for reasons that are not founded on logical arguments or the business interests of the company</a:t>
            </a:r>
            <a:r>
              <a:rPr lang="en-US" dirty="0" smtClean="0"/>
              <a:t>.</a:t>
            </a:r>
          </a:p>
          <a:p>
            <a:pPr algn="just"/>
            <a:r>
              <a:rPr lang="en-US" dirty="0" smtClean="0"/>
              <a:t> </a:t>
            </a:r>
            <a:r>
              <a:rPr lang="en-US" dirty="0"/>
              <a:t>With five whys, the analyst asks the stakeholder repeatedly (five times or less) why the requirement is necessary until the importance of the requirements is established</a:t>
            </a:r>
            <a:r>
              <a:rPr lang="en-US" dirty="0" smtClean="0"/>
              <a:t>.</a:t>
            </a:r>
          </a:p>
          <a:p>
            <a:pPr algn="just"/>
            <a:r>
              <a:rPr lang="en-US" dirty="0" smtClean="0"/>
              <a:t> </a:t>
            </a:r>
            <a:r>
              <a:rPr lang="en-US" dirty="0"/>
              <a:t>The answers reveal whether the requirement is really necessary or can be cancelled/postponed once the priority is determined.</a:t>
            </a:r>
          </a:p>
          <a:p>
            <a:endParaRPr lang="en-US" dirty="0"/>
          </a:p>
        </p:txBody>
      </p:sp>
    </p:spTree>
    <p:extLst>
      <p:ext uri="{BB962C8B-B14F-4D97-AF65-F5344CB8AC3E}">
        <p14:creationId xmlns:p14="http://schemas.microsoft.com/office/powerpoint/2010/main" val="1481180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Usage of traceability information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FF00"/>
                </a:solidFill>
              </a:rPr>
              <a:t>Change impact </a:t>
            </a:r>
            <a:r>
              <a:rPr lang="en-US" dirty="0" smtClean="0">
                <a:solidFill>
                  <a:srgbClr val="FFFF00"/>
                </a:solidFill>
              </a:rPr>
              <a:t>analysis</a:t>
            </a:r>
            <a:r>
              <a:rPr lang="en-US" dirty="0" smtClean="0"/>
              <a:t> – </a:t>
            </a:r>
            <a:r>
              <a:rPr lang="en-US" dirty="0"/>
              <a:t>if a </a:t>
            </a:r>
            <a:r>
              <a:rPr lang="en-US" dirty="0" smtClean="0"/>
              <a:t>requirement</a:t>
            </a:r>
            <a:r>
              <a:rPr lang="en-US" dirty="0"/>
              <a:t> </a:t>
            </a:r>
            <a:r>
              <a:rPr lang="en-US" dirty="0" smtClean="0"/>
              <a:t>is </a:t>
            </a:r>
            <a:r>
              <a:rPr lang="en-US" dirty="0"/>
              <a:t>changing, trace links inform about related and dependent artifacts. </a:t>
            </a:r>
            <a:endParaRPr lang="en-US" dirty="0" smtClean="0"/>
          </a:p>
          <a:p>
            <a:pPr algn="just"/>
            <a:r>
              <a:rPr lang="en-US" dirty="0" smtClean="0"/>
              <a:t>These </a:t>
            </a:r>
            <a:r>
              <a:rPr lang="en-US" dirty="0"/>
              <a:t>artifacts can easily be verified and if required be adjusted. </a:t>
            </a:r>
            <a:endParaRPr lang="en-US" dirty="0" smtClean="0"/>
          </a:p>
          <a:p>
            <a:pPr algn="just"/>
            <a:r>
              <a:rPr lang="en-US" dirty="0" smtClean="0"/>
              <a:t>The </a:t>
            </a:r>
            <a:r>
              <a:rPr lang="en-US" dirty="0"/>
              <a:t>probability to overlook related artifacts is reduced.</a:t>
            </a:r>
          </a:p>
          <a:p>
            <a:pPr algn="just"/>
            <a:r>
              <a:rPr lang="en-US" dirty="0">
                <a:solidFill>
                  <a:srgbClr val="FFFF00"/>
                </a:solidFill>
              </a:rPr>
              <a:t>Coverage analysis </a:t>
            </a:r>
            <a:r>
              <a:rPr lang="en-US" dirty="0"/>
              <a:t>– traceability ensures that no requirements are overlooked</a:t>
            </a:r>
            <a:r>
              <a:rPr lang="en-US" dirty="0" smtClean="0"/>
              <a:t>.</a:t>
            </a:r>
          </a:p>
          <a:p>
            <a:pPr algn="just"/>
            <a:r>
              <a:rPr lang="en-US" dirty="0" smtClean="0"/>
              <a:t> </a:t>
            </a:r>
            <a:r>
              <a:rPr lang="en-US" dirty="0"/>
              <a:t>Especially when certifying safety-critical products it is necessary to demonstrate that all requirements are realized.</a:t>
            </a:r>
          </a:p>
          <a:p>
            <a:endParaRPr lang="en-US" dirty="0"/>
          </a:p>
        </p:txBody>
      </p:sp>
    </p:spTree>
    <p:extLst>
      <p:ext uri="{BB962C8B-B14F-4D97-AF65-F5344CB8AC3E}">
        <p14:creationId xmlns:p14="http://schemas.microsoft.com/office/powerpoint/2010/main" val="217692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solidFill>
                  <a:srgbClr val="FFFF00"/>
                </a:solidFill>
              </a:rPr>
              <a:t>Project status analysis </a:t>
            </a:r>
            <a:r>
              <a:rPr lang="en-US" dirty="0"/>
              <a:t>– tracking of the project status is possible: analyzing the traceability data allows seeing the completion status of the requirements</a:t>
            </a:r>
            <a:r>
              <a:rPr lang="en-US" dirty="0" smtClean="0"/>
              <a:t>.</a:t>
            </a:r>
          </a:p>
          <a:p>
            <a:pPr algn="just"/>
            <a:r>
              <a:rPr lang="en-US" dirty="0" smtClean="0"/>
              <a:t> </a:t>
            </a:r>
            <a:r>
              <a:rPr lang="en-US" dirty="0"/>
              <a:t>Requirements without links or with incomplete trace chain (e.g. requirements with implementation but without tests) indicate that further work is necessary. </a:t>
            </a:r>
            <a:endParaRPr lang="en-US" dirty="0" smtClean="0"/>
          </a:p>
          <a:p>
            <a:pPr algn="just"/>
            <a:r>
              <a:rPr lang="en-US" dirty="0" smtClean="0"/>
              <a:t>The </a:t>
            </a:r>
            <a:r>
              <a:rPr lang="en-US" dirty="0"/>
              <a:t>missing links show which concrete artifacts are missing and need to be realized.</a:t>
            </a:r>
          </a:p>
          <a:p>
            <a:endParaRPr lang="en-US" dirty="0"/>
          </a:p>
        </p:txBody>
      </p:sp>
      <p:sp>
        <p:nvSpPr>
          <p:cNvPr id="4" name="Title 1"/>
          <p:cNvSpPr>
            <a:spLocks noGrp="1"/>
          </p:cNvSpPr>
          <p:nvPr>
            <p:ph type="title"/>
          </p:nvPr>
        </p:nvSpPr>
        <p:spPr>
          <a:xfrm>
            <a:off x="914400" y="512064"/>
            <a:ext cx="7772400" cy="914400"/>
          </a:xfrm>
        </p:spPr>
        <p:txBody>
          <a:bodyPr/>
          <a:lstStyle/>
          <a:p>
            <a:r>
              <a:rPr lang="en-US" sz="3200" dirty="0"/>
              <a:t>Usage of traceability information</a:t>
            </a:r>
            <a:r>
              <a:rPr lang="en-US" dirty="0"/>
              <a:t/>
            </a:r>
            <a:br>
              <a:rPr lang="en-US" dirty="0"/>
            </a:br>
            <a:endParaRPr lang="en-US" dirty="0"/>
          </a:p>
        </p:txBody>
      </p:sp>
    </p:spTree>
    <p:extLst>
      <p:ext uri="{BB962C8B-B14F-4D97-AF65-F5344CB8AC3E}">
        <p14:creationId xmlns:p14="http://schemas.microsoft.com/office/powerpoint/2010/main" val="132429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solidFill>
                  <a:srgbClr val="FFFF00"/>
                </a:solidFill>
              </a:rPr>
              <a:t>Persisting relationships </a:t>
            </a:r>
            <a:r>
              <a:rPr lang="en-US" dirty="0"/>
              <a:t>– often knowledge of a project or product is in the head of specific persons. </a:t>
            </a:r>
            <a:endParaRPr lang="en-US" dirty="0" smtClean="0"/>
          </a:p>
          <a:p>
            <a:pPr algn="just"/>
            <a:r>
              <a:rPr lang="en-US" dirty="0" smtClean="0"/>
              <a:t>By </a:t>
            </a:r>
            <a:r>
              <a:rPr lang="en-US" dirty="0"/>
              <a:t>use of traceability this knowledge is saved by visualizing the relation between the different artifacts. </a:t>
            </a:r>
            <a:endParaRPr lang="en-US" dirty="0" smtClean="0"/>
          </a:p>
          <a:p>
            <a:pPr algn="just"/>
            <a:r>
              <a:rPr lang="en-US" dirty="0" smtClean="0"/>
              <a:t>This </a:t>
            </a:r>
            <a:r>
              <a:rPr lang="en-US" dirty="0"/>
              <a:t>knowledge remains even if a person leaves the project.</a:t>
            </a:r>
          </a:p>
          <a:p>
            <a:pPr algn="just"/>
            <a:r>
              <a:rPr lang="en-US" dirty="0">
                <a:solidFill>
                  <a:srgbClr val="FFFF00"/>
                </a:solidFill>
              </a:rPr>
              <a:t>Test optimization </a:t>
            </a:r>
            <a:r>
              <a:rPr lang="en-US" dirty="0"/>
              <a:t>– by linking requirements, source code, test cases and test results it is easy to identify affected parts of the source code if tests fail. </a:t>
            </a:r>
            <a:endParaRPr lang="en-US" dirty="0" smtClean="0"/>
          </a:p>
          <a:p>
            <a:pPr algn="just"/>
            <a:r>
              <a:rPr lang="en-US" dirty="0" smtClean="0"/>
              <a:t>Furthermore</a:t>
            </a:r>
            <a:r>
              <a:rPr lang="en-US" dirty="0"/>
              <a:t>, redundant test cases can be identified and eliminated.</a:t>
            </a:r>
          </a:p>
          <a:p>
            <a:endParaRPr lang="en-US" dirty="0"/>
          </a:p>
        </p:txBody>
      </p:sp>
      <p:sp>
        <p:nvSpPr>
          <p:cNvPr id="4" name="Title 1"/>
          <p:cNvSpPr>
            <a:spLocks noGrp="1"/>
          </p:cNvSpPr>
          <p:nvPr>
            <p:ph type="title"/>
          </p:nvPr>
        </p:nvSpPr>
        <p:spPr>
          <a:xfrm>
            <a:off x="914400" y="512064"/>
            <a:ext cx="7772400" cy="914400"/>
          </a:xfrm>
        </p:spPr>
        <p:txBody>
          <a:bodyPr/>
          <a:lstStyle/>
          <a:p>
            <a:r>
              <a:rPr lang="en-US" sz="3200" dirty="0"/>
              <a:t>Usage of traceability information</a:t>
            </a:r>
            <a:r>
              <a:rPr lang="en-US" dirty="0"/>
              <a:t/>
            </a:r>
            <a:br>
              <a:rPr lang="en-US" dirty="0"/>
            </a:br>
            <a:endParaRPr lang="en-US" dirty="0"/>
          </a:p>
        </p:txBody>
      </p:sp>
    </p:spTree>
    <p:extLst>
      <p:ext uri="{BB962C8B-B14F-4D97-AF65-F5344CB8AC3E}">
        <p14:creationId xmlns:p14="http://schemas.microsoft.com/office/powerpoint/2010/main" val="4287862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200" spc="-150" dirty="0" smtClean="0"/>
              <a:t>Techniques/Methods Visualization </a:t>
            </a:r>
            <a:r>
              <a:rPr lang="en-US" sz="3200" spc="-150" dirty="0"/>
              <a:t>of </a:t>
            </a:r>
            <a:r>
              <a:rPr lang="en-US" sz="3200" spc="-150" dirty="0" smtClean="0"/>
              <a:t>traceability </a:t>
            </a:r>
            <a:r>
              <a:rPr lang="en-US" sz="2800" dirty="0" smtClean="0"/>
              <a:t>information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One goal of traceability is to visualize the relationship between artifacts. </a:t>
            </a:r>
            <a:endParaRPr lang="en-US" dirty="0" smtClean="0"/>
          </a:p>
          <a:p>
            <a:pPr algn="just"/>
            <a:r>
              <a:rPr lang="en-US" dirty="0" smtClean="0"/>
              <a:t>As </a:t>
            </a:r>
            <a:r>
              <a:rPr lang="en-US" dirty="0"/>
              <a:t>the number and complexity of trace links increases, techniques for traceability visualization are necessary. </a:t>
            </a:r>
            <a:endParaRPr lang="en-US" dirty="0" smtClean="0"/>
          </a:p>
          <a:p>
            <a:pPr algn="just"/>
            <a:r>
              <a:rPr lang="en-US" dirty="0" smtClean="0"/>
              <a:t>A </a:t>
            </a:r>
            <a:r>
              <a:rPr lang="en-US" dirty="0"/>
              <a:t>visualization can include information about the artifacts (e.g. artifact type, metadata, attributes)</a:t>
            </a:r>
            <a:endParaRPr lang="en-US" dirty="0"/>
          </a:p>
        </p:txBody>
      </p:sp>
    </p:spTree>
    <p:extLst>
      <p:ext uri="{BB962C8B-B14F-4D97-AF65-F5344CB8AC3E}">
        <p14:creationId xmlns:p14="http://schemas.microsoft.com/office/powerpoint/2010/main" val="81559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Requirement Traceability Matrix (RTM)</a:t>
            </a:r>
            <a:endParaRPr lang="en-US" sz="2800" dirty="0"/>
          </a:p>
        </p:txBody>
      </p:sp>
      <p:sp>
        <p:nvSpPr>
          <p:cNvPr id="3" name="Content Placeholder 2"/>
          <p:cNvSpPr>
            <a:spLocks noGrp="1"/>
          </p:cNvSpPr>
          <p:nvPr>
            <p:ph idx="1"/>
          </p:nvPr>
        </p:nvSpPr>
        <p:spPr/>
        <p:txBody>
          <a:bodyPr>
            <a:normAutofit/>
          </a:bodyPr>
          <a:lstStyle/>
          <a:p>
            <a:pPr algn="just"/>
            <a:r>
              <a:rPr lang="en-US" b="1" dirty="0" smtClean="0"/>
              <a:t>Requirement Traceability Matrix (RTM)</a:t>
            </a:r>
            <a:r>
              <a:rPr lang="en-US" dirty="0" smtClean="0"/>
              <a:t> is a document that maps and traces user requirement with </a:t>
            </a:r>
            <a:r>
              <a:rPr lang="en-US" dirty="0" smtClean="0"/>
              <a:t>different artifacts-test </a:t>
            </a:r>
            <a:r>
              <a:rPr lang="en-US" dirty="0" smtClean="0"/>
              <a:t>cases. </a:t>
            </a:r>
            <a:endParaRPr lang="en-US" dirty="0" smtClean="0"/>
          </a:p>
          <a:p>
            <a:pPr algn="just"/>
            <a:r>
              <a:rPr lang="en-US" dirty="0" smtClean="0"/>
              <a:t>The </a:t>
            </a:r>
            <a:r>
              <a:rPr lang="en-US" dirty="0" smtClean="0"/>
              <a:t>main purpose of Requirement Traceability Matrix is to validate that all requirements are checked via test cases such that no functionality is unchecked during Software testing.</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b="1" dirty="0" smtClean="0"/>
              <a:t>TEST CASE</a:t>
            </a:r>
            <a:endParaRPr lang="en-US" dirty="0"/>
          </a:p>
        </p:txBody>
      </p:sp>
      <p:sp>
        <p:nvSpPr>
          <p:cNvPr id="3" name="Content Placeholder 2"/>
          <p:cNvSpPr>
            <a:spLocks noGrp="1"/>
          </p:cNvSpPr>
          <p:nvPr>
            <p:ph idx="1"/>
          </p:nvPr>
        </p:nvSpPr>
        <p:spPr/>
        <p:txBody>
          <a:bodyPr>
            <a:normAutofit fontScale="77500" lnSpcReduction="20000"/>
          </a:bodyPr>
          <a:lstStyle/>
          <a:p>
            <a:r>
              <a:rPr lang="en-US" sz="3200" dirty="0" smtClean="0"/>
              <a:t>A </a:t>
            </a:r>
            <a:r>
              <a:rPr lang="en-US" sz="3200" b="1" dirty="0" smtClean="0"/>
              <a:t>TEST CASE </a:t>
            </a:r>
            <a:r>
              <a:rPr lang="en-US" sz="3200" dirty="0" smtClean="0"/>
              <a:t> is a set of conditions or variables under which a tester will determine whether a system under test satisfies requirements or works correctly.</a:t>
            </a:r>
          </a:p>
          <a:p>
            <a:r>
              <a:rPr lang="en-US" sz="3200" dirty="0" smtClean="0"/>
              <a:t> The process of developing test cases can also help find problems in the requirements or design of an application.</a:t>
            </a:r>
          </a:p>
          <a:p>
            <a:r>
              <a:rPr lang="en-US" sz="3200" dirty="0" smtClean="0"/>
              <a:t>Examples : Test cases for login panel</a:t>
            </a:r>
          </a:p>
          <a:p>
            <a:pPr lvl="1"/>
            <a:r>
              <a:rPr lang="en-US" sz="2800" dirty="0" smtClean="0"/>
              <a:t>Test if user is able to login successfully.</a:t>
            </a:r>
          </a:p>
          <a:p>
            <a:pPr lvl="1"/>
            <a:r>
              <a:rPr lang="en-US" sz="2800" dirty="0" smtClean="0"/>
              <a:t>Test if unregistered users is not able to login to the site</a:t>
            </a:r>
          </a:p>
          <a:p>
            <a:pPr lvl="1"/>
            <a:r>
              <a:rPr lang="en-US" sz="2800" dirty="0" smtClean="0"/>
              <a:t>Test with valid username and empty password such that login must get failed</a:t>
            </a:r>
          </a:p>
          <a:p>
            <a:pPr lvl="1"/>
            <a:r>
              <a:rPr lang="en-US" dirty="0" smtClean="0"/>
              <a:t>Test with empty username and valid password such that login must get failed</a:t>
            </a:r>
          </a:p>
          <a:p>
            <a:endParaRPr lang="en-US" sz="3200"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Types-Forward Traceability</a:t>
            </a:r>
            <a:br>
              <a:rPr lang="en-US" dirty="0" smtClean="0"/>
            </a:br>
            <a:endParaRPr lang="en-US" dirty="0"/>
          </a:p>
        </p:txBody>
      </p:sp>
      <p:sp>
        <p:nvSpPr>
          <p:cNvPr id="3" name="Content Placeholder 2"/>
          <p:cNvSpPr>
            <a:spLocks noGrp="1"/>
          </p:cNvSpPr>
          <p:nvPr>
            <p:ph idx="1"/>
          </p:nvPr>
        </p:nvSpPr>
        <p:spPr/>
        <p:txBody>
          <a:bodyPr/>
          <a:lstStyle/>
          <a:p>
            <a:r>
              <a:rPr lang="en-US" dirty="0" smtClean="0"/>
              <a:t>Document the associations between the  system requirements and the various artifacts created during the design, development and testing of the system. </a:t>
            </a:r>
          </a:p>
        </p:txBody>
      </p:sp>
      <p:pic>
        <p:nvPicPr>
          <p:cNvPr id="5" name="Picture 2"/>
          <p:cNvPicPr>
            <a:picLocks noChangeAspect="1" noChangeArrowheads="1"/>
          </p:cNvPicPr>
          <p:nvPr/>
        </p:nvPicPr>
        <p:blipFill>
          <a:blip r:embed="rId3"/>
          <a:srcRect/>
          <a:stretch>
            <a:fillRect/>
          </a:stretch>
        </p:blipFill>
        <p:spPr bwMode="auto">
          <a:xfrm>
            <a:off x="1447800" y="3886200"/>
            <a:ext cx="71628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Types-</a:t>
            </a:r>
            <a:r>
              <a:rPr lang="en-US" sz="3200" dirty="0" smtClean="0">
                <a:solidFill>
                  <a:schemeClr val="tx1"/>
                </a:solidFill>
              </a:rPr>
              <a:t>Backwards / Reverse Traceability</a:t>
            </a:r>
            <a:r>
              <a:rPr lang="en-US" dirty="0" smtClean="0">
                <a:solidFill>
                  <a:schemeClr val="tx1"/>
                </a:solidFill>
              </a:rPr>
              <a:t/>
            </a:r>
            <a:br>
              <a:rPr lang="en-US" dirty="0" smtClean="0">
                <a:solidFill>
                  <a:schemeClr val="tx1"/>
                </a:solidFill>
              </a:rPr>
            </a:br>
            <a:endParaRPr lang="en-US" dirty="0"/>
          </a:p>
        </p:txBody>
      </p:sp>
      <p:sp>
        <p:nvSpPr>
          <p:cNvPr id="3" name="Content Placeholder 2"/>
          <p:cNvSpPr>
            <a:spLocks noGrp="1"/>
          </p:cNvSpPr>
          <p:nvPr>
            <p:ph idx="1"/>
          </p:nvPr>
        </p:nvSpPr>
        <p:spPr/>
        <p:txBody>
          <a:bodyPr/>
          <a:lstStyle/>
          <a:p>
            <a:r>
              <a:rPr lang="en-US" sz="3200" dirty="0" smtClean="0"/>
              <a:t>To document the lineage and source of all the requirements defined in the System Requirements Specification (SRS). </a:t>
            </a:r>
            <a:endParaRPr lang="en-US" dirty="0"/>
          </a:p>
        </p:txBody>
      </p:sp>
      <p:pic>
        <p:nvPicPr>
          <p:cNvPr id="3075" name="Picture 3"/>
          <p:cNvPicPr>
            <a:picLocks noChangeAspect="1" noChangeArrowheads="1"/>
          </p:cNvPicPr>
          <p:nvPr/>
        </p:nvPicPr>
        <p:blipFill>
          <a:blip r:embed="rId3"/>
          <a:srcRect/>
          <a:stretch>
            <a:fillRect/>
          </a:stretch>
        </p:blipFill>
        <p:spPr bwMode="auto">
          <a:xfrm>
            <a:off x="1295400" y="3657600"/>
            <a:ext cx="7229475" cy="263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Prioritization</a:t>
            </a:r>
          </a:p>
        </p:txBody>
      </p:sp>
      <p:sp>
        <p:nvSpPr>
          <p:cNvPr id="3" name="Content Placeholder 2"/>
          <p:cNvSpPr>
            <a:spLocks noGrp="1"/>
          </p:cNvSpPr>
          <p:nvPr>
            <p:ph idx="1"/>
          </p:nvPr>
        </p:nvSpPr>
        <p:spPr/>
        <p:txBody>
          <a:bodyPr>
            <a:normAutofit fontScale="92500" lnSpcReduction="10000"/>
          </a:bodyPr>
          <a:lstStyle/>
          <a:p>
            <a:pPr algn="just"/>
            <a:r>
              <a:rPr lang="en-US" dirty="0" smtClean="0"/>
              <a:t>A common objection by stakeholders to requirements prioritization is that all requirements are important. </a:t>
            </a:r>
          </a:p>
          <a:p>
            <a:pPr algn="just"/>
            <a:r>
              <a:rPr lang="en-US" dirty="0" smtClean="0"/>
              <a:t>They often say, “Do I really have to prioritize the requirements? All of them are really important to us?”</a:t>
            </a:r>
          </a:p>
          <a:p>
            <a:pPr algn="just"/>
            <a:r>
              <a:rPr lang="en-US" dirty="0" smtClean="0"/>
              <a:t> We can respond to this argument with the simple answer, “No, of course not.</a:t>
            </a:r>
          </a:p>
          <a:p>
            <a:pPr algn="just"/>
            <a:r>
              <a:rPr lang="en-US" dirty="0" smtClean="0"/>
              <a:t> You don’t have to prioritize requirements, as long as you have unlimited time and resources.”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Prioritization</a:t>
            </a:r>
          </a:p>
        </p:txBody>
      </p:sp>
      <p:sp>
        <p:nvSpPr>
          <p:cNvPr id="3" name="Content Placeholder 2"/>
          <p:cNvSpPr>
            <a:spLocks noGrp="1"/>
          </p:cNvSpPr>
          <p:nvPr>
            <p:ph idx="1"/>
          </p:nvPr>
        </p:nvSpPr>
        <p:spPr/>
        <p:txBody>
          <a:bodyPr/>
          <a:lstStyle/>
          <a:p>
            <a:pPr algn="just"/>
            <a:r>
              <a:rPr lang="en-US" dirty="0" smtClean="0"/>
              <a:t>And that, of course, is what we don’t have on projects: unlimited time and unlimited resources (people, money, etc.). Prioritization is a way of dealing with the economics of projects: how do we allocate limited resources to maximize benefit?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Prioritizes?</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Prioritization must be done in collaboration with the stakeholders (customer, product owner, project sponsor, and users) as early as possible so that alternatives can be explored.</a:t>
            </a:r>
          </a:p>
          <a:p>
            <a:pPr algn="just"/>
            <a:r>
              <a:rPr lang="en-US" dirty="0" smtClean="0"/>
              <a:t> Developers and stakeholders must work together as they often have conflicting views and needs.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Guidelines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 common trap is to let the stakeholders choose the priorities without any guidance. </a:t>
            </a:r>
          </a:p>
          <a:p>
            <a:pPr algn="just"/>
            <a:endParaRPr lang="en-US" dirty="0" smtClean="0"/>
          </a:p>
          <a:p>
            <a:pPr algn="just"/>
            <a:r>
              <a:rPr lang="en-US" dirty="0" smtClean="0"/>
              <a:t>The analyst must guide the stakeholders through the prioritization process.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Guidelines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sz="4000" dirty="0" smtClean="0"/>
              <a:t>The analyst should challenge the customer:</a:t>
            </a:r>
          </a:p>
          <a:p>
            <a:pPr algn="just"/>
            <a:r>
              <a:rPr lang="en-US" sz="4000" dirty="0" smtClean="0"/>
              <a:t>What are the consequences to the business objectives if this requirement were omitted?</a:t>
            </a:r>
          </a:p>
          <a:p>
            <a:pPr algn="just"/>
            <a:r>
              <a:rPr lang="en-US" sz="4000" dirty="0" smtClean="0"/>
              <a:t>Is there an existing system or manual process that could compensate?</a:t>
            </a:r>
          </a:p>
          <a:p>
            <a:pPr algn="just"/>
            <a:r>
              <a:rPr lang="en-US" sz="4000" dirty="0" smtClean="0"/>
              <a:t>Why can’t this requirement be deferred to the next release?</a:t>
            </a:r>
          </a:p>
          <a:p>
            <a:pPr algn="just"/>
            <a:r>
              <a:rPr lang="en-US" sz="4000" dirty="0" smtClean="0"/>
              <a:t>What business risk is being introduced if a particular requirement cannot be implemented right away?</a:t>
            </a:r>
          </a:p>
          <a:p>
            <a:pPr algn="just"/>
            <a:r>
              <a:rPr lang="en-US" sz="4000" dirty="0" smtClean="0"/>
              <a:t>Asking these questions allows the analyst to clarify whether a requirement is truly needed, if it can be deferred until a later release, or if it is really another project.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Priority Scales</a:t>
            </a:r>
            <a:br>
              <a:rPr lang="en-US" dirty="0" smtClean="0"/>
            </a:br>
            <a:endParaRPr lang="en-US" dirty="0"/>
          </a:p>
        </p:txBody>
      </p:sp>
      <p:sp>
        <p:nvSpPr>
          <p:cNvPr id="3" name="Content Placeholder 2"/>
          <p:cNvSpPr>
            <a:spLocks noGrp="1"/>
          </p:cNvSpPr>
          <p:nvPr>
            <p:ph idx="1"/>
          </p:nvPr>
        </p:nvSpPr>
        <p:spPr/>
        <p:txBody>
          <a:bodyPr/>
          <a:lstStyle/>
          <a:p>
            <a:r>
              <a:rPr lang="en-US" dirty="0" smtClean="0"/>
              <a:t>Effective prioritization requires the use of a ranking scale or some other ranking scheme.</a:t>
            </a:r>
          </a:p>
          <a:p>
            <a:r>
              <a:rPr lang="en-US" dirty="0" smtClean="0"/>
              <a:t> A number of different scales are used in practice to indicate the relative importance of a requirement: </a:t>
            </a:r>
          </a:p>
          <a:p>
            <a:r>
              <a:rPr lang="en-US" dirty="0" smtClean="0"/>
              <a:t>Categorical scales </a:t>
            </a:r>
          </a:p>
          <a:p>
            <a:r>
              <a:rPr lang="en-US" dirty="0" smtClean="0"/>
              <a:t> Linear numeric scales.</a:t>
            </a:r>
          </a:p>
          <a:p>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38983</TotalTime>
  <Words>2336</Words>
  <Application>Microsoft Office PowerPoint</Application>
  <PresentationFormat>On-screen Show (4:3)</PresentationFormat>
  <Paragraphs>181</Paragraphs>
  <Slides>37</Slides>
  <Notes>19</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Metro</vt:lpstr>
      <vt:lpstr>Requirements Prioritization  </vt:lpstr>
      <vt:lpstr>Bubble Sort Technique </vt:lpstr>
      <vt:lpstr> Five Whys </vt:lpstr>
      <vt:lpstr>Requirements Prioritization</vt:lpstr>
      <vt:lpstr>Requirements Prioritization</vt:lpstr>
      <vt:lpstr>Who Prioritizes? </vt:lpstr>
      <vt:lpstr>Prioritization Guidelines  </vt:lpstr>
      <vt:lpstr>Prioritization Guidelines</vt:lpstr>
      <vt:lpstr>Techniques: Priority Scales </vt:lpstr>
      <vt:lpstr>Priority Scales</vt:lpstr>
      <vt:lpstr>Priority Semantics </vt:lpstr>
      <vt:lpstr>The requirements dependency map</vt:lpstr>
      <vt:lpstr>The requirements dependency map</vt:lpstr>
      <vt:lpstr>The requirements dependency map</vt:lpstr>
      <vt:lpstr>MoSCoW</vt:lpstr>
      <vt:lpstr>PowerPoint Presentation</vt:lpstr>
      <vt:lpstr>PowerPoint Presentation</vt:lpstr>
      <vt:lpstr>PowerPoint Presentation</vt:lpstr>
      <vt:lpstr>PowerPoint Presentation</vt:lpstr>
      <vt:lpstr>When Do You Use the MoSCoW Method for Prioritization? </vt:lpstr>
      <vt:lpstr>Example</vt:lpstr>
      <vt:lpstr>Examples</vt:lpstr>
      <vt:lpstr>Hundred Dollar  </vt:lpstr>
      <vt:lpstr>Hundred Dollar: Limitations  </vt:lpstr>
      <vt:lpstr>Requirements Traceability </vt:lpstr>
      <vt:lpstr>Requirements Traceability </vt:lpstr>
      <vt:lpstr>Requirements Traceability</vt:lpstr>
      <vt:lpstr>PowerPoint Presentation</vt:lpstr>
      <vt:lpstr>Types :Requirements Traceability</vt:lpstr>
      <vt:lpstr>Usage of traceability information </vt:lpstr>
      <vt:lpstr>Usage of traceability information </vt:lpstr>
      <vt:lpstr>Usage of traceability information </vt:lpstr>
      <vt:lpstr>Techniques/Methods Visualization of traceability information </vt:lpstr>
      <vt:lpstr>Requirement Traceability Matrix (RTM)</vt:lpstr>
      <vt:lpstr>A TEST CASE</vt:lpstr>
      <vt:lpstr>Types-Forward Traceability </vt:lpstr>
      <vt:lpstr>Types-Backwards / Reverse Traceability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ZAHID HUSSAIN</dc:creator>
  <cp:lastModifiedBy>Zahid Hussain</cp:lastModifiedBy>
  <cp:revision>324</cp:revision>
  <dcterms:created xsi:type="dcterms:W3CDTF">2020-01-05T08:20:51Z</dcterms:created>
  <dcterms:modified xsi:type="dcterms:W3CDTF">2021-04-08T04:50:30Z</dcterms:modified>
</cp:coreProperties>
</file>