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60" r:id="rId6"/>
    <p:sldId id="261" r:id="rId7"/>
    <p:sldId id="262" r:id="rId8"/>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8" name="Freeform: Shape 27"/>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fld>
            <a:endParaRPr lang="en-US" dirty="0"/>
          </a:p>
        </p:txBody>
      </p:sp>
      <p:sp>
        <p:nvSpPr>
          <p:cNvPr id="24" name="Footer Placeholder 23"/>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fld>
            <a:endParaRPr lang="en-US" dirty="0"/>
          </a:p>
        </p:txBody>
      </p:sp>
      <p:sp>
        <p:nvSpPr>
          <p:cNvPr id="4" name="Freeform: Shape 3"/>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F86ED0C-1DA7-41F0-94CF-6218B1FEDFF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fld>
            <a:endParaRPr lang="en-US" dirty="0"/>
          </a:p>
        </p:txBody>
      </p:sp>
      <p:cxnSp>
        <p:nvCxnSpPr>
          <p:cNvPr id="7" name="Straight Connector 6" title="Rule Line"/>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fld id="{22F3E5F3-28EE-488F-BD53-B744C06C3DEC}"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7" name="Group 6"/>
          <p:cNvGrpSpPr/>
          <p:nvPr/>
        </p:nvGrpSpPr>
        <p:grpSpPr>
          <a:xfrm>
            <a:off x="3124577" y="0"/>
            <a:ext cx="4389519" cy="2916937"/>
            <a:chOff x="3124577" y="0"/>
            <a:chExt cx="4389519" cy="2916937"/>
          </a:xfrm>
        </p:grpSpPr>
        <p:sp>
          <p:nvSpPr>
            <p:cNvPr id="49" name="Freeform: Shape 48"/>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p:cNvGrpSpPr/>
          <p:nvPr/>
        </p:nvGrpSpPr>
        <p:grpSpPr>
          <a:xfrm>
            <a:off x="8122942" y="0"/>
            <a:ext cx="4069058" cy="3547008"/>
            <a:chOff x="8122942" y="0"/>
            <a:chExt cx="4069058" cy="3547008"/>
          </a:xfrm>
        </p:grpSpPr>
        <p:sp>
          <p:nvSpPr>
            <p:cNvPr id="54" name="Freeform: Shape 53"/>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p:cNvGrpSpPr/>
          <p:nvPr/>
        </p:nvGrpSpPr>
        <p:grpSpPr>
          <a:xfrm>
            <a:off x="-1" y="1355238"/>
            <a:ext cx="4381339" cy="5510713"/>
            <a:chOff x="0" y="1347287"/>
            <a:chExt cx="4259808" cy="5510713"/>
          </a:xfrm>
        </p:grpSpPr>
        <p:sp>
          <p:nvSpPr>
            <p:cNvPr id="59" name="Freeform: Shape 58"/>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p:cNvSpPr>
            <a:spLocks noGrp="1"/>
          </p:cNvSpPr>
          <p:nvPr>
            <p:ph type="sldNum" sz="quarter" idx="12"/>
          </p:nvPr>
        </p:nvSpPr>
        <p:spPr/>
        <p:txBody>
          <a:bodyPr/>
          <a:lstStyle/>
          <a:p>
            <a:pPr algn="l"/>
            <a:fld id="{FAEF9944-A4F6-4C59-AEBD-678D6480B8EA}" type="slidenum">
              <a:rPr lang="en-US" smtClean="0"/>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8" name="Date Placeholder 17"/>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D0158CFD-9357-46BE-A189-D637A67C8730}"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endParaRPr lang="en-US"/>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fld id="{7B4742EE-B331-4632-BD10-A82FED6B6FC0}"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algn="l"/>
            <a:fld id="{FAEF9944-A4F6-4C59-AEBD-678D6480B8EA}" type="slidenum">
              <a:rPr lang="en-US" smtClean="0"/>
            </a:fld>
            <a:endParaRPr lang="en-US" dirty="0"/>
          </a:p>
        </p:txBody>
      </p:sp>
      <p:sp>
        <p:nvSpPr>
          <p:cNvPr id="13" name="Title 1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451BA835-D13F-49F4-8F11-5D576AC65FAD}"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DBD1799-ACB5-4CB2-86A2-5C574F1C870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a:xfrm>
            <a:off x="8476488" y="6170491"/>
            <a:ext cx="2214322" cy="457200"/>
          </a:xfrm>
        </p:spPr>
        <p:txBody>
          <a:bodyPr/>
          <a:lstStyle/>
          <a:p>
            <a:fld id="{ED5DD0D6-7A82-473E-879B-C6ECD6CCCFEC}" type="datetime1">
              <a:rPr lang="en-US" smtClean="0"/>
            </a:fld>
            <a:endParaRPr lang="en-US" dirty="0"/>
          </a:p>
        </p:txBody>
      </p:sp>
      <p:sp>
        <p:nvSpPr>
          <p:cNvPr id="9" name="Footer Placeholder 8"/>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1" name="Date Placeholder 10"/>
          <p:cNvSpPr>
            <a:spLocks noGrp="1"/>
          </p:cNvSpPr>
          <p:nvPr>
            <p:ph type="dt" sz="half" idx="10"/>
          </p:nvPr>
        </p:nvSpPr>
        <p:spPr>
          <a:xfrm>
            <a:off x="8476488" y="6170491"/>
            <a:ext cx="2214322" cy="457200"/>
          </a:xfrm>
        </p:spPr>
        <p:txBody>
          <a:bodyPr/>
          <a:lstStyle/>
          <a:p>
            <a:fld id="{D4605E03-BC17-41A7-854C-DFAB672737DC}" type="datetime1">
              <a:rPr lang="en-US" smtClean="0"/>
            </a:fld>
            <a:endParaRPr lang="en-US" dirty="0"/>
          </a:p>
        </p:txBody>
      </p:sp>
      <p:sp>
        <p:nvSpPr>
          <p:cNvPr id="12" name="Footer Placeholder 11"/>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fld>
            <a:endParaRPr lang="en-US" dirty="0"/>
          </a:p>
        </p:txBody>
      </p:sp>
      <p:cxnSp>
        <p:nvCxnSpPr>
          <p:cNvPr id="9" name="Straight Connector 8" title="Rule Line"/>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sv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p:cNvPicPr>
            <a:picLocks noChangeAspect="1"/>
          </p:cNvPicPr>
          <p:nvPr/>
        </p:nvPicPr>
        <p:blipFill rotWithShape="1">
          <a:blip r:embed="rId1"/>
          <a:srcRect t="10731" r="-1" b="-1"/>
          <a:stretch>
            <a:fillRect/>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p:cNvSpPr>
            <a:spLocks noGrp="1" noRot="1" noChangeAspect="1" noMove="1" noResize="1" noEditPoints="1" noAdjustHandles="1" noChangeArrowheads="1" noChangeShapeType="1" noTextEdit="1"/>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p:cNvSpPr>
            <a:spLocks noGrp="1" noRot="1" noChangeAspect="1" noMove="1" noResize="1" noEditPoints="1" noAdjustHandles="1" noChangeArrowheads="1" noChangeShapeType="1" noTextEdit="1"/>
          </p:cNvSpPr>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p:cNvSpPr>
            <a:spLocks noGrp="1" noRot="1" noChangeAspect="1" noMove="1" noResize="1" noEditPoints="1" noAdjustHandles="1" noChangeArrowheads="1" noChangeShapeType="1" noTextEdit="1"/>
          </p:cNvSpPr>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180531" y="1346268"/>
            <a:ext cx="5274860" cy="3066706"/>
          </a:xfrm>
        </p:spPr>
        <p:txBody>
          <a:bodyPr anchor="b">
            <a:normAutofit/>
          </a:bodyPr>
          <a:lstStyle/>
          <a:p>
            <a:pPr>
              <a:lnSpc>
                <a:spcPct val="110000"/>
              </a:lnSpc>
            </a:pPr>
            <a:r>
              <a:rPr lang="en-US" sz="5100">
                <a:latin typeface="Arial Black" panose="020B0A04020102020204" charset="0"/>
                <a:cs typeface="Arial Black" panose="020B0A04020102020204" charset="0"/>
              </a:rPr>
              <a:t>Risk Analysis and Impact Analysis</a:t>
            </a:r>
            <a:endParaRPr lang="en-US" sz="5100">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1186835" y="5189351"/>
            <a:ext cx="4176734" cy="799811"/>
          </a:xfrm>
        </p:spPr>
        <p:txBody>
          <a:bodyPr anchor="t">
            <a:normAutofit/>
          </a:bodyPr>
          <a:lstStyle/>
          <a:p>
            <a:r>
              <a:rPr lang="en-US" b="1" dirty="0">
                <a:latin typeface="Calibri" panose="020F0502020204030204" charset="0"/>
                <a:ea typeface="Meiryo"/>
                <a:cs typeface="Calibri" panose="020F0502020204030204" charset="0"/>
              </a:rPr>
              <a:t>Presented by Muskan</a:t>
            </a:r>
            <a:endParaRPr lang="en-US" b="1">
              <a:latin typeface="Calibri" panose="020F0502020204030204" charset="0"/>
              <a:ea typeface="Meiryo"/>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6" name="Straight Connector 10"/>
          <p:cNvCxnSpPr>
            <a:cxnSpLocks noGrp="1" noRot="1" noChangeAspect="1" noMove="1" noResize="1" noEditPoints="1" noAdjustHandles="1" noChangeArrowheads="1" noChangeShapeType="1"/>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2"/>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6"/>
          <p:cNvPicPr>
            <a:picLocks noGrp="1" noChangeAspect="1"/>
          </p:cNvPicPr>
          <p:nvPr>
            <p:ph sz="half" idx="2"/>
          </p:nvPr>
        </p:nvPicPr>
        <p:blipFill rotWithShape="1">
          <a:blip r:embed="rId1"/>
          <a:srcRect r="-1" b="4636"/>
          <a:stretch>
            <a:fillRect/>
          </a:stretch>
        </p:blipFill>
        <p:spPr>
          <a:xfrm>
            <a:off x="-99118" y="-57499"/>
            <a:ext cx="12188952" cy="6857990"/>
          </a:xfrm>
          <a:prstGeom prst="rect">
            <a:avLst/>
          </a:prstGeom>
        </p:spPr>
      </p:pic>
      <p:sp>
        <p:nvSpPr>
          <p:cNvPr id="20" name="Freeform: Shape 14"/>
          <p:cNvSpPr>
            <a:spLocks noGrp="1" noRot="1" noChangeAspect="1" noMove="1" noResize="1" noEditPoints="1" noAdjustHandles="1" noChangeArrowheads="1" noChangeShapeType="1" noTextEdit="1"/>
          </p:cNvSpPr>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920875" y="442913"/>
            <a:ext cx="8391967" cy="1344612"/>
          </a:xfrm>
        </p:spPr>
        <p:txBody>
          <a:bodyPr vert="horz" lIns="109728" tIns="109728" rIns="109728" bIns="91440" rtlCol="0" anchor="b">
            <a:normAutofit/>
          </a:bodyPr>
          <a:lstStyle/>
          <a:p>
            <a:r>
              <a:rPr lang="en-US">
                <a:latin typeface="Arial Black" panose="020B0A04020102020204" charset="0"/>
                <a:cs typeface="Arial Black" panose="020B0A04020102020204" charset="0"/>
              </a:rPr>
              <a:t>Risk Analysis</a:t>
            </a:r>
            <a:endParaRPr lang="en-US" dirty="0">
              <a:latin typeface="Arial Black" panose="020B0A04020102020204" charset="0"/>
              <a:cs typeface="Arial Black" panose="020B0A04020102020204" charset="0"/>
            </a:endParaRPr>
          </a:p>
        </p:txBody>
      </p:sp>
      <p:sp>
        <p:nvSpPr>
          <p:cNvPr id="22" name="Freeform: Shape 16"/>
          <p:cNvSpPr>
            <a:spLocks noGrp="1" noRot="1" noChangeAspect="1" noMove="1" noResize="1" noEditPoints="1" noAdjustHandles="1" noChangeArrowheads="1" noChangeShapeType="1" noTextEdit="1"/>
          </p:cNvSpPr>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18"/>
          <p:cNvSpPr>
            <a:spLocks noGrp="1" noRot="1" noChangeAspect="1" noMove="1" noResize="1" noEditPoints="1" noAdjustHandles="1" noChangeArrowheads="1" noChangeShapeType="1" noTextEdit="1"/>
          </p:cNvSpPr>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p:cNvSpPr>
            <a:spLocks noGrp="1"/>
          </p:cNvSpPr>
          <p:nvPr>
            <p:ph sz="half" idx="1"/>
          </p:nvPr>
        </p:nvSpPr>
        <p:spPr>
          <a:xfrm>
            <a:off x="1920875" y="2107096"/>
            <a:ext cx="8391967" cy="2846567"/>
          </a:xfrm>
        </p:spPr>
        <p:txBody>
          <a:bodyPr vert="horz" lIns="109728" tIns="109728" rIns="109728" bIns="91440" rtlCol="0" anchor="t">
            <a:noAutofit/>
          </a:bodyPr>
          <a:lstStyle/>
          <a:p>
            <a:pPr algn="just">
              <a:lnSpc>
                <a:spcPct val="130000"/>
              </a:lnSpc>
            </a:pPr>
            <a:r>
              <a:rPr lang="en-US" sz="2000" b="1">
                <a:latin typeface="Calibri" panose="020F0502020204030204" charset="0"/>
                <a:cs typeface="Calibri" panose="020F0502020204030204" charset="0"/>
              </a:rPr>
              <a:t>Risk Analysis is the process of identifying risks in applications and prioritizing them to test. </a:t>
            </a:r>
            <a:endParaRPr lang="en-US" sz="2000">
              <a:latin typeface="Calibri" panose="020F0502020204030204" charset="0"/>
              <a:ea typeface="Meiryo"/>
              <a:cs typeface="Calibri" panose="020F0502020204030204" charset="0"/>
            </a:endParaRPr>
          </a:p>
          <a:p>
            <a:pPr algn="just">
              <a:lnSpc>
                <a:spcPct val="130000"/>
              </a:lnSpc>
            </a:pPr>
            <a:r>
              <a:rPr lang="en-US" sz="2000" b="1">
                <a:latin typeface="Calibri" panose="020F0502020204030204" charset="0"/>
                <a:cs typeface="Calibri" panose="020F0502020204030204" charset="0"/>
              </a:rPr>
              <a:t>When a test plan has been created, risks involved in testing the product are to be taken into consideration along with the possibility of their occurrence and the damage they may cause along with solutions, A detailed study of this is called Risk Analysis.</a:t>
            </a:r>
            <a:endParaRPr lang="en-US" sz="2000" b="1" dirty="0">
              <a:latin typeface="Calibri" panose="020F0502020204030204" charset="0"/>
              <a:ea typeface="Meiryo"/>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charset="0"/>
                <a:ea typeface="+mj-lt"/>
                <a:cs typeface="Arial Black" panose="020B0A04020102020204" charset="0"/>
              </a:rPr>
              <a:t>Un Avoidable Risks</a:t>
            </a:r>
            <a:endParaRPr lang="en-US" dirty="0">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vert="horz" lIns="109728" tIns="109728" rIns="109728" bIns="91440" rtlCol="0" anchor="t">
            <a:noAutofit/>
          </a:bodyPr>
          <a:lstStyle/>
          <a:p>
            <a:pPr algn="just"/>
            <a:r>
              <a:rPr lang="en-US" sz="2400" dirty="0">
                <a:latin typeface="Calibri" panose="020F0502020204030204" charset="0"/>
                <a:ea typeface="+mn-lt"/>
                <a:cs typeface="Calibri" panose="020F0502020204030204" charset="0"/>
              </a:rPr>
              <a:t>Some unavoidable risk might take place like:</a:t>
            </a:r>
            <a:endParaRPr lang="en-US" sz="2400" dirty="0">
              <a:latin typeface="Calibri" panose="020F0502020204030204" charset="0"/>
              <a:cs typeface="Calibri" panose="020F0502020204030204" charset="0"/>
            </a:endParaRPr>
          </a:p>
          <a:p>
            <a:pPr marL="285750" indent="-285750" algn="just">
              <a:buFont typeface="Arial" panose="020B0604020202020204"/>
              <a:buChar char="•"/>
            </a:pPr>
            <a:r>
              <a:rPr lang="en-US" sz="2400" dirty="0">
                <a:latin typeface="Calibri" panose="020F0502020204030204" charset="0"/>
                <a:ea typeface="+mn-lt"/>
                <a:cs typeface="Calibri" panose="020F0502020204030204" charset="0"/>
              </a:rPr>
              <a:t>Change in requirements or incomplete requirements</a:t>
            </a:r>
            <a:endParaRPr lang="en-US" sz="2400" dirty="0">
              <a:latin typeface="Calibri" panose="020F0502020204030204" charset="0"/>
              <a:cs typeface="Calibri" panose="020F0502020204030204" charset="0"/>
            </a:endParaRPr>
          </a:p>
          <a:p>
            <a:pPr marL="285750" indent="-285750" algn="just">
              <a:buFont typeface="Arial" panose="020B0604020202020204"/>
              <a:buChar char="•"/>
            </a:pPr>
            <a:r>
              <a:rPr lang="en-US" sz="2400" dirty="0">
                <a:latin typeface="Calibri" panose="020F0502020204030204" charset="0"/>
                <a:ea typeface="+mn-lt"/>
                <a:cs typeface="Calibri" panose="020F0502020204030204" charset="0"/>
              </a:rPr>
              <a:t>Time allocation for testing</a:t>
            </a:r>
            <a:endParaRPr lang="en-US" sz="2400" dirty="0">
              <a:latin typeface="Calibri" panose="020F0502020204030204" charset="0"/>
              <a:cs typeface="Calibri" panose="020F0502020204030204" charset="0"/>
            </a:endParaRPr>
          </a:p>
          <a:p>
            <a:pPr marL="285750" indent="-285750" algn="just">
              <a:buFont typeface="Arial" panose="020B0604020202020204"/>
              <a:buChar char="•"/>
            </a:pPr>
            <a:r>
              <a:rPr lang="en-US" sz="2400" dirty="0">
                <a:latin typeface="Calibri" panose="020F0502020204030204" charset="0"/>
                <a:ea typeface="+mn-lt"/>
                <a:cs typeface="Calibri" panose="020F0502020204030204" charset="0"/>
              </a:rPr>
              <a:t>Developers were delaying to deliver the build for testing</a:t>
            </a:r>
            <a:endParaRPr lang="en-US" sz="2400" dirty="0">
              <a:latin typeface="Calibri" panose="020F0502020204030204" charset="0"/>
              <a:cs typeface="Calibri" panose="020F0502020204030204" charset="0"/>
            </a:endParaRPr>
          </a:p>
          <a:p>
            <a:pPr marL="285750" indent="-285750" algn="just">
              <a:buFont typeface="Arial" panose="020B0604020202020204"/>
              <a:buChar char="•"/>
            </a:pPr>
            <a:r>
              <a:rPr lang="en-US" sz="2400" dirty="0">
                <a:latin typeface="Calibri" panose="020F0502020204030204" charset="0"/>
                <a:ea typeface="+mn-lt"/>
                <a:cs typeface="Calibri" panose="020F0502020204030204" charset="0"/>
              </a:rPr>
              <a:t>Urgency from a client for delivery</a:t>
            </a:r>
            <a:endParaRPr lang="en-US" sz="2400" dirty="0">
              <a:latin typeface="Calibri" panose="020F0502020204030204" charset="0"/>
              <a:cs typeface="Calibri" panose="020F0502020204030204" charset="0"/>
            </a:endParaRPr>
          </a:p>
          <a:p>
            <a:pPr marL="285750" indent="-285750" algn="just">
              <a:buFont typeface="Arial" panose="020B0604020202020204"/>
              <a:buChar char="•"/>
            </a:pPr>
            <a:r>
              <a:rPr lang="en-US" sz="2400" dirty="0">
                <a:latin typeface="Calibri" panose="020F0502020204030204" charset="0"/>
                <a:ea typeface="+mn-lt"/>
                <a:cs typeface="Calibri" panose="020F0502020204030204" charset="0"/>
              </a:rPr>
              <a:t>Defect Leakage due to application size or complexity</a:t>
            </a:r>
            <a:endParaRPr lang="en-US" sz="2400" dirty="0">
              <a:latin typeface="Calibri" panose="020F0502020204030204" charset="0"/>
              <a:cs typeface="Calibri" panose="020F0502020204030204" charset="0"/>
            </a:endParaRPr>
          </a:p>
          <a:p>
            <a:endParaRPr lang="en-US" sz="2400" dirty="0">
              <a:latin typeface="Calibri" panose="020F0502020204030204" charset="0"/>
              <a:ea typeface="Meiryo"/>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charset="0"/>
                <a:ea typeface="+mj-lt"/>
                <a:cs typeface="Times New Roman" panose="02020603050405020304" charset="0"/>
              </a:rPr>
              <a:t>To overcome these risks, these </a:t>
            </a:r>
            <a:r>
              <a:rPr lang="en-US" dirty="0">
                <a:latin typeface="Times New Roman" panose="02020603050405020304" charset="0"/>
                <a:ea typeface="+mj-lt"/>
                <a:cs typeface="Times New Roman" panose="02020603050405020304" charset="0"/>
              </a:rPr>
              <a:t>activities can be done by</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920240" y="1924685"/>
            <a:ext cx="8770620" cy="3867785"/>
          </a:xfrm>
        </p:spPr>
        <p:txBody>
          <a:bodyPr vert="horz" lIns="109728" tIns="109728" rIns="109728" bIns="91440" rtlCol="0" anchor="t">
            <a:normAutofit fontScale="25000"/>
          </a:bodyPr>
          <a:lstStyle/>
          <a:p>
            <a:pPr algn="just"/>
            <a:r>
              <a:rPr lang="en-US" dirty="0">
                <a:ea typeface="+mn-lt"/>
                <a:cs typeface="+mn-lt"/>
              </a:rPr>
              <a:t>.</a:t>
            </a:r>
            <a:endParaRPr lang="en-US" dirty="0"/>
          </a:p>
          <a:p>
            <a:pPr marL="285750" indent="-285750" algn="just">
              <a:buFont typeface="Arial" panose="020B0604020202020204"/>
              <a:buChar char="•"/>
            </a:pPr>
            <a:r>
              <a:rPr lang="en-US" sz="7385" dirty="0">
                <a:latin typeface="Calibri" panose="020F0502020204030204" charset="0"/>
                <a:ea typeface="+mn-lt"/>
                <a:cs typeface="Calibri" panose="020F0502020204030204" charset="0"/>
              </a:rPr>
              <a:t> </a:t>
            </a:r>
            <a:r>
              <a:rPr lang="en-US" sz="9600" dirty="0">
                <a:latin typeface="Calibri" panose="020F0502020204030204" charset="0"/>
                <a:ea typeface="+mn-lt"/>
                <a:cs typeface="Calibri" panose="020F0502020204030204" charset="0"/>
              </a:rPr>
              <a:t>Conducting  a Risk Assessment review meeting with the development team.</a:t>
            </a:r>
            <a:endParaRPr lang="en-US" sz="9600">
              <a:latin typeface="Calibri" panose="020F0502020204030204" charset="0"/>
              <a:ea typeface="Meiryo"/>
              <a:cs typeface="Calibri" panose="020F0502020204030204" charset="0"/>
            </a:endParaRPr>
          </a:p>
          <a:p>
            <a:pPr marL="285750" indent="-285750" algn="just">
              <a:buFont typeface="Arial" panose="020B0604020202020204"/>
              <a:buChar char="•"/>
            </a:pPr>
            <a:r>
              <a:rPr lang="en-US" sz="9600" dirty="0">
                <a:latin typeface="Calibri" panose="020F0502020204030204" charset="0"/>
                <a:ea typeface="+mn-lt"/>
                <a:cs typeface="Calibri" panose="020F0502020204030204" charset="0"/>
              </a:rPr>
              <a:t>Creating Profile for Risk coverage  that mentioning the importance of each area.</a:t>
            </a:r>
            <a:endParaRPr lang="en-US" sz="9600" dirty="0">
              <a:latin typeface="Calibri" panose="020F0502020204030204" charset="0"/>
              <a:cs typeface="Calibri" panose="020F0502020204030204" charset="0"/>
            </a:endParaRPr>
          </a:p>
          <a:p>
            <a:pPr marL="285750" indent="-285750" algn="just">
              <a:buFont typeface="Arial" panose="020B0604020202020204"/>
              <a:buChar char="•"/>
            </a:pPr>
            <a:r>
              <a:rPr lang="en-US" sz="9600" dirty="0">
                <a:latin typeface="Calibri" panose="020F0502020204030204" charset="0"/>
                <a:ea typeface="+mn-lt"/>
                <a:cs typeface="Calibri" panose="020F0502020204030204" charset="0"/>
              </a:rPr>
              <a:t>Creating Risk assessment database for future maintenance and management review.</a:t>
            </a:r>
            <a:endParaRPr lang="en-US" sz="9600" dirty="0">
              <a:latin typeface="Calibri" panose="020F0502020204030204" charset="0"/>
              <a:cs typeface="Calibri" panose="020F0502020204030204" charset="0"/>
            </a:endParaRPr>
          </a:p>
          <a:p>
            <a:pPr marL="285750" indent="-285750" algn="just">
              <a:buFont typeface="Arial" panose="020B0604020202020204"/>
              <a:buChar char="•"/>
            </a:pPr>
            <a:r>
              <a:rPr lang="en-US" sz="9600" dirty="0">
                <a:latin typeface="Calibri" panose="020F0502020204030204" charset="0"/>
                <a:ea typeface="+mn-lt"/>
                <a:cs typeface="Calibri" panose="020F0502020204030204" charset="0"/>
              </a:rPr>
              <a:t>Identify and describe the risk magnitude indicators: High, Medium and Low.</a:t>
            </a:r>
            <a:endParaRPr lang="en-US" sz="9600" dirty="0">
              <a:latin typeface="Calibri" panose="020F0502020204030204" charset="0"/>
              <a:cs typeface="Calibri" panose="020F0502020204030204" charset="0"/>
            </a:endParaRPr>
          </a:p>
          <a:p>
            <a:pPr algn="just"/>
            <a:endParaRPr lang="en-US" sz="9600" dirty="0">
              <a:latin typeface="Calibri" panose="020F0502020204030204" charset="0"/>
              <a:ea typeface="Meiryo"/>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882" y="1592408"/>
            <a:ext cx="8770571" cy="899571"/>
          </a:xfrm>
        </p:spPr>
        <p:txBody>
          <a:bodyPr>
            <a:normAutofit/>
          </a:bodyPr>
          <a:lstStyle/>
          <a:p>
            <a:r>
              <a:rPr lang="en-US" dirty="0">
                <a:latin typeface="Arial Black" panose="020B0A04020102020204" charset="0"/>
                <a:ea typeface="+mj-lt"/>
                <a:cs typeface="Arial Black" panose="020B0A04020102020204" charset="0"/>
              </a:rPr>
              <a:t>Impact Analysis</a:t>
            </a:r>
            <a:endParaRPr lang="en-US" b="0" dirty="0">
              <a:latin typeface="Arial Black" panose="020B0A04020102020204" charset="0"/>
              <a:ea typeface="+mj-lt"/>
              <a:cs typeface="Arial Black" panose="020B0A04020102020204" charset="0"/>
            </a:endParaRPr>
          </a:p>
          <a:p>
            <a:endParaRPr lang="en-US" dirty="0">
              <a:latin typeface="Arial Black" panose="020B0A04020102020204" charset="0"/>
              <a:ea typeface="Meiryo"/>
              <a:cs typeface="Arial Black" panose="020B0A04020102020204" charset="0"/>
            </a:endParaRPr>
          </a:p>
        </p:txBody>
      </p:sp>
      <p:sp>
        <p:nvSpPr>
          <p:cNvPr id="3" name="Content Placeholder 2"/>
          <p:cNvSpPr>
            <a:spLocks noGrp="1"/>
          </p:cNvSpPr>
          <p:nvPr>
            <p:ph idx="1"/>
          </p:nvPr>
        </p:nvSpPr>
        <p:spPr>
          <a:xfrm>
            <a:off x="985520" y="2491740"/>
            <a:ext cx="10840720" cy="4140200"/>
          </a:xfrm>
        </p:spPr>
        <p:txBody>
          <a:bodyPr vert="horz" lIns="109728" tIns="109728" rIns="109728" bIns="91440" rtlCol="0" anchor="t">
            <a:normAutofit fontScale="25000"/>
          </a:bodyPr>
          <a:lstStyle/>
          <a:p>
            <a:pPr marL="285750" indent="-285750" algn="just">
              <a:buFont typeface="Arial" panose="020B0604020202020204" pitchFamily="34" charset="0"/>
              <a:buChar char="•"/>
            </a:pPr>
            <a:r>
              <a:rPr lang="en-US" sz="9600" dirty="0">
                <a:latin typeface="Calibri" panose="020F0502020204030204" charset="0"/>
                <a:ea typeface="+mn-lt"/>
                <a:cs typeface="Calibri" panose="020F0502020204030204" charset="0"/>
              </a:rPr>
              <a:t>Impact Analysis is defined as analyzing</a:t>
            </a:r>
            <a:r>
              <a:rPr lang="en-US" sz="9600" b="1" dirty="0">
                <a:latin typeface="Calibri" panose="020F0502020204030204" charset="0"/>
                <a:ea typeface="+mn-lt"/>
                <a:cs typeface="Calibri" panose="020F0502020204030204" charset="0"/>
              </a:rPr>
              <a:t> the impact of changes in the deployed product</a:t>
            </a:r>
            <a:r>
              <a:rPr lang="en-US" sz="9600" dirty="0">
                <a:latin typeface="Calibri" panose="020F0502020204030204" charset="0"/>
                <a:ea typeface="+mn-lt"/>
                <a:cs typeface="Calibri" panose="020F0502020204030204" charset="0"/>
              </a:rPr>
              <a:t> or application.</a:t>
            </a:r>
            <a:endParaRPr lang="en-US" sz="9600">
              <a:latin typeface="Calibri" panose="020F0502020204030204" charset="0"/>
              <a:ea typeface="Meiryo"/>
              <a:cs typeface="Calibri" panose="020F0502020204030204" charset="0"/>
            </a:endParaRPr>
          </a:p>
          <a:p>
            <a:pPr marL="285750" indent="-285750" algn="just">
              <a:buFont typeface="Arial" panose="020B0604020202020204" pitchFamily="34" charset="0"/>
              <a:buChar char="•"/>
            </a:pPr>
            <a:r>
              <a:rPr lang="en-US" sz="9600" dirty="0">
                <a:latin typeface="Calibri" panose="020F0502020204030204" charset="0"/>
                <a:ea typeface="+mn-lt"/>
                <a:cs typeface="Calibri" panose="020F0502020204030204" charset="0"/>
              </a:rPr>
              <a:t> The impact is analyzed on</a:t>
            </a:r>
            <a:r>
              <a:rPr lang="en-US" sz="9600" b="1" dirty="0">
                <a:latin typeface="Calibri" panose="020F0502020204030204" charset="0"/>
                <a:ea typeface="+mn-lt"/>
                <a:cs typeface="Calibri" panose="020F0502020204030204" charset="0"/>
              </a:rPr>
              <a:t> Requirements, Design &amp; Architecture,</a:t>
            </a:r>
            <a:r>
              <a:rPr lang="en-US" sz="9600" dirty="0">
                <a:latin typeface="Calibri" panose="020F0502020204030204" charset="0"/>
                <a:ea typeface="+mn-lt"/>
                <a:cs typeface="Calibri" panose="020F0502020204030204" charset="0"/>
              </a:rPr>
              <a:t> </a:t>
            </a:r>
            <a:r>
              <a:rPr lang="en-US" sz="9600">
                <a:latin typeface="Calibri" panose="020F0502020204030204" charset="0"/>
                <a:ea typeface="+mn-lt"/>
                <a:cs typeface="Calibri" panose="020F0502020204030204" charset="0"/>
              </a:rPr>
              <a:t>impact on Test and on schedule.</a:t>
            </a:r>
            <a:endParaRPr lang="en-US" sz="9600" dirty="0">
              <a:latin typeface="Calibri" panose="020F0502020204030204" charset="0"/>
              <a:ea typeface="+mn-lt"/>
              <a:cs typeface="Calibri" panose="020F0502020204030204" charset="0"/>
            </a:endParaRPr>
          </a:p>
          <a:p>
            <a:pPr marL="285750" indent="-285750" algn="just">
              <a:buFont typeface="Arial" panose="020B0604020202020204"/>
              <a:buChar char="•"/>
            </a:pPr>
            <a:r>
              <a:rPr lang="en-US" sz="9600">
                <a:latin typeface="Calibri" panose="020F0502020204030204" charset="0"/>
                <a:ea typeface="+mn-lt"/>
                <a:cs typeface="Calibri" panose="020F0502020204030204" charset="0"/>
              </a:rPr>
              <a:t>The impact analysis will assure what part of an application need to be changed.</a:t>
            </a:r>
            <a:endParaRPr lang="en-US" sz="9600">
              <a:latin typeface="Calibri" panose="020F0502020204030204" charset="0"/>
              <a:ea typeface="Meiryo"/>
              <a:cs typeface="Calibri" panose="020F0502020204030204" charset="0"/>
            </a:endParaRPr>
          </a:p>
          <a:p>
            <a:pPr marL="285750" indent="-285750" algn="just">
              <a:buFont typeface="Arial" panose="020B0604020202020204"/>
              <a:buChar char="•"/>
            </a:pPr>
            <a:endParaRPr lang="en-US" sz="9600" dirty="0">
              <a:latin typeface="Calibri" panose="020F0502020204030204" charset="0"/>
              <a:ea typeface="+mn-lt"/>
              <a:cs typeface="Calibri" panose="020F0502020204030204" charset="0"/>
            </a:endParaRPr>
          </a:p>
          <a:p>
            <a:pPr algn="just"/>
            <a:r>
              <a:rPr lang="en-US" sz="6220" dirty="0">
                <a:latin typeface="Calibri" panose="020F0502020204030204" charset="0"/>
                <a:ea typeface="+mn-lt"/>
                <a:cs typeface="Calibri" panose="020F0502020204030204" charset="0"/>
              </a:rPr>
              <a:t>  </a:t>
            </a:r>
            <a:endParaRPr lang="en-US" sz="6220">
              <a:latin typeface="Calibri" panose="020F0502020204030204" charset="0"/>
              <a:ea typeface="Meiryo"/>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636" y="801654"/>
            <a:ext cx="8770571" cy="1345269"/>
          </a:xfrm>
        </p:spPr>
        <p:txBody>
          <a:bodyPr>
            <a:normAutofit fontScale="90000"/>
          </a:bodyPr>
          <a:lstStyle/>
          <a:p>
            <a:r>
              <a:rPr lang="en-US">
                <a:latin typeface="Times New Roman" panose="02020603050405020304" charset="0"/>
                <a:ea typeface="+mj-lt"/>
                <a:cs typeface="Times New Roman" panose="02020603050405020304" charset="0"/>
              </a:rPr>
              <a:t>Sample Questions to be addressed for performing Impact Analysis</a:t>
            </a:r>
            <a:endParaRPr lang="en-US">
              <a:latin typeface="Times New Roman" panose="02020603050405020304" charset="0"/>
              <a:ea typeface="+mj-lt"/>
              <a:cs typeface="Times New Roman" panose="02020603050405020304" charset="0"/>
            </a:endParaRPr>
          </a:p>
          <a:p>
            <a:endParaRPr lang="en-US" dirty="0">
              <a:latin typeface="Times New Roman" panose="02020603050405020304" charset="0"/>
              <a:ea typeface="Meiryo"/>
              <a:cs typeface="Times New Roman" panose="02020603050405020304" charset="0"/>
            </a:endParaRPr>
          </a:p>
        </p:txBody>
      </p:sp>
      <p:sp>
        <p:nvSpPr>
          <p:cNvPr id="3" name="Content Placeholder 2"/>
          <p:cNvSpPr>
            <a:spLocks noGrp="1"/>
          </p:cNvSpPr>
          <p:nvPr>
            <p:ph idx="1"/>
          </p:nvPr>
        </p:nvSpPr>
        <p:spPr>
          <a:xfrm>
            <a:off x="1920240" y="1986280"/>
            <a:ext cx="9312910" cy="3651250"/>
          </a:xfrm>
        </p:spPr>
        <p:txBody>
          <a:bodyPr vert="horz" lIns="109728" tIns="109728" rIns="109728" bIns="91440" rtlCol="0" anchor="t">
            <a:noAutofit/>
          </a:bodyPr>
          <a:lstStyle/>
          <a:p>
            <a:pPr marL="285750" indent="-285750">
              <a:buFont typeface="Arial" panose="020B0604020202020204"/>
              <a:buChar char="•"/>
            </a:pPr>
            <a:r>
              <a:rPr lang="en-US" sz="2400">
                <a:latin typeface="Times New Roman" panose="02020603050405020304" charset="0"/>
                <a:ea typeface="+mn-lt"/>
                <a:cs typeface="Times New Roman" panose="02020603050405020304" charset="0"/>
              </a:rPr>
              <a:t>What are the adverse side effects or risks of making the proposed change?</a:t>
            </a:r>
            <a:endParaRPr lang="en-US" sz="2400">
              <a:latin typeface="Times New Roman" panose="02020603050405020304" charset="0"/>
              <a:cs typeface="Times New Roman" panose="02020603050405020304" charset="0"/>
            </a:endParaRPr>
          </a:p>
          <a:p>
            <a:pPr marL="285750" indent="-285750">
              <a:buFont typeface="Arial" panose="020B0604020202020204"/>
              <a:buChar char="•"/>
            </a:pPr>
            <a:r>
              <a:rPr lang="en-US" sz="2400">
                <a:latin typeface="Times New Roman" panose="02020603050405020304" charset="0"/>
                <a:ea typeface="+mn-lt"/>
                <a:cs typeface="Times New Roman" panose="02020603050405020304" charset="0"/>
              </a:rPr>
              <a:t>Does any tool be acquired in order to implement the change?</a:t>
            </a:r>
            <a:endParaRPr lang="en-US" sz="2400">
              <a:latin typeface="Times New Roman" panose="02020603050405020304" charset="0"/>
              <a:cs typeface="Times New Roman" panose="02020603050405020304" charset="0"/>
            </a:endParaRPr>
          </a:p>
          <a:p>
            <a:pPr marL="285750" indent="-285750">
              <a:buFont typeface="Arial" panose="020B0604020202020204"/>
              <a:buChar char="•"/>
            </a:pPr>
            <a:r>
              <a:rPr lang="en-US" sz="2400">
                <a:latin typeface="Times New Roman" panose="02020603050405020304" charset="0"/>
                <a:ea typeface="+mn-lt"/>
                <a:cs typeface="Times New Roman" panose="02020603050405020304" charset="0"/>
              </a:rPr>
              <a:t>If the change is accepted how much effort will be lost that is already been invested?</a:t>
            </a:r>
            <a:endParaRPr lang="en-US" sz="2400">
              <a:latin typeface="Times New Roman" panose="02020603050405020304" charset="0"/>
              <a:ea typeface="+mn-lt"/>
              <a:cs typeface="Times New Roman" panose="02020603050405020304" charset="0"/>
            </a:endParaRPr>
          </a:p>
          <a:p>
            <a:pPr marL="285750" indent="-285750">
              <a:buFont typeface="Arial" panose="020B0604020202020204"/>
              <a:buChar char="•"/>
            </a:pPr>
            <a:r>
              <a:rPr lang="en-US" sz="2400">
                <a:latin typeface="Times New Roman" panose="02020603050405020304" charset="0"/>
                <a:ea typeface="+mn-lt"/>
                <a:cs typeface="Times New Roman" panose="02020603050405020304" charset="0"/>
              </a:rPr>
              <a:t>Does proposed changes adversely affect performance requirements?</a:t>
            </a:r>
            <a:endParaRPr lang="en-US" sz="2400">
              <a:latin typeface="Times New Roman" panose="02020603050405020304" charset="0"/>
              <a:cs typeface="Times New Roman" panose="02020603050405020304" charset="0"/>
            </a:endParaRPr>
          </a:p>
          <a:p>
            <a:pPr marL="285750" indent="-285750">
              <a:buFont typeface="Arial" panose="020B0604020202020204"/>
              <a:buChar char="•"/>
            </a:pPr>
            <a:r>
              <a:rPr lang="en-US" sz="2400">
                <a:latin typeface="Times New Roman" panose="02020603050405020304" charset="0"/>
                <a:ea typeface="+mn-lt"/>
                <a:cs typeface="Times New Roman" panose="02020603050405020304" charset="0"/>
              </a:rPr>
              <a:t>Does the change increase the product cost?</a:t>
            </a:r>
            <a:endParaRPr lang="en-US" sz="2400">
              <a:latin typeface="Times New Roman" panose="02020603050405020304" charset="0"/>
              <a:cs typeface="Times New Roman" panose="02020603050405020304" charset="0"/>
            </a:endParaRPr>
          </a:p>
          <a:p>
            <a:endParaRPr lang="en-US" sz="2400" dirty="0">
              <a:latin typeface="Times New Roman" panose="02020603050405020304" charset="0"/>
              <a:ea typeface="Meiryo"/>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20240" y="1218825"/>
            <a:ext cx="8770571" cy="1345269"/>
          </a:xfrm>
        </p:spPr>
        <p:txBody>
          <a:bodyPr>
            <a:normAutofit fontScale="90000"/>
          </a:bodyPr>
          <a:p>
            <a:r>
              <a:rPr lang="en-US">
                <a:latin typeface="Arial Black" panose="020B0A04020102020204" charset="0"/>
                <a:cs typeface="Arial Black" panose="020B0A04020102020204" charset="0"/>
                <a:sym typeface="+mn-ea"/>
              </a:rPr>
              <a:t>Best practices for change Impact Analysis</a:t>
            </a:r>
            <a:br>
              <a:rPr lang="en-US" b="1">
                <a:latin typeface="Arial Black" panose="020B0A04020102020204" charset="0"/>
                <a:ea typeface="Meiryo"/>
                <a:cs typeface="Arial Black" panose="020B0A04020102020204" charset="0"/>
              </a:rPr>
            </a:br>
            <a:endParaRPr lang="en-US"/>
          </a:p>
        </p:txBody>
      </p:sp>
      <p:sp>
        <p:nvSpPr>
          <p:cNvPr id="3" name="Content Placeholder 2"/>
          <p:cNvSpPr>
            <a:spLocks noGrp="1"/>
          </p:cNvSpPr>
          <p:nvPr>
            <p:ph idx="1"/>
          </p:nvPr>
        </p:nvSpPr>
        <p:spPr>
          <a:xfrm>
            <a:off x="1920240" y="2032635"/>
            <a:ext cx="9886315" cy="4394835"/>
          </a:xfrm>
        </p:spPr>
        <p:txBody>
          <a:bodyPr>
            <a:noAutofit/>
          </a:bodyPr>
          <a:p>
            <a:pPr marL="285750" indent="-285750" algn="just">
              <a:buFont typeface="Arial" panose="020B0604020202020204" pitchFamily="34" charset="0"/>
              <a:buChar char="•"/>
            </a:pPr>
            <a:r>
              <a:rPr lang="en-US" sz="2400">
                <a:latin typeface="Calibri" panose="020F0502020204030204" charset="0"/>
                <a:cs typeface="Calibri" panose="020F0502020204030204" charset="0"/>
                <a:sym typeface="+mn-ea"/>
              </a:rPr>
              <a:t>Continue</a:t>
            </a:r>
            <a:r>
              <a:rPr lang="en-US" sz="2400">
                <a:latin typeface="Calibri" panose="020F0502020204030204" charset="0"/>
                <a:ea typeface="+mn-lt"/>
                <a:cs typeface="Calibri" panose="020F0502020204030204" charset="0"/>
                <a:sym typeface="+mn-ea"/>
              </a:rPr>
              <a:t> communication between developer and tester is must, not to miss any change needed to implement in the final product</a:t>
            </a:r>
            <a:endParaRPr lang="en-US" sz="2400">
              <a:latin typeface="Calibri" panose="020F0502020204030204" charset="0"/>
              <a:ea typeface="+mn-lt"/>
              <a:cs typeface="Calibri" panose="020F0502020204030204" charset="0"/>
            </a:endParaRPr>
          </a:p>
          <a:p>
            <a:pPr marL="285750" indent="-285750" algn="just">
              <a:buFont typeface="Arial" panose="020B0604020202020204" pitchFamily="34" charset="0"/>
              <a:buChar char="•"/>
            </a:pPr>
            <a:r>
              <a:rPr lang="en-US" sz="2400">
                <a:latin typeface="Calibri" panose="020F0502020204030204" charset="0"/>
                <a:ea typeface="+mn-lt"/>
                <a:cs typeface="Calibri" panose="020F0502020204030204" charset="0"/>
                <a:sym typeface="+mn-ea"/>
              </a:rPr>
              <a:t>Identify if any user interface changes, deletions or additions are required.</a:t>
            </a:r>
            <a:endParaRPr lang="en-US" sz="2400">
              <a:latin typeface="Calibri" panose="020F0502020204030204" charset="0"/>
              <a:ea typeface="+mn-lt"/>
              <a:cs typeface="Calibri" panose="020F0502020204030204" charset="0"/>
              <a:sym typeface="+mn-ea"/>
            </a:endParaRPr>
          </a:p>
          <a:p>
            <a:pPr marL="285750" indent="-285750" algn="just">
              <a:buFont typeface="Arial" panose="020B0604020202020204" pitchFamily="34" charset="0"/>
              <a:buChar char="•"/>
            </a:pPr>
            <a:r>
              <a:rPr lang="en-US" sz="2400">
                <a:latin typeface="Calibri" panose="020F0502020204030204" charset="0"/>
                <a:ea typeface="Meiryo"/>
                <a:cs typeface="Calibri" panose="020F0502020204030204" charset="0"/>
              </a:rPr>
              <a:t>Identify if any user interface changes, deletions or additions are required.</a:t>
            </a:r>
            <a:endParaRPr lang="en-US" sz="2400">
              <a:latin typeface="Calibri" panose="020F0502020204030204" charset="0"/>
              <a:ea typeface="Meiryo"/>
              <a:cs typeface="Calibri" panose="020F0502020204030204" charset="0"/>
            </a:endParaRPr>
          </a:p>
          <a:p>
            <a:pPr marL="285750" indent="-285750" algn="just">
              <a:buFont typeface="Arial" panose="020B0604020202020204" pitchFamily="34" charset="0"/>
              <a:buChar char="•"/>
            </a:pPr>
            <a:r>
              <a:rPr lang="en-US" sz="2400">
                <a:latin typeface="Calibri" panose="020F0502020204030204" charset="0"/>
                <a:ea typeface="Meiryo"/>
                <a:cs typeface="Calibri" panose="020F0502020204030204" charset="0"/>
              </a:rPr>
              <a:t>Estimate the number of acceptance, system or integration test cases that will be required.</a:t>
            </a:r>
            <a:endParaRPr lang="en-US" sz="2400">
              <a:latin typeface="Calibri" panose="020F0502020204030204" charset="0"/>
              <a:ea typeface="Meiryo"/>
              <a:cs typeface="Calibri" panose="020F0502020204030204" charset="0"/>
            </a:endParaRPr>
          </a:p>
          <a:p>
            <a:endParaRPr lang="en-US" sz="2400">
              <a:latin typeface="Calibri" panose="020F0502020204030204" charset="0"/>
              <a:ea typeface="Meiryo"/>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3561" y="643503"/>
            <a:ext cx="8770571" cy="1345269"/>
          </a:xfrm>
        </p:spPr>
        <p:txBody>
          <a:bodyPr/>
          <a:lstStyle/>
          <a:p>
            <a:r>
              <a:rPr lang="en-US">
                <a:latin typeface="Arial Black" panose="020B0A04020102020204" charset="0"/>
                <a:ea typeface="Meiryo"/>
                <a:cs typeface="Arial Black" panose="020B0A04020102020204" charset="0"/>
              </a:rPr>
              <a:t>Risk and Impact Analysis</a:t>
            </a:r>
            <a:endParaRPr lang="en-US">
              <a:latin typeface="Arial Black" panose="020B0A04020102020204" charset="0"/>
              <a:cs typeface="Arial Black" panose="020B0A04020102020204" charset="0"/>
            </a:endParaRPr>
          </a:p>
        </p:txBody>
      </p:sp>
      <p:pic>
        <p:nvPicPr>
          <p:cNvPr id="5" name="Picture 5" descr="A picture containing text, outdoor&#10;&#10;Description automatically generated"/>
          <p:cNvPicPr>
            <a:picLocks noGrp="1" noChangeAspect="1"/>
          </p:cNvPicPr>
          <p:nvPr>
            <p:ph sz="half" idx="1"/>
          </p:nvPr>
        </p:nvPicPr>
        <p:blipFill>
          <a:blip r:embed="rId1"/>
          <a:srcRect t="9103"/>
          <a:stretch>
            <a:fillRect/>
          </a:stretch>
        </p:blipFill>
        <p:spPr>
          <a:xfrm>
            <a:off x="200660" y="2923540"/>
            <a:ext cx="6085840" cy="3145155"/>
          </a:xfrm>
          <a:ln w="28575">
            <a:solidFill>
              <a:schemeClr val="tx1"/>
            </a:solidFill>
          </a:ln>
        </p:spPr>
      </p:pic>
      <p:pic>
        <p:nvPicPr>
          <p:cNvPr id="6" name="Picture 6"/>
          <p:cNvPicPr>
            <a:picLocks noGrp="1" noChangeAspect="1"/>
          </p:cNvPicPr>
          <p:nvPr>
            <p:ph sz="half" idx="2"/>
          </p:nvPr>
        </p:nvPicPr>
        <p:blipFill>
          <a:blip r:embed="rId2"/>
          <a:srcRect t="3059" r="1677"/>
          <a:stretch>
            <a:fillRect/>
          </a:stretch>
        </p:blipFill>
        <p:spPr>
          <a:xfrm>
            <a:off x="6691630" y="3021965"/>
            <a:ext cx="5285740" cy="2576195"/>
          </a:xfrm>
          <a:ln w="28575">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0" name="Freeform: Shape 39"/>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1"/>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4" name="Freeform: Shape 43"/>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47"/>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2" name="Rectangle 51"/>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4" name="Freeform: Shape 53"/>
          <p:cNvSpPr>
            <a:spLocks noGrp="1" noRot="1" noChangeAspect="1" noMove="1" noResize="1" noEditPoints="1" noAdjustHandles="1" noChangeArrowheads="1" noChangeShapeType="1" noTextEdit="1"/>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p:cNvSpPr>
            <a:spLocks noGrp="1" noRot="1" noChangeAspect="1" noMove="1" noResize="1" noEditPoints="1" noAdjustHandles="1" noChangeArrowheads="1" noChangeShapeType="1" noTextEdit="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8" name="Freeform: Shape 57"/>
          <p:cNvSpPr>
            <a:spLocks noGrp="1" noRot="1" noChangeAspect="1" noMove="1" noResize="1" noEditPoints="1" noAdjustHandles="1" noChangeArrowheads="1" noChangeShapeType="1" noTextEdit="1"/>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1180531" y="1346268"/>
            <a:ext cx="5274860" cy="3066706"/>
          </a:xfrm>
        </p:spPr>
        <p:txBody>
          <a:bodyPr vert="horz" lIns="109728" tIns="109728" rIns="109728" bIns="91440" rtlCol="0" anchor="b">
            <a:normAutofit/>
          </a:bodyPr>
          <a:lstStyle/>
          <a:p>
            <a:pPr>
              <a:lnSpc>
                <a:spcPct val="120000"/>
              </a:lnSpc>
            </a:pPr>
            <a:r>
              <a:rPr lang="en-US" sz="6000">
                <a:solidFill>
                  <a:schemeClr val="tx1">
                    <a:lumMod val="85000"/>
                    <a:lumOff val="15000"/>
                  </a:schemeClr>
                </a:solidFill>
                <a:latin typeface="Arial Black" panose="020B0A04020102020204" charset="0"/>
                <a:cs typeface="Arial Black" panose="020B0A04020102020204" charset="0"/>
              </a:rPr>
              <a:t>Thank you </a:t>
            </a:r>
            <a:endParaRPr lang="en-US" sz="6000">
              <a:solidFill>
                <a:schemeClr val="tx1">
                  <a:lumMod val="85000"/>
                  <a:lumOff val="15000"/>
                </a:schemeClr>
              </a:solidFill>
              <a:latin typeface="Arial Black" panose="020B0A04020102020204" charset="0"/>
              <a:cs typeface="Arial Black" panose="020B0A04020102020204" charset="0"/>
            </a:endParaRPr>
          </a:p>
        </p:txBody>
      </p:sp>
      <p:pic>
        <p:nvPicPr>
          <p:cNvPr id="6" name="Graphic 5" descr="Smiling Face with No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263677" y="1818860"/>
            <a:ext cx="3220279" cy="3220279"/>
          </a:xfrm>
          <a:prstGeom prst="rect">
            <a:avLst/>
          </a:prstGeom>
        </p:spPr>
      </p:pic>
    </p:spTree>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11E3B"/>
      </a:dk2>
      <a:lt2>
        <a:srgbClr val="E2E8E3"/>
      </a:lt2>
      <a:accent1>
        <a:srgbClr val="C34DB0"/>
      </a:accent1>
      <a:accent2>
        <a:srgbClr val="933BB1"/>
      </a:accent2>
      <a:accent3>
        <a:srgbClr val="734DC3"/>
      </a:accent3>
      <a:accent4>
        <a:srgbClr val="3B46B1"/>
      </a:accent4>
      <a:accent5>
        <a:srgbClr val="4D89C3"/>
      </a:accent5>
      <a:accent6>
        <a:srgbClr val="3BA8B1"/>
      </a:accent6>
      <a:hlink>
        <a:srgbClr val="3F6B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2181</Words>
  <Application>WPS Presentation</Application>
  <PresentationFormat>Widescreen</PresentationFormat>
  <Paragraphs>59</Paragraphs>
  <Slides>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SimSun</vt:lpstr>
      <vt:lpstr>Wingdings</vt:lpstr>
      <vt:lpstr>Corbel</vt:lpstr>
      <vt:lpstr>Meiryo</vt:lpstr>
      <vt:lpstr>Calibri Light</vt:lpstr>
      <vt:lpstr>Segoe Print</vt:lpstr>
      <vt:lpstr>Arial</vt:lpstr>
      <vt:lpstr>Microsoft YaHei</vt:lpstr>
      <vt:lpstr>Arial Unicode MS</vt:lpstr>
      <vt:lpstr>Calibri</vt:lpstr>
      <vt:lpstr>Meiryo</vt:lpstr>
      <vt:lpstr>Arial Black</vt:lpstr>
      <vt:lpstr>Times New Roman</vt:lpstr>
      <vt:lpstr>Cambria</vt:lpstr>
      <vt:lpstr>Calibri Light</vt:lpstr>
      <vt:lpstr>SketchLinesVTI</vt:lpstr>
      <vt:lpstr>Risk Analysis and Impact Analysis</vt:lpstr>
      <vt:lpstr>Risk Analysis</vt:lpstr>
      <vt:lpstr>Un Avoidable Risks</vt:lpstr>
      <vt:lpstr>To overcome these risks, these activities can be done by</vt:lpstr>
      <vt:lpstr>Impact Analysis</vt:lpstr>
      <vt:lpstr>Sample Questions to be addressed for performing Impact Analysis</vt:lpstr>
      <vt:lpstr>PowerPoint 演示文稿</vt:lpstr>
      <vt:lpstr>Risk and Impact Analysis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muska</cp:lastModifiedBy>
  <cp:revision>209</cp:revision>
  <dcterms:created xsi:type="dcterms:W3CDTF">2021-03-08T15:46:00Z</dcterms:created>
  <dcterms:modified xsi:type="dcterms:W3CDTF">2021-03-08T18:22:13Z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