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CF3F1-DBAE-4082-8347-9F2AA7A57055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D1022-FE81-44B5-9936-B93F40356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6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xmlns="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1EF1-D783-45D7-AB02-D572DF08D127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0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xmlns="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19FC-0B23-46C2-BDF1-708A2E5AED1C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451C-6560-44D4-B307-93ACD688740B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6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4BD5-777F-41A2-9460-252A75347E20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2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xmlns="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7D8F-F624-4D98-A968-B561F588ADD4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xmlns="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6266-EAF5-41DF-974D-5670226C2534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ABA86-EB9C-4C8E-956A-D2D939B80E48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5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xmlns="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8290-3CAA-4E39-82B6-848F999D9D33}" type="datetime1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6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xmlns="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F6B8-022B-411E-AB6D-4E247AC1D05D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6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2DDC-1F47-4FB1-B01F-94B2DBF8238E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0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xmlns="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7AD5-8535-4C81-B033-3D5FC239F0EB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8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xmlns="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2015-017A-4A4B-A1E0-527738D00BF2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7A00-24E1-472A-9677-D29B94DE79CD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6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8F187B58-3857-4454-9C70-EFB475976F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ark blue starry night sky">
            <a:extLst>
              <a:ext uri="{FF2B5EF4-FFF2-40B4-BE49-F238E27FC236}">
                <a16:creationId xmlns:a16="http://schemas.microsoft.com/office/drawing/2014/main" xmlns="" id="{13C6001D-A8D1-4B8C-AABC-D0D99CEEA0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4C5418A4-3935-49EA-B51C-5DDCBFAA39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614449-AFDF-4E6F-B504-064AD5251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en-US" sz="4000" dirty="0"/>
              <a:t>Risk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5106F01-3A43-4174-A3C6-DD5391428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Name: Fahad Hussain </a:t>
            </a:r>
          </a:p>
          <a:p>
            <a:r>
              <a:rPr lang="en-US" sz="2000" dirty="0"/>
              <a:t>Roll no: 19SW136</a:t>
            </a:r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5783D11-EE01-4BCC-A1EB-E4C92947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18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0E3596DD-156A-473E-9BB3-C6A29F7574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2C46C4D6-C474-4E92-B52E-944C1118F7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A3BDEC-EB9A-475B-AB81-3DE37F1D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Examples </a:t>
            </a:r>
            <a:r>
              <a:rPr lang="en-US"/>
              <a:t>Of Business Risk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ACB88A-51A2-4179-8BDE-26D503374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/>
              <a:t> Building an excellent product that no one wants.</a:t>
            </a:r>
          </a:p>
          <a:p>
            <a:r>
              <a:rPr lang="en-US" sz="2000"/>
              <a:t> Building a product that no longer fits into the overall business strategy.</a:t>
            </a:r>
          </a:p>
          <a:p>
            <a:r>
              <a:rPr lang="en-US" sz="2000"/>
              <a:t> Building a product that the sales force do not know how to sell.</a:t>
            </a:r>
          </a:p>
          <a:p>
            <a:r>
              <a:rPr lang="en-US" sz="2000"/>
              <a:t> Losing Budget.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xmlns="" id="{4B3D50EE-81AF-425D-9663-833660FBB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86" y="2119793"/>
            <a:ext cx="4747547" cy="26467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571D2D8-085C-4219-8989-17506FE3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51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0E3596DD-156A-473E-9BB3-C6A29F7574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2C46C4D6-C474-4E92-B52E-944C1118F7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5B7C5A-A043-4CA2-B5A2-270B7530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/>
              <a:t>Risk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138B26-1851-493C-86F0-D3A59F8DD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 List the risks associated with the project.</a:t>
            </a:r>
          </a:p>
          <a:p>
            <a:r>
              <a:rPr lang="en-US" sz="2000" dirty="0"/>
              <a:t> Use a risk item checklist to identify the risk ( Risk Item checklist is  a set of questions relevant to each risk.)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xmlns="" id="{078F89DC-7991-4F28-9612-73D8CD1CAC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803" y="643234"/>
            <a:ext cx="3961912" cy="55998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ACE3F5A-9379-41E4-9FC1-88504087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240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77A050-AA59-4C6E-AD67-0F869D42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Risk Projection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976EB3-524E-4B88-8B2F-502C86D95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Risk projection is also called Risk Estimation.</a:t>
            </a:r>
          </a:p>
          <a:p>
            <a:r>
              <a:rPr lang="en-US" dirty="0"/>
              <a:t> Rates each risk in 2 ways:</a:t>
            </a:r>
          </a:p>
          <a:p>
            <a:r>
              <a:rPr lang="en-US" dirty="0"/>
              <a:t> Find the probability of occurrence of each risk.</a:t>
            </a:r>
          </a:p>
          <a:p>
            <a:r>
              <a:rPr lang="en-US" dirty="0"/>
              <a:t> Find the impact of the problems associated with each risk.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0FF26B-66D9-476C-A0AD-712614FF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6500C8-FB01-4416-8CA1-8D56B190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 For Risk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E0BC5D-DC3F-47DB-9325-F23822F57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Step 1: Prepare a risk table.</a:t>
            </a:r>
          </a:p>
          <a:p>
            <a:r>
              <a:rPr lang="en-US" dirty="0"/>
              <a:t> list all the risks identified in the first column.</a:t>
            </a:r>
          </a:p>
          <a:p>
            <a:r>
              <a:rPr lang="en-US" dirty="0"/>
              <a:t> category of the risk is identified in the second column:</a:t>
            </a:r>
          </a:p>
          <a:p>
            <a:r>
              <a:rPr lang="en-US" dirty="0"/>
              <a:t>    PS- Project Size Risk</a:t>
            </a:r>
          </a:p>
          <a:p>
            <a:r>
              <a:rPr lang="en-US" dirty="0"/>
              <a:t>    TE- Technical Risk</a:t>
            </a:r>
          </a:p>
          <a:p>
            <a:r>
              <a:rPr lang="en-US" dirty="0"/>
              <a:t>    BU- Business Risk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2FF309-D74C-4C48-B036-D7418445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B3408D-A675-4D75-852B-B2D8154A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42433B-8D7F-409A-B12C-C3E438BEB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Probability of occurrence is entered in the third column.</a:t>
            </a:r>
          </a:p>
          <a:p>
            <a:r>
              <a:rPr lang="en-US" dirty="0"/>
              <a:t> The Impact of each risk is assessed through the 4 Risk Components:</a:t>
            </a:r>
          </a:p>
          <a:p>
            <a:r>
              <a:rPr lang="en-US" dirty="0"/>
              <a:t> 1. Performance:</a:t>
            </a:r>
          </a:p>
          <a:p>
            <a:pPr marL="0" indent="0">
              <a:buNone/>
            </a:pPr>
            <a:r>
              <a:rPr lang="en-US" dirty="0"/>
              <a:t>                                If the risk becomes real will the requirements be met and will the product be fit for its intended use?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8CA3BD-3B31-48E8-B672-B07AE9961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4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0CEF96-87B7-4D0E-836F-BB3AE3EB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2FBBA1-320D-44F3-BD4E-E7E80F17E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Cost:</a:t>
            </a:r>
          </a:p>
          <a:p>
            <a:pPr marL="0" indent="0">
              <a:buNone/>
            </a:pPr>
            <a:r>
              <a:rPr lang="en-US" dirty="0"/>
              <a:t>              If the risk becomes real will the project budget be maintained?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Support:</a:t>
            </a:r>
          </a:p>
          <a:p>
            <a:pPr marL="0" indent="0">
              <a:buNone/>
            </a:pPr>
            <a:r>
              <a:rPr lang="en-US" dirty="0"/>
              <a:t>                   If the risk becomes real will the resultant software be easy to correct?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D8EBA7-FF76-4C4E-AB1C-16D6B5E9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52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AAB13F-61A3-449E-8CA4-9B0A40C2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1A0014-4B3B-4A02-8F12-E89FA4154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4. Schedule:</a:t>
            </a:r>
          </a:p>
          <a:p>
            <a:pPr marL="0" indent="0">
              <a:buNone/>
            </a:pPr>
            <a:r>
              <a:rPr lang="en-US" sz="4000" dirty="0"/>
              <a:t>                      will the project schedule be maintained and the product will be delivered on time if the risk becomes real.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42DE15C-2CDD-4DB1-AEDA-3E3F7CAC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08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BF1F8D-7A42-4283-A065-E16EFDFB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9188F3-E4F4-4D56-8227-FF257F38B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impact of each risk on the 4 components can be categorized as:</a:t>
            </a:r>
          </a:p>
          <a:p>
            <a:r>
              <a:rPr lang="en-US" dirty="0"/>
              <a:t> Catastrophic (involving or causing sudden great damage)</a:t>
            </a:r>
          </a:p>
          <a:p>
            <a:r>
              <a:rPr lang="en-US" dirty="0"/>
              <a:t> Critical (inclined to criticize severely and unfavorably)</a:t>
            </a:r>
          </a:p>
          <a:p>
            <a:r>
              <a:rPr lang="en-US" dirty="0"/>
              <a:t> Marginal (minor and not important)</a:t>
            </a:r>
          </a:p>
          <a:p>
            <a:r>
              <a:rPr lang="en-US" dirty="0"/>
              <a:t> Negligible (so small or unimportant as to be not worth considering insignificant)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2920BE1-FDF3-47ED-B706-2D2F6125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76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able&#10;&#10;Description automatically generated with medium confidence">
            <a:extLst>
              <a:ext uri="{FF2B5EF4-FFF2-40B4-BE49-F238E27FC236}">
                <a16:creationId xmlns:a16="http://schemas.microsoft.com/office/drawing/2014/main" xmlns="" id="{D3D75B0E-0538-49D0-8C99-6671CDA94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551" y="643467"/>
            <a:ext cx="9132897" cy="55710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120709-4DA1-4185-BD47-DAC0C4F0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67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95A362-FD60-4F5B-B53B-9BD54BC2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41D30B-F207-4BFA-98F4-72B654996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3600" dirty="0"/>
              <a:t>Risks are potential problems that might affect the successful completion of a software project.</a:t>
            </a:r>
          </a:p>
          <a:p>
            <a:r>
              <a:rPr lang="en-US" sz="3600" dirty="0"/>
              <a:t> Risk Analysis are intended to help a software team to understand and manage uncertainty during the development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8E1F7F4-CD34-49E3-A371-A991BF2D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0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4B6A45-F944-430B-8D8D-D6BF3302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37274-060F-43CF-B5C5-1AD505683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6000" dirty="0"/>
              <a:t>There are 2 risk strategies:</a:t>
            </a:r>
          </a:p>
          <a:p>
            <a:r>
              <a:rPr lang="en-US" sz="6000" dirty="0"/>
              <a:t> Reactive Strategy </a:t>
            </a:r>
          </a:p>
          <a:p>
            <a:r>
              <a:rPr lang="en-US" sz="6000" dirty="0"/>
              <a:t> Proactive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ACFBD4-87A2-4D52-BB8A-231ED94C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0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94C5663A-0CE3-4AEE-B47E-FB68D9EBFE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0B27B5-0470-4735-9724-396FB772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en-US" dirty="0"/>
              <a:t>Reactive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D45609-C519-4B50-9E40-AA0046B6D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Software team does nothing until the risk becomes real</a:t>
            </a:r>
            <a:r>
              <a:rPr lang="en-US" sz="2000" dirty="0"/>
              <a:t>.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xmlns="" id="{CC61448F-22EE-49D4-B4E4-04485FE725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2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8DE34F0-C1FB-4B31-B067-42FB252A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38582" y="6356350"/>
            <a:ext cx="141521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73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0E3596DD-156A-473E-9BB3-C6A29F7574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2C46C4D6-C474-4E92-B52E-944C1118F7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86B19D-B4D6-4D30-AE23-97B34C27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Proactive Strategy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E52D95-61E5-4F2F-AD05-54C7620B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/>
              <a:t> Risk management begins long before technical work start.</a:t>
            </a:r>
          </a:p>
          <a:p>
            <a:pPr marL="0" indent="0">
              <a:buNone/>
            </a:pPr>
            <a:r>
              <a:rPr lang="en-US" sz="2000"/>
              <a:t>Risks are identified and prioritized by importance.</a:t>
            </a:r>
          </a:p>
          <a:p>
            <a:pPr marL="0" indent="0">
              <a:buNone/>
            </a:pPr>
            <a:r>
              <a:rPr lang="en-US" sz="2000"/>
              <a:t>Then the team builds a plan to avoid risks if they can or minimize their probability of occurrence.  </a:t>
            </a:r>
          </a:p>
        </p:txBody>
      </p:sp>
      <p:pic>
        <p:nvPicPr>
          <p:cNvPr id="6" name="Picture 5" descr="Text, calendar&#10;&#10;Description automatically generated with medium confidence">
            <a:extLst>
              <a:ext uri="{FF2B5EF4-FFF2-40B4-BE49-F238E27FC236}">
                <a16:creationId xmlns:a16="http://schemas.microsoft.com/office/drawing/2014/main" xmlns="" id="{6DB41D65-D609-49EB-B24B-A1594ED296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86" y="2523335"/>
            <a:ext cx="4747547" cy="18396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AE9E97-D430-4829-9500-CAB9C97A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7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3F1EB7-BCD7-4E35-95E2-52D1FCCB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Categories Of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D4970A-36A8-43A9-9B80-6A1402872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 </a:t>
            </a:r>
            <a:r>
              <a:rPr lang="en-US" sz="5800" dirty="0"/>
              <a:t>There are 3 categories of risks:</a:t>
            </a:r>
          </a:p>
          <a:p>
            <a:r>
              <a:rPr lang="en-US" sz="5800" dirty="0"/>
              <a:t> Project Risk </a:t>
            </a:r>
          </a:p>
          <a:p>
            <a:r>
              <a:rPr lang="en-US" sz="5800" dirty="0"/>
              <a:t> Technical risk</a:t>
            </a:r>
          </a:p>
          <a:p>
            <a:r>
              <a:rPr lang="en-US" sz="5800" dirty="0"/>
              <a:t> Business Risk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A4C6C26-327A-415A-AE78-41A08C84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1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xmlns="" id="{0E3596DD-156A-473E-9BB3-C6A29F7574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2C46C4D6-C474-4E92-B52E-944C1118F7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AE5B5E-3774-49E6-97D7-EE81BF8F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/>
              <a:t>Project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AAE8BE-41EF-439B-902C-11A351AEE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/>
              <a:t> Threatens the project plan.</a:t>
            </a:r>
          </a:p>
          <a:p>
            <a:r>
              <a:rPr lang="en-US" sz="2000"/>
              <a:t> If project risk becomes real, it is likely project schedule will slip and the costs will increase.</a:t>
            </a:r>
          </a:p>
          <a:p>
            <a:r>
              <a:rPr lang="en-US" sz="2000"/>
              <a:t> identifies problems related to budget, schedule and resources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xmlns="" id="{BDD9B2D7-A289-40A8-BD46-CF52D49B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86" y="1544153"/>
            <a:ext cx="4747547" cy="37980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E70CBF-BF6A-4F49-AEA2-14BFD498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664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0E3596DD-156A-473E-9BB3-C6A29F7574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2C46C4D6-C474-4E92-B52E-944C1118F7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DF8411-31BC-41EA-B4E7-7D710F6D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Technical Risk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542514-E1B6-4335-AEE9-B3E3E4D36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400" dirty="0"/>
              <a:t>Threatens the Quality of the software to be produced.</a:t>
            </a:r>
          </a:p>
          <a:p>
            <a:r>
              <a:rPr lang="en-US" sz="2400" dirty="0"/>
              <a:t> Identifies problems related to design, implementation, maintenance.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9F554C3-2FF3-4430-B3E3-E4EBF40B6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86" y="2161334"/>
            <a:ext cx="4747547" cy="25636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0C8D68D-FFF3-456A-8959-8F4C19D7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83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xmlns="" id="{0E3596DD-156A-473E-9BB3-C6A29F7574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xmlns="" id="{2C46C4D6-C474-4E92-B52E-944C1118F7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7E285-20FC-4A32-A227-8C197A49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/>
              <a:t>Business Risk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135E4D-DC6B-4FEE-B07B-6AA7ED626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3200" dirty="0"/>
              <a:t>Threatens the viability( ability to work successfully)of the software to be built.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xmlns="" id="{2D8DB7AD-EB6E-4312-B091-02DDB1B94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86" y="2119793"/>
            <a:ext cx="4747547" cy="30427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D60D4B0-7875-4992-970C-8D88A6E3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845F5A-061D-4825-9AE9-D7794091C6CF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40837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E729BE"/>
      </a:accent1>
      <a:accent2>
        <a:srgbClr val="AE17D5"/>
      </a:accent2>
      <a:accent3>
        <a:srgbClr val="7129E7"/>
      </a:accent3>
      <a:accent4>
        <a:srgbClr val="3137DA"/>
      </a:accent4>
      <a:accent5>
        <a:srgbClr val="297FE7"/>
      </a:accent5>
      <a:accent6>
        <a:srgbClr val="17BCD5"/>
      </a:accent6>
      <a:hlink>
        <a:srgbClr val="3F64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576</Words>
  <Application>Microsoft Office PowerPoint</Application>
  <PresentationFormat>Custom</PresentationFormat>
  <Paragraphs>89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BrushVTI</vt:lpstr>
      <vt:lpstr>Risk Analysis</vt:lpstr>
      <vt:lpstr>Risks</vt:lpstr>
      <vt:lpstr>Strategies</vt:lpstr>
      <vt:lpstr>Reactive Strategy</vt:lpstr>
      <vt:lpstr>Proactive Strategy</vt:lpstr>
      <vt:lpstr>Categories Of Risks</vt:lpstr>
      <vt:lpstr>Project Risk</vt:lpstr>
      <vt:lpstr>Technical Risk</vt:lpstr>
      <vt:lpstr>Business Risk </vt:lpstr>
      <vt:lpstr>Examples Of Business Risk </vt:lpstr>
      <vt:lpstr>Risk Identification</vt:lpstr>
      <vt:lpstr>Risk Projection </vt:lpstr>
      <vt:lpstr>Steps For Risk Projection</vt:lpstr>
      <vt:lpstr>Continue</vt:lpstr>
      <vt:lpstr>continue</vt:lpstr>
      <vt:lpstr>continue</vt:lpstr>
      <vt:lpstr>continue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Analysis</dc:title>
  <dc:creator>fahad chandio</dc:creator>
  <cp:lastModifiedBy>Zahid</cp:lastModifiedBy>
  <cp:revision>15</cp:revision>
  <dcterms:created xsi:type="dcterms:W3CDTF">2021-02-16T03:21:48Z</dcterms:created>
  <dcterms:modified xsi:type="dcterms:W3CDTF">2021-06-23T06:19:31Z</dcterms:modified>
</cp:coreProperties>
</file>