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14" r:id="rId2"/>
    <p:sldId id="279" r:id="rId3"/>
    <p:sldId id="317" r:id="rId4"/>
    <p:sldId id="272" r:id="rId5"/>
    <p:sldId id="331" r:id="rId6"/>
    <p:sldId id="345" r:id="rId7"/>
    <p:sldId id="322" r:id="rId8"/>
    <p:sldId id="367" r:id="rId9"/>
    <p:sldId id="347" r:id="rId10"/>
    <p:sldId id="346" r:id="rId11"/>
    <p:sldId id="348" r:id="rId12"/>
    <p:sldId id="350" r:id="rId13"/>
    <p:sldId id="349" r:id="rId14"/>
    <p:sldId id="351" r:id="rId15"/>
    <p:sldId id="368" r:id="rId16"/>
    <p:sldId id="353" r:id="rId17"/>
    <p:sldId id="355" r:id="rId18"/>
    <p:sldId id="369" r:id="rId19"/>
    <p:sldId id="396" r:id="rId20"/>
    <p:sldId id="370" r:id="rId21"/>
    <p:sldId id="371" r:id="rId22"/>
    <p:sldId id="372" r:id="rId23"/>
    <p:sldId id="373" r:id="rId24"/>
    <p:sldId id="397" r:id="rId25"/>
    <p:sldId id="374" r:id="rId26"/>
    <p:sldId id="375" r:id="rId27"/>
    <p:sldId id="376" r:id="rId28"/>
    <p:sldId id="3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29" autoAdjust="0"/>
  </p:normalViewPr>
  <p:slideViewPr>
    <p:cSldViewPr>
      <p:cViewPr varScale="1">
        <p:scale>
          <a:sx n="58" d="100"/>
          <a:sy n="58" d="100"/>
        </p:scale>
        <p:origin x="-17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A1E3F3-3526-40C1-ABB9-BDE6F1CE47C3}" type="datetimeFigureOut">
              <a:rPr lang="en-US" smtClean="0"/>
              <a:pPr/>
              <a:t>6/23/2021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92936-A583-4D94-9109-5D7D4B99B5D4}" type="slidenum">
              <a:rPr lang="en-US" smtClean="0"/>
              <a:pPr/>
              <a:t>‹#›</a:t>
            </a:fld>
            <a:endParaRPr lang="en-US"/>
          </a:p>
        </p:txBody>
      </p:sp>
    </p:spTree>
    <p:extLst>
      <p:ext uri="{BB962C8B-B14F-4D97-AF65-F5344CB8AC3E}">
        <p14:creationId xmlns:p14="http://schemas.microsoft.com/office/powerpoint/2010/main" val="47569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eyword-plus.com/s/?q=health"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D_Associ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Open_Mobile_Allianc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systems engineering and requirements engineering, a non-functional requirement (NFR) is a requirement that specifies criteria that can be used to judge the operation of a system, rather than specific behaviors. They are contrasted with functional requirements that define specific behavior or functions.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functional requirements are usually in the form of "system shall do &lt;requirement&gt;", an individual action or part of the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In contrast, non-functional requirements are in the form of "system shall be &lt;requirement&gt;", an overall property of the system as a whole or of a particular aspect and not a specific function.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functions or features which makes your system more useful.</a:t>
            </a:r>
          </a:p>
          <a:p>
            <a:endParaRPr lang="en-US" dirty="0" smtClean="0"/>
          </a:p>
          <a:p>
            <a:r>
              <a:rPr lang="en-US" sz="1200" b="0" i="0" kern="1200" dirty="0" smtClean="0">
                <a:solidFill>
                  <a:schemeClr val="tx1"/>
                </a:solidFill>
                <a:effectLst/>
                <a:latin typeface="+mn-lt"/>
                <a:ea typeface="+mn-ea"/>
                <a:cs typeface="+mn-cs"/>
              </a:rPr>
              <a:t>For </a:t>
            </a: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rPr>
              <a:t>car</a:t>
            </a:r>
            <a:r>
              <a:rPr lang="en-US" sz="1200" b="0" i="0" kern="1200" dirty="0" smtClean="0">
                <a:solidFill>
                  <a:schemeClr val="tx1"/>
                </a:solidFill>
                <a:effectLst/>
                <a:latin typeface="+mn-lt"/>
                <a:ea typeface="+mn-ea"/>
                <a:cs typeface="+mn-cs"/>
              </a:rPr>
              <a:t> is a very </a:t>
            </a:r>
            <a:r>
              <a:rPr lang="en-US" sz="1200" b="1" i="0" kern="1200" dirty="0" smtClean="0">
                <a:solidFill>
                  <a:schemeClr val="tx1"/>
                </a:solidFill>
                <a:effectLst/>
                <a:latin typeface="+mn-lt"/>
                <a:ea typeface="+mn-ea"/>
                <a:cs typeface="+mn-cs"/>
              </a:rPr>
              <a:t>effective</a:t>
            </a:r>
            <a:r>
              <a:rPr lang="en-US" sz="1200" b="0" i="0" kern="1200" dirty="0" smtClean="0">
                <a:solidFill>
                  <a:schemeClr val="tx1"/>
                </a:solidFill>
                <a:effectLst/>
                <a:latin typeface="+mn-lt"/>
                <a:ea typeface="+mn-ea"/>
                <a:cs typeface="+mn-cs"/>
              </a:rPr>
              <a:t> form of transportation, able to move people across long distances, to specific places, but a </a:t>
            </a:r>
            <a:r>
              <a:rPr lang="en-US" sz="1200" b="0" i="0" u="none" strike="noStrike" kern="1200" dirty="0" smtClean="0">
                <a:solidFill>
                  <a:schemeClr val="tx1"/>
                </a:solidFill>
                <a:effectLst/>
                <a:latin typeface="+mn-lt"/>
                <a:ea typeface="+mn-ea"/>
                <a:cs typeface="+mn-cs"/>
              </a:rPr>
              <a:t>car</a:t>
            </a:r>
            <a:r>
              <a:rPr lang="en-US" sz="1200" b="0" i="0" kern="1200" dirty="0" smtClean="0">
                <a:solidFill>
                  <a:schemeClr val="tx1"/>
                </a:solidFill>
                <a:effectLst/>
                <a:latin typeface="+mn-lt"/>
                <a:ea typeface="+mn-ea"/>
                <a:cs typeface="+mn-cs"/>
              </a:rPr>
              <a:t> may not transport people </a:t>
            </a:r>
            <a:r>
              <a:rPr lang="en-US" sz="1200" b="1" i="0" kern="1200" dirty="0" smtClean="0">
                <a:solidFill>
                  <a:schemeClr val="tx1"/>
                </a:solidFill>
                <a:effectLst/>
                <a:latin typeface="+mn-lt"/>
                <a:ea typeface="+mn-ea"/>
                <a:cs typeface="+mn-cs"/>
              </a:rPr>
              <a:t>efficiently</a:t>
            </a:r>
            <a:r>
              <a:rPr lang="en-US" sz="1200" b="0" i="0" kern="1200" dirty="0" smtClean="0">
                <a:solidFill>
                  <a:schemeClr val="tx1"/>
                </a:solidFill>
                <a:effectLst/>
                <a:latin typeface="+mn-lt"/>
                <a:ea typeface="+mn-ea"/>
                <a:cs typeface="+mn-cs"/>
              </a:rPr>
              <a:t> because of how it consumes fuel.</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13</a:t>
            </a:fld>
            <a:endParaRPr lang="en-US"/>
          </a:p>
        </p:txBody>
      </p:sp>
    </p:spTree>
    <p:extLst>
      <p:ext uri="{BB962C8B-B14F-4D97-AF65-F5344CB8AC3E}">
        <p14:creationId xmlns:p14="http://schemas.microsoft.com/office/powerpoint/2010/main" val="1227173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Software fault tolerance is the ability for software to detect and recover from a fault that is happening or has already happened in either the software or hardware in the system in which the software is running to provide services.</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14</a:t>
            </a:fld>
            <a:endParaRPr lang="en-US"/>
          </a:p>
        </p:txBody>
      </p:sp>
    </p:spTree>
    <p:extLst>
      <p:ext uri="{BB962C8B-B14F-4D97-AF65-F5344CB8AC3E}">
        <p14:creationId xmlns:p14="http://schemas.microsoft.com/office/powerpoint/2010/main" val="304680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a:t>
            </a: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 server can be made </a:t>
            </a:r>
            <a:r>
              <a:rPr lang="en-US" sz="1200" b="1" i="0" kern="1200" dirty="0" smtClean="0">
                <a:solidFill>
                  <a:schemeClr val="tx1"/>
                </a:solidFill>
                <a:effectLst/>
                <a:latin typeface="+mn-lt"/>
                <a:ea typeface="+mn-ea"/>
                <a:cs typeface="+mn-cs"/>
              </a:rPr>
              <a:t>fault tolerant</a:t>
            </a:r>
            <a:r>
              <a:rPr lang="en-US" sz="1200" b="0" i="0" kern="1200" dirty="0" smtClean="0">
                <a:solidFill>
                  <a:schemeClr val="tx1"/>
                </a:solidFill>
                <a:effectLst/>
                <a:latin typeface="+mn-lt"/>
                <a:ea typeface="+mn-ea"/>
                <a:cs typeface="+mn-cs"/>
              </a:rPr>
              <a:t> by using an identical server running in parallel, with all operations mirrored to the backup server.</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15</a:t>
            </a:fld>
            <a:endParaRPr lang="en-US"/>
          </a:p>
        </p:txBody>
      </p:sp>
    </p:spTree>
    <p:extLst>
      <p:ext uri="{BB962C8B-B14F-4D97-AF65-F5344CB8AC3E}">
        <p14:creationId xmlns:p14="http://schemas.microsoft.com/office/powerpoint/2010/main" val="105643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Around the world, laws and regulations have been developed for the protection of data related to government, education, </a:t>
            </a:r>
            <a:r>
              <a:rPr lang="en-US" sz="1200" b="0" i="0" u="sng" kern="1200" dirty="0" smtClean="0">
                <a:solidFill>
                  <a:schemeClr val="tx1"/>
                </a:solidFill>
                <a:effectLst/>
                <a:latin typeface="+mn-lt"/>
                <a:ea typeface="+mn-ea"/>
                <a:cs typeface="+mn-cs"/>
                <a:hlinkClick r:id="rId3"/>
              </a:rPr>
              <a:t>health</a:t>
            </a:r>
            <a:r>
              <a:rPr lang="en-US" sz="1200" b="0" i="0" kern="1200" dirty="0" smtClean="0">
                <a:solidFill>
                  <a:schemeClr val="tx1"/>
                </a:solidFill>
                <a:effectLst/>
                <a:latin typeface="+mn-lt"/>
                <a:ea typeface="+mn-ea"/>
                <a:cs typeface="+mn-cs"/>
              </a:rPr>
              <a:t>, children, consumers, financial institutions, etc.</a:t>
            </a:r>
            <a:endParaRPr lang="en-US" dirty="0" smtClean="0"/>
          </a:p>
          <a:p>
            <a:r>
              <a:rPr lang="en-US" sz="1200" b="0" i="0" kern="1200" dirty="0" smtClean="0">
                <a:solidFill>
                  <a:schemeClr val="tx1"/>
                </a:solidFill>
                <a:effectLst/>
                <a:latin typeface="+mn-lt"/>
                <a:ea typeface="+mn-ea"/>
                <a:cs typeface="+mn-cs"/>
              </a:rPr>
              <a:t>Personal information about an individual may include the following:</a:t>
            </a:r>
          </a:p>
          <a:p>
            <a:r>
              <a:rPr lang="en-US" sz="1200" b="0" i="0" kern="1200" dirty="0" smtClean="0">
                <a:solidFill>
                  <a:schemeClr val="tx1"/>
                </a:solidFill>
                <a:effectLst/>
                <a:latin typeface="+mn-lt"/>
                <a:ea typeface="+mn-ea"/>
                <a:cs typeface="+mn-cs"/>
              </a:rPr>
              <a:t>Name</a:t>
            </a:r>
          </a:p>
          <a:p>
            <a:r>
              <a:rPr lang="en-US" sz="1200" b="0" i="0" kern="1200" dirty="0" smtClean="0">
                <a:solidFill>
                  <a:schemeClr val="tx1"/>
                </a:solidFill>
                <a:effectLst/>
                <a:latin typeface="+mn-lt"/>
                <a:ea typeface="+mn-ea"/>
                <a:cs typeface="+mn-cs"/>
              </a:rPr>
              <a:t>Address</a:t>
            </a:r>
          </a:p>
          <a:p>
            <a:r>
              <a:rPr lang="en-US" sz="1200" b="0" i="0" kern="1200" dirty="0" smtClean="0">
                <a:solidFill>
                  <a:schemeClr val="tx1"/>
                </a:solidFill>
                <a:effectLst/>
                <a:latin typeface="+mn-lt"/>
                <a:ea typeface="+mn-ea"/>
                <a:cs typeface="+mn-cs"/>
              </a:rPr>
              <a:t>Email</a:t>
            </a:r>
          </a:p>
          <a:p>
            <a:r>
              <a:rPr lang="en-US" sz="1200" b="0" i="0" kern="1200" dirty="0" smtClean="0">
                <a:solidFill>
                  <a:schemeClr val="tx1"/>
                </a:solidFill>
                <a:effectLst/>
                <a:latin typeface="+mn-lt"/>
                <a:ea typeface="+mn-ea"/>
                <a:cs typeface="+mn-cs"/>
              </a:rPr>
              <a:t>Phone number</a:t>
            </a:r>
          </a:p>
          <a:p>
            <a:r>
              <a:rPr lang="en-US" sz="1200" b="0" i="0" kern="1200" dirty="0" smtClean="0">
                <a:solidFill>
                  <a:schemeClr val="tx1"/>
                </a:solidFill>
                <a:effectLst/>
                <a:latin typeface="+mn-lt"/>
                <a:ea typeface="+mn-ea"/>
                <a:cs typeface="+mn-cs"/>
              </a:rPr>
              <a:t>Age</a:t>
            </a:r>
          </a:p>
          <a:p>
            <a:r>
              <a:rPr lang="en-US" sz="1200" b="0" i="0" kern="1200" dirty="0" smtClean="0">
                <a:solidFill>
                  <a:schemeClr val="tx1"/>
                </a:solidFill>
                <a:effectLst/>
                <a:latin typeface="+mn-lt"/>
                <a:ea typeface="+mn-ea"/>
                <a:cs typeface="+mn-cs"/>
              </a:rPr>
              <a:t>Sex</a:t>
            </a:r>
          </a:p>
          <a:p>
            <a:r>
              <a:rPr lang="en-US" sz="1200" b="0" i="0" kern="1200" dirty="0" smtClean="0">
                <a:solidFill>
                  <a:schemeClr val="tx1"/>
                </a:solidFill>
                <a:effectLst/>
                <a:latin typeface="+mn-lt"/>
                <a:ea typeface="+mn-ea"/>
                <a:cs typeface="+mn-cs"/>
              </a:rPr>
              <a:t>Marital status</a:t>
            </a:r>
          </a:p>
          <a:p>
            <a:r>
              <a:rPr lang="en-US" sz="1200" b="0" i="0" kern="1200" dirty="0" smtClean="0">
                <a:solidFill>
                  <a:schemeClr val="tx1"/>
                </a:solidFill>
                <a:effectLst/>
                <a:latin typeface="+mn-lt"/>
                <a:ea typeface="+mn-ea"/>
                <a:cs typeface="+mn-cs"/>
              </a:rPr>
              <a:t>Race</a:t>
            </a:r>
          </a:p>
          <a:p>
            <a:r>
              <a:rPr lang="en-US" sz="1200" b="0" i="0" kern="1200" dirty="0" smtClean="0">
                <a:solidFill>
                  <a:schemeClr val="tx1"/>
                </a:solidFill>
                <a:effectLst/>
                <a:latin typeface="+mn-lt"/>
                <a:ea typeface="+mn-ea"/>
                <a:cs typeface="+mn-cs"/>
              </a:rPr>
              <a:t>Nationality</a:t>
            </a:r>
          </a:p>
          <a:p>
            <a:r>
              <a:rPr lang="en-US" sz="1200" b="0" i="0" kern="1200" dirty="0" smtClean="0">
                <a:solidFill>
                  <a:schemeClr val="tx1"/>
                </a:solidFill>
                <a:effectLst/>
                <a:latin typeface="+mn-lt"/>
                <a:ea typeface="+mn-ea"/>
                <a:cs typeface="+mn-cs"/>
              </a:rPr>
              <a:t>Religious belief</a:t>
            </a:r>
          </a:p>
        </p:txBody>
      </p:sp>
      <p:sp>
        <p:nvSpPr>
          <p:cNvPr id="4" name="Slide Number Placeholder 3"/>
          <p:cNvSpPr>
            <a:spLocks noGrp="1"/>
          </p:cNvSpPr>
          <p:nvPr>
            <p:ph type="sldNum" sz="quarter" idx="10"/>
          </p:nvPr>
        </p:nvSpPr>
        <p:spPr/>
        <p:txBody>
          <a:bodyPr/>
          <a:lstStyle/>
          <a:p>
            <a:fld id="{57292936-A583-4D94-9109-5D7D4B99B5D4}" type="slidenum">
              <a:rPr lang="en-US" smtClean="0"/>
              <a:pPr/>
              <a:t>16</a:t>
            </a:fld>
            <a:endParaRPr lang="en-US"/>
          </a:p>
        </p:txBody>
      </p:sp>
    </p:spTree>
    <p:extLst>
      <p:ext uri="{BB962C8B-B14F-4D97-AF65-F5344CB8AC3E}">
        <p14:creationId xmlns:p14="http://schemas.microsoft.com/office/powerpoint/2010/main" val="3894813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Also, in the medical field, HIPAA receives a significant emphasis. The Health Insurance Portability</a:t>
            </a:r>
          </a:p>
          <a:p>
            <a:r>
              <a:rPr lang="en-US" sz="1200" b="0" i="0" u="none" strike="noStrike" kern="1200" baseline="0" dirty="0" smtClean="0">
                <a:solidFill>
                  <a:schemeClr val="tx1"/>
                </a:solidFill>
                <a:latin typeface="+mn-lt"/>
                <a:ea typeface="+mn-ea"/>
                <a:cs typeface="+mn-cs"/>
              </a:rPr>
              <a:t>and Accountability Act of 1996 defines what the medical field must follow to protect an individual’s privacy relating to his or her medical information.</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17</a:t>
            </a:fld>
            <a:endParaRPr lang="en-US"/>
          </a:p>
        </p:txBody>
      </p:sp>
    </p:spTree>
    <p:extLst>
      <p:ext uri="{BB962C8B-B14F-4D97-AF65-F5344CB8AC3E}">
        <p14:creationId xmlns:p14="http://schemas.microsoft.com/office/powerpoint/2010/main" val="748992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quality of documents to be scanned can </a:t>
            </a:r>
            <a:r>
              <a:rPr lang="en-US" dirty="0" smtClean="0"/>
              <a:t>degrade with age and the fragileness of the paper. </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18</a:t>
            </a:fld>
            <a:endParaRPr lang="en-US"/>
          </a:p>
        </p:txBody>
      </p:sp>
    </p:spTree>
    <p:extLst>
      <p:ext uri="{BB962C8B-B14F-4D97-AF65-F5344CB8AC3E}">
        <p14:creationId xmlns:p14="http://schemas.microsoft.com/office/powerpoint/2010/main" val="393781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DPI</a:t>
            </a:r>
            <a:r>
              <a:rPr lang="en-US" sz="1200" b="0" i="0" kern="1200" dirty="0" smtClean="0">
                <a:solidFill>
                  <a:schemeClr val="tx1"/>
                </a:solidFill>
                <a:effectLst/>
                <a:latin typeface="+mn-lt"/>
                <a:ea typeface="+mn-ea"/>
                <a:cs typeface="+mn-cs"/>
              </a:rPr>
              <a:t>, which is a paper </a:t>
            </a:r>
            <a:r>
              <a:rPr lang="en-US" sz="1200" b="1" i="0" kern="1200" dirty="0" smtClean="0">
                <a:solidFill>
                  <a:schemeClr val="tx1"/>
                </a:solidFill>
                <a:effectLst/>
                <a:latin typeface="+mn-lt"/>
                <a:ea typeface="+mn-ea"/>
                <a:cs typeface="+mn-cs"/>
              </a:rPr>
              <a:t>dots per inch</a:t>
            </a:r>
            <a:r>
              <a:rPr lang="en-US" sz="1200" b="0" i="0" kern="1200" dirty="0" smtClean="0">
                <a:solidFill>
                  <a:schemeClr val="tx1"/>
                </a:solidFill>
                <a:effectLst/>
                <a:latin typeface="+mn-lt"/>
                <a:ea typeface="+mn-ea"/>
                <a:cs typeface="+mn-cs"/>
              </a:rPr>
              <a:t>, does count when </a:t>
            </a:r>
            <a:r>
              <a:rPr lang="en-US" sz="1200" b="1" i="0" kern="1200" dirty="0" smtClean="0">
                <a:solidFill>
                  <a:schemeClr val="tx1"/>
                </a:solidFill>
                <a:effectLst/>
                <a:latin typeface="+mn-lt"/>
                <a:ea typeface="+mn-ea"/>
                <a:cs typeface="+mn-cs"/>
              </a:rPr>
              <a:t>scanning</a:t>
            </a:r>
            <a:r>
              <a:rPr lang="en-US" sz="1200" b="0" i="0" kern="1200" dirty="0" smtClean="0">
                <a:solidFill>
                  <a:schemeClr val="tx1"/>
                </a:solidFill>
                <a:effectLst/>
                <a:latin typeface="+mn-lt"/>
                <a:ea typeface="+mn-ea"/>
                <a:cs typeface="+mn-cs"/>
              </a:rPr>
              <a:t>. When an image is </a:t>
            </a:r>
            <a:r>
              <a:rPr lang="en-US" sz="1200" b="1" i="0" kern="1200" dirty="0" smtClean="0">
                <a:solidFill>
                  <a:schemeClr val="tx1"/>
                </a:solidFill>
                <a:effectLst/>
                <a:latin typeface="+mn-lt"/>
                <a:ea typeface="+mn-ea"/>
                <a:cs typeface="+mn-cs"/>
              </a:rPr>
              <a:t>scanned</a:t>
            </a:r>
            <a:r>
              <a:rPr lang="en-US" sz="1200" b="0" i="0" kern="1200" dirty="0" smtClean="0">
                <a:solidFill>
                  <a:schemeClr val="tx1"/>
                </a:solidFill>
                <a:effectLst/>
                <a:latin typeface="+mn-lt"/>
                <a:ea typeface="+mn-ea"/>
                <a:cs typeface="+mn-cs"/>
              </a:rPr>
              <a:t>, one </a:t>
            </a:r>
            <a:r>
              <a:rPr lang="en-US" sz="1200" b="1" i="0" kern="1200" dirty="0" smtClean="0">
                <a:solidFill>
                  <a:schemeClr val="tx1"/>
                </a:solidFill>
                <a:effectLst/>
                <a:latin typeface="+mn-lt"/>
                <a:ea typeface="+mn-ea"/>
                <a:cs typeface="+mn-cs"/>
              </a:rPr>
              <a:t>scanning</a:t>
            </a:r>
            <a:r>
              <a:rPr lang="en-US" sz="1200" b="0" i="0" kern="1200" dirty="0" smtClean="0">
                <a:solidFill>
                  <a:schemeClr val="tx1"/>
                </a:solidFill>
                <a:effectLst/>
                <a:latin typeface="+mn-lt"/>
                <a:ea typeface="+mn-ea"/>
                <a:cs typeface="+mn-cs"/>
              </a:rPr>
              <a:t> "dot" equals one digital image pixel.</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19</a:t>
            </a:fld>
            <a:endParaRPr lang="en-US"/>
          </a:p>
        </p:txBody>
      </p:sp>
    </p:spTree>
    <p:extLst>
      <p:ext uri="{BB962C8B-B14F-4D97-AF65-F5344CB8AC3E}">
        <p14:creationId xmlns:p14="http://schemas.microsoft.com/office/powerpoint/2010/main" val="1300163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capacity to recover quickly from difficulties, or the ability of a substance or object to spring back into shape</a:t>
            </a:r>
          </a:p>
          <a:p>
            <a:r>
              <a:rPr lang="en-US" sz="1200" b="0" i="0" kern="1200" dirty="0" smtClean="0">
                <a:solidFill>
                  <a:schemeClr val="tx1"/>
                </a:solidFill>
                <a:effectLst/>
                <a:latin typeface="+mn-lt"/>
                <a:ea typeface="+mn-ea"/>
                <a:cs typeface="+mn-cs"/>
              </a:rPr>
              <a:t>If the air craft system losses its connection with air traffic control- due to bad weather condition</a:t>
            </a:r>
            <a:r>
              <a:rPr lang="en-US" sz="1200" b="0" i="0" kern="1200" baseline="0" dirty="0" smtClean="0">
                <a:solidFill>
                  <a:schemeClr val="tx1"/>
                </a:solidFill>
                <a:effectLst/>
                <a:latin typeface="+mn-lt"/>
                <a:ea typeface="+mn-ea"/>
                <a:cs typeface="+mn-cs"/>
              </a:rPr>
              <a:t> or something else.</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20</a:t>
            </a:fld>
            <a:endParaRPr lang="en-US"/>
          </a:p>
        </p:txBody>
      </p:sp>
    </p:spTree>
    <p:extLst>
      <p:ext uri="{BB962C8B-B14F-4D97-AF65-F5344CB8AC3E}">
        <p14:creationId xmlns:p14="http://schemas.microsoft.com/office/powerpoint/2010/main" val="1030697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MeV = Mega-electron Volts</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22</a:t>
            </a:fld>
            <a:endParaRPr lang="en-US"/>
          </a:p>
        </p:txBody>
      </p:sp>
    </p:spTree>
    <p:extLst>
      <p:ext uri="{BB962C8B-B14F-4D97-AF65-F5344CB8AC3E}">
        <p14:creationId xmlns:p14="http://schemas.microsoft.com/office/powerpoint/2010/main" val="1757035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Environmental requirements limits the effect that external environment (natural or induced) is to have on the system.</a:t>
            </a:r>
          </a:p>
          <a:p>
            <a:r>
              <a:rPr lang="en-US" sz="1200" b="0" i="0" kern="1200" dirty="0" smtClean="0">
                <a:solidFill>
                  <a:schemeClr val="tx1"/>
                </a:solidFill>
                <a:effectLst/>
                <a:latin typeface="+mn-lt"/>
                <a:ea typeface="+mn-ea"/>
                <a:cs typeface="+mn-cs"/>
              </a:rPr>
              <a:t>The System must be installed in a rack or cabinet housed in a dry, clean, well-ventilated, and temperature-controlled environment.</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23</a:t>
            </a:fld>
            <a:endParaRPr lang="en-US"/>
          </a:p>
        </p:txBody>
      </p:sp>
    </p:spTree>
    <p:extLst>
      <p:ext uri="{BB962C8B-B14F-4D97-AF65-F5344CB8AC3E}">
        <p14:creationId xmlns:p14="http://schemas.microsoft.com/office/powerpoint/2010/main" val="287138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constraints that enhance system functionality.</a:t>
            </a:r>
            <a:r>
              <a:rPr lang="en-US" sz="1200" b="1" i="0" kern="1200" dirty="0" smtClean="0">
                <a:solidFill>
                  <a:schemeClr val="tx1"/>
                </a:solidFill>
                <a:effectLst/>
                <a:latin typeface="+mn-lt"/>
                <a:ea typeface="+mn-ea"/>
                <a:cs typeface="+mn-cs"/>
              </a:rPr>
              <a:t> time constraints</a:t>
            </a:r>
            <a:r>
              <a:rPr lang="en-US" sz="1200" b="0" i="0" kern="1200" dirty="0" smtClean="0">
                <a:solidFill>
                  <a:schemeClr val="tx1"/>
                </a:solidFill>
                <a:effectLst/>
                <a:latin typeface="+mn-lt"/>
                <a:ea typeface="+mn-ea"/>
                <a:cs typeface="+mn-cs"/>
              </a:rPr>
              <a:t> determine when a project or its tasks start and when they must be finished.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tooltip="SD Association"/>
              </a:rPr>
              <a:t>SDA</a:t>
            </a:r>
            <a:r>
              <a:rPr lang="en-US" sz="1200" b="0" i="0" kern="1200" dirty="0" smtClean="0">
                <a:solidFill>
                  <a:schemeClr val="tx1"/>
                </a:solidFill>
                <a:effectLst/>
                <a:latin typeface="+mn-lt"/>
                <a:ea typeface="+mn-ea"/>
                <a:cs typeface="+mn-cs"/>
              </a:rPr>
              <a:t> – Secure Digital Association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4" tooltip="Open Mobile Alliance"/>
              </a:rPr>
              <a:t>OMA</a:t>
            </a:r>
            <a:r>
              <a:rPr lang="en-US" sz="1200" b="0" i="0" kern="1200" dirty="0" smtClean="0">
                <a:solidFill>
                  <a:schemeClr val="tx1"/>
                </a:solidFill>
                <a:effectLst/>
                <a:latin typeface="+mn-lt"/>
                <a:ea typeface="+mn-ea"/>
                <a:cs typeface="+mn-cs"/>
              </a:rPr>
              <a:t> – Open Mobile Alliance</a:t>
            </a:r>
          </a:p>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3</a:t>
            </a:fld>
            <a:endParaRPr lang="en-US"/>
          </a:p>
        </p:txBody>
      </p:sp>
    </p:spTree>
    <p:extLst>
      <p:ext uri="{BB962C8B-B14F-4D97-AF65-F5344CB8AC3E}">
        <p14:creationId xmlns:p14="http://schemas.microsoft.com/office/powerpoint/2010/main" val="2623722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integrity (DI) is the degree to which data are complete, consistent, accurate, trustworthy and reliable</a:t>
            </a:r>
          </a:p>
          <a:p>
            <a:r>
              <a:rPr lang="en-US" sz="1200" b="0" i="0" kern="1200" dirty="0" smtClean="0">
                <a:solidFill>
                  <a:schemeClr val="tx1"/>
                </a:solidFill>
                <a:effectLst/>
                <a:latin typeface="+mn-lt"/>
                <a:ea typeface="+mn-ea"/>
                <a:cs typeface="+mn-cs"/>
              </a:rPr>
              <a:t>Data integrity is not to be confused with data security. Data security refers to the protection of data, while data integrity refers to the trustworthiness of data.</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25</a:t>
            </a:fld>
            <a:endParaRPr lang="en-US"/>
          </a:p>
        </p:txBody>
      </p:sp>
    </p:spTree>
    <p:extLst>
      <p:ext uri="{BB962C8B-B14F-4D97-AF65-F5344CB8AC3E}">
        <p14:creationId xmlns:p14="http://schemas.microsoft.com/office/powerpoint/2010/main" val="4009113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Imagine making an extremely important business decision hinging on data that is entirely, or even partially, inaccurate. Organizations routinely make data-driven business decisions, and data without integrity, those decisions can have a dramatic effect on the company’s bottom line goals.</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26</a:t>
            </a:fld>
            <a:endParaRPr lang="en-US"/>
          </a:p>
        </p:txBody>
      </p:sp>
    </p:spTree>
    <p:extLst>
      <p:ext uri="{BB962C8B-B14F-4D97-AF65-F5344CB8AC3E}">
        <p14:creationId xmlns:p14="http://schemas.microsoft.com/office/powerpoint/2010/main" val="97458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Localization: </a:t>
            </a:r>
            <a:r>
              <a:rPr lang="en-US" dirty="0" smtClean="0"/>
              <a:t>This attribute defines how well a system or its element falls in line with the context of the local market-to-be. The context includes local languages, laws, currencies, cultures, spellings, and other aspects. The more a product sticks with it, the more success it should have with a particular target audience.</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Software design is the process of conceptualizing the software requirements into software implementation.</a:t>
            </a:r>
          </a:p>
          <a:p>
            <a:r>
              <a:rPr lang="en-US" sz="1200" b="0" i="0" kern="1200" dirty="0" smtClean="0">
                <a:solidFill>
                  <a:schemeClr val="tx1"/>
                </a:solidFill>
                <a:effectLst/>
                <a:latin typeface="+mn-lt"/>
                <a:ea typeface="+mn-ea"/>
                <a:cs typeface="+mn-cs"/>
              </a:rPr>
              <a:t>the software architecture of a system depicts the system’s organization or structure, and provides an explanation of how it behaves. A system represents the collection of components that accomplish a specific function or set of functions.</a:t>
            </a:r>
          </a:p>
          <a:p>
            <a:r>
              <a:rPr lang="en-US" sz="1200" b="0" i="0" kern="1200" dirty="0" smtClean="0">
                <a:solidFill>
                  <a:schemeClr val="tx1"/>
                </a:solidFill>
                <a:effectLst/>
                <a:latin typeface="+mn-lt"/>
                <a:ea typeface="+mn-ea"/>
                <a:cs typeface="+mn-cs"/>
              </a:rPr>
              <a:t>While software architecture is responsible for the skeleton and the high-level infrastructure of a software, the software design is responsible for the code level design such as, what each module is doing, the classes scope, and the functions purposes, etc.</a:t>
            </a:r>
          </a:p>
          <a:p>
            <a:r>
              <a:rPr lang="en-US" sz="1200" b="0" i="0" kern="1200" dirty="0" smtClean="0">
                <a:solidFill>
                  <a:schemeClr val="tx1"/>
                </a:solidFill>
                <a:effectLst/>
                <a:latin typeface="+mn-lt"/>
                <a:ea typeface="+mn-ea"/>
                <a:cs typeface="+mn-cs"/>
              </a:rPr>
              <a:t>software architecture illustrates how different system components are organized and integrated to meet the technical and operational requirements.</a:t>
            </a:r>
          </a:p>
          <a:p>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extendable, modular and maintainable</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6</a:t>
            </a:fld>
            <a:endParaRPr lang="en-US"/>
          </a:p>
        </p:txBody>
      </p:sp>
    </p:spTree>
    <p:extLst>
      <p:ext uri="{BB962C8B-B14F-4D97-AF65-F5344CB8AC3E}">
        <p14:creationId xmlns:p14="http://schemas.microsoft.com/office/powerpoint/2010/main" val="7364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you will examine the storage capacity you need for your system. In the FBI record system, you need to investigate how much capacity you need for these records. Are these just text documents? If the answer is no (which is very likely), then what resolution of images do you need to store? Will there be color images? Will you have video? Black and white or color? What about sound files? How many of these types of records will you need to store, and how many years’ worth? Once you know all the answers to this type of information, you can come up with a requirement like the following:</a:t>
            </a:r>
          </a:p>
          <a:p>
            <a:r>
              <a:rPr lang="en-US" dirty="0" smtClean="0"/>
              <a:t>Example  The ABC Records Management shall have a capacity of 12 Terabytes of data. </a:t>
            </a:r>
            <a:r>
              <a:rPr lang="en-US" sz="1200" b="0" i="0" u="none" strike="noStrike" kern="1200" baseline="0" dirty="0" smtClean="0">
                <a:solidFill>
                  <a:schemeClr val="tx1"/>
                </a:solidFill>
                <a:latin typeface="+mn-lt"/>
                <a:ea typeface="+mn-ea"/>
                <a:cs typeface="+mn-cs"/>
              </a:rPr>
              <a:t>This will define how many text documents of what size you will have, how many other file types will you have, how many years of data, and how long before it goes to archive, if at all?</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7</a:t>
            </a:fld>
            <a:endParaRPr lang="en-US"/>
          </a:p>
        </p:txBody>
      </p:sp>
    </p:spTree>
    <p:extLst>
      <p:ext uri="{BB962C8B-B14F-4D97-AF65-F5344CB8AC3E}">
        <p14:creationId xmlns:p14="http://schemas.microsoft.com/office/powerpoint/2010/main" val="56274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will define how many text documents of what size you will have, how many other file types will you have, how many years of data, and how long before it goes to archive, if at all?</a:t>
            </a:r>
            <a:endParaRPr lang="en-US" dirty="0" smtClean="0"/>
          </a:p>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8</a:t>
            </a:fld>
            <a:endParaRPr lang="en-US"/>
          </a:p>
        </p:txBody>
      </p:sp>
    </p:spTree>
    <p:extLst>
      <p:ext uri="{BB962C8B-B14F-4D97-AF65-F5344CB8AC3E}">
        <p14:creationId xmlns:p14="http://schemas.microsoft.com/office/powerpoint/2010/main" val="70669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10</a:t>
            </a:fld>
            <a:endParaRPr lang="en-US"/>
          </a:p>
        </p:txBody>
      </p:sp>
    </p:spTree>
    <p:extLst>
      <p:ext uri="{BB962C8B-B14F-4D97-AF65-F5344CB8AC3E}">
        <p14:creationId xmlns:p14="http://schemas.microsoft.com/office/powerpoint/2010/main" val="1938902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Your organization may require documents, say, a system administrator’s manual or a frequently asked question guide for a help desk that supports a system. You will need to find all these needs during the elicitation phase.</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11</a:t>
            </a:fld>
            <a:endParaRPr lang="en-US"/>
          </a:p>
        </p:txBody>
      </p:sp>
    </p:spTree>
    <p:extLst>
      <p:ext uri="{BB962C8B-B14F-4D97-AF65-F5344CB8AC3E}">
        <p14:creationId xmlns:p14="http://schemas.microsoft.com/office/powerpoint/2010/main" val="1804400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efficiency is about doing things in an optimal way, for example doing it the fastest or in the least expensive way. </a:t>
            </a:r>
          </a:p>
          <a:p>
            <a:r>
              <a:rPr lang="en-US" sz="1200" b="0" i="1" kern="1200" dirty="0" smtClean="0">
                <a:solidFill>
                  <a:schemeClr val="tx1"/>
                </a:solidFill>
                <a:effectLst/>
                <a:latin typeface="+mn-lt"/>
                <a:ea typeface="+mn-ea"/>
                <a:cs typeface="+mn-cs"/>
              </a:rPr>
              <a:t>Performing or functioning in the best possible manner with the least waste of time and effort.</a:t>
            </a:r>
            <a:endParaRPr lang="en-US" dirty="0"/>
          </a:p>
        </p:txBody>
      </p:sp>
      <p:sp>
        <p:nvSpPr>
          <p:cNvPr id="4" name="Slide Number Placeholder 3"/>
          <p:cNvSpPr>
            <a:spLocks noGrp="1"/>
          </p:cNvSpPr>
          <p:nvPr>
            <p:ph type="sldNum" sz="quarter" idx="10"/>
          </p:nvPr>
        </p:nvSpPr>
        <p:spPr/>
        <p:txBody>
          <a:bodyPr/>
          <a:lstStyle/>
          <a:p>
            <a:fld id="{57292936-A583-4D94-9109-5D7D4B99B5D4}" type="slidenum">
              <a:rPr lang="en-US" smtClean="0"/>
              <a:pPr/>
              <a:t>12</a:t>
            </a:fld>
            <a:endParaRPr lang="en-US"/>
          </a:p>
        </p:txBody>
      </p:sp>
    </p:spTree>
    <p:extLst>
      <p:ext uri="{BB962C8B-B14F-4D97-AF65-F5344CB8AC3E}">
        <p14:creationId xmlns:p14="http://schemas.microsoft.com/office/powerpoint/2010/main" val="198720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6D0AD46A-4E0E-416B-8BBC-7C8E7F3384C1}"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0AD46A-4E0E-416B-8BBC-7C8E7F3384C1}"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0AD46A-4E0E-416B-8BBC-7C8E7F3384C1}"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1B98A1-1B91-436C-87B3-950FC72FC32F}" type="datetimeFigureOut">
              <a:rPr lang="en-US" smtClean="0"/>
              <a:pPr/>
              <a:t>6/23/2021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0AD46A-4E0E-416B-8BBC-7C8E7F3384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EF1B98A1-1B91-436C-87B3-950FC72FC32F}" type="datetimeFigureOut">
              <a:rPr lang="en-US" smtClean="0"/>
              <a:pPr/>
              <a:t>6/23/2021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6D0AD46A-4E0E-416B-8BBC-7C8E7F3384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F1B98A1-1B91-436C-87B3-950FC72FC32F}" type="datetimeFigureOut">
              <a:rPr lang="en-US" smtClean="0"/>
              <a:pPr/>
              <a:t>6/23/2021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D0AD46A-4E0E-416B-8BBC-7C8E7F3384C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221E8-CB8A-4308-A585-C895455012BC}"/>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 xmlns:a16="http://schemas.microsoft.com/office/drawing/2014/main" id="{717D9A51-2942-4AB3-8CDF-905E4A37B625}"/>
              </a:ext>
            </a:extLst>
          </p:cNvPr>
          <p:cNvSpPr>
            <a:spLocks noGrp="1"/>
          </p:cNvSpPr>
          <p:nvPr>
            <p:ph idx="1"/>
          </p:nvPr>
        </p:nvSpPr>
        <p:spPr/>
        <p:txBody>
          <a:bodyPr>
            <a:normAutofit/>
          </a:bodyPr>
          <a:lstStyle/>
          <a:p>
            <a:pPr algn="just"/>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The </a:t>
            </a:r>
            <a:r>
              <a:rPr lang="en-US" sz="2000" b="1" dirty="0">
                <a:latin typeface="Times New Roman" pitchFamily="18" charset="0"/>
                <a:ea typeface="Arial"/>
                <a:cs typeface="Times New Roman" pitchFamily="18" charset="0"/>
                <a:sym typeface="Arial"/>
              </a:rPr>
              <a:t>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a:t>
            </a:r>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It’s </a:t>
            </a:r>
            <a:r>
              <a:rPr lang="en-US" sz="2000" b="1" dirty="0">
                <a:latin typeface="Times New Roman" pitchFamily="18" charset="0"/>
                <a:ea typeface="Arial"/>
                <a:cs typeface="Times New Roman" pitchFamily="18" charset="0"/>
                <a:sym typeface="Arial"/>
              </a:rPr>
              <a:t>application constitutes Fair Use of any such copyrighted material as provided in globally accepted law of many countries. </a:t>
            </a:r>
            <a:endParaRPr lang="en-US" sz="2000" b="1" dirty="0" smtClean="0">
              <a:latin typeface="Times New Roman" pitchFamily="18" charset="0"/>
              <a:ea typeface="Arial"/>
              <a:cs typeface="Times New Roman" pitchFamily="18" charset="0"/>
              <a:sym typeface="Arial"/>
            </a:endParaRPr>
          </a:p>
          <a:p>
            <a:pPr algn="just"/>
            <a:r>
              <a:rPr lang="en-US" sz="2000" b="1" dirty="0" smtClean="0">
                <a:latin typeface="Times New Roman" pitchFamily="18" charset="0"/>
                <a:ea typeface="Arial"/>
                <a:cs typeface="Times New Roman" pitchFamily="18" charset="0"/>
                <a:sym typeface="Arial"/>
              </a:rPr>
              <a:t>The </a:t>
            </a:r>
            <a:r>
              <a:rPr lang="en-US" sz="2000" b="1" dirty="0">
                <a:latin typeface="Times New Roman" pitchFamily="18" charset="0"/>
                <a:ea typeface="Arial"/>
                <a:cs typeface="Times New Roman" pitchFamily="18" charset="0"/>
                <a:sym typeface="Arial"/>
              </a:rPr>
              <a:t>contents of presentations are intended only for the attendees of the class being conducted by the presenter.</a:t>
            </a:r>
          </a:p>
          <a:p>
            <a:endParaRPr lang="en-US" dirty="0"/>
          </a:p>
        </p:txBody>
      </p:sp>
    </p:spTree>
    <p:extLst>
      <p:ext uri="{BB962C8B-B14F-4D97-AF65-F5344CB8AC3E}">
        <p14:creationId xmlns:p14="http://schemas.microsoft.com/office/powerpoint/2010/main" val="1737646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For the records management project, you might have the following:</a:t>
            </a:r>
          </a:p>
          <a:p>
            <a:r>
              <a:rPr lang="en-US" dirty="0" smtClean="0"/>
              <a:t>The ABC  Records </a:t>
            </a:r>
            <a:r>
              <a:rPr lang="en-US" dirty="0"/>
              <a:t>Management shall require </a:t>
            </a:r>
            <a:r>
              <a:rPr lang="en-US" dirty="0" smtClean="0"/>
              <a:t>all records </a:t>
            </a:r>
            <a:r>
              <a:rPr lang="en-US" dirty="0"/>
              <a:t>to be in one of the following formats only:</a:t>
            </a:r>
          </a:p>
          <a:p>
            <a:r>
              <a:rPr lang="en-US" dirty="0"/>
              <a:t>• DOC,</a:t>
            </a:r>
          </a:p>
          <a:p>
            <a:r>
              <a:rPr lang="en-US" dirty="0"/>
              <a:t>• DOCX,</a:t>
            </a:r>
          </a:p>
          <a:p>
            <a:r>
              <a:rPr lang="en-US" dirty="0"/>
              <a:t>• XLS,</a:t>
            </a:r>
          </a:p>
          <a:p>
            <a:r>
              <a:rPr lang="en-US" dirty="0"/>
              <a:t>• XLSX,</a:t>
            </a:r>
          </a:p>
          <a:p>
            <a:r>
              <a:rPr lang="en-US" dirty="0"/>
              <a:t>• PPT,</a:t>
            </a:r>
          </a:p>
          <a:p>
            <a:r>
              <a:rPr lang="en-US" dirty="0"/>
              <a:t>• PPTX,</a:t>
            </a:r>
          </a:p>
          <a:p>
            <a:r>
              <a:rPr lang="en-US" dirty="0"/>
              <a:t>• JPG</a:t>
            </a:r>
            <a:r>
              <a:rPr lang="en-US" dirty="0" smtClean="0"/>
              <a:t>,</a:t>
            </a:r>
          </a:p>
          <a:p>
            <a:r>
              <a:rPr lang="en-US" dirty="0"/>
              <a:t>You will see other types of constraints in this chapter like peak load, availability, </a:t>
            </a:r>
            <a:r>
              <a:rPr lang="en-US" dirty="0" smtClean="0"/>
              <a:t>capacity, daily </a:t>
            </a:r>
            <a:r>
              <a:rPr lang="en-US" dirty="0"/>
              <a:t>and hourly loads, life spans, and size limitations.</a:t>
            </a:r>
          </a:p>
          <a:p>
            <a:endParaRPr lang="en-US" dirty="0"/>
          </a:p>
        </p:txBody>
      </p:sp>
    </p:spTree>
    <p:extLst>
      <p:ext uri="{BB962C8B-B14F-4D97-AF65-F5344CB8AC3E}">
        <p14:creationId xmlns:p14="http://schemas.microsoft.com/office/powerpoint/2010/main" val="154566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Documentation is </a:t>
            </a:r>
            <a:r>
              <a:rPr lang="en-US" sz="2400" dirty="0"/>
              <a:t>different from a document that captures all your requirements. </a:t>
            </a:r>
            <a:endParaRPr lang="en-US" sz="2400" dirty="0" smtClean="0"/>
          </a:p>
          <a:p>
            <a:pPr algn="just"/>
            <a:r>
              <a:rPr lang="en-US" sz="2400" dirty="0" smtClean="0"/>
              <a:t>Are </a:t>
            </a:r>
            <a:r>
              <a:rPr lang="en-US" sz="2400" dirty="0"/>
              <a:t>there </a:t>
            </a:r>
            <a:r>
              <a:rPr lang="en-US" sz="2400" dirty="0" smtClean="0"/>
              <a:t>specific requirements </a:t>
            </a:r>
            <a:r>
              <a:rPr lang="en-US" sz="2400" dirty="0"/>
              <a:t>for documentation that is part of the system</a:t>
            </a:r>
            <a:r>
              <a:rPr lang="en-US" sz="2400" dirty="0" smtClean="0"/>
              <a:t>?</a:t>
            </a:r>
          </a:p>
          <a:p>
            <a:r>
              <a:rPr lang="en-US" sz="2400" dirty="0" smtClean="0"/>
              <a:t>Examples: 1The </a:t>
            </a:r>
            <a:r>
              <a:rPr lang="en-US" sz="2400" dirty="0"/>
              <a:t>BOSS Unit Radiation Dosimeter shall have </a:t>
            </a:r>
            <a:r>
              <a:rPr lang="en-US" sz="2400" dirty="0" smtClean="0"/>
              <a:t>a hardcopy </a:t>
            </a:r>
            <a:r>
              <a:rPr lang="en-US" sz="2400" dirty="0"/>
              <a:t>user guide that explains all the functions of </a:t>
            </a:r>
            <a:r>
              <a:rPr lang="en-US" sz="2400" dirty="0" smtClean="0"/>
              <a:t>the BOSS </a:t>
            </a:r>
            <a:r>
              <a:rPr lang="en-US" sz="2400" dirty="0"/>
              <a:t>Unit Radiation Dosimeter.</a:t>
            </a:r>
          </a:p>
          <a:p>
            <a:r>
              <a:rPr lang="en-US" sz="2400" dirty="0"/>
              <a:t>For the records management project , you should consider a similar requirement:</a:t>
            </a:r>
          </a:p>
          <a:p>
            <a:r>
              <a:rPr lang="en-US" sz="2400" dirty="0" smtClean="0"/>
              <a:t>Example: 2The ABC Records </a:t>
            </a:r>
            <a:r>
              <a:rPr lang="en-US" sz="2400" dirty="0"/>
              <a:t>Management System shall </a:t>
            </a:r>
            <a:r>
              <a:rPr lang="en-US" sz="2400" dirty="0" smtClean="0"/>
              <a:t>have an </a:t>
            </a:r>
            <a:r>
              <a:rPr lang="en-US" sz="2400" dirty="0"/>
              <a:t>online user guide that explains all the functions of </a:t>
            </a:r>
            <a:r>
              <a:rPr lang="en-US" sz="2400" dirty="0" smtClean="0"/>
              <a:t>the ABC </a:t>
            </a:r>
            <a:r>
              <a:rPr lang="en-US" sz="2400" dirty="0"/>
              <a:t>Records Management System.</a:t>
            </a:r>
          </a:p>
        </p:txBody>
      </p:sp>
    </p:spTree>
    <p:extLst>
      <p:ext uri="{BB962C8B-B14F-4D97-AF65-F5344CB8AC3E}">
        <p14:creationId xmlns:p14="http://schemas.microsoft.com/office/powerpoint/2010/main" val="67064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smtClean="0"/>
              <a:t>The </a:t>
            </a:r>
            <a:r>
              <a:rPr lang="en-US" sz="2400" dirty="0"/>
              <a:t>ability to do something or produce </a:t>
            </a:r>
            <a:r>
              <a:rPr lang="en-US" sz="2400" dirty="0" smtClean="0"/>
              <a:t>something </a:t>
            </a:r>
            <a:r>
              <a:rPr lang="en-US" sz="2400" dirty="0"/>
              <a:t>without </a:t>
            </a:r>
            <a:r>
              <a:rPr lang="en-US" sz="2400" dirty="0" smtClean="0"/>
              <a:t>wasting materials</a:t>
            </a:r>
            <a:r>
              <a:rPr lang="en-US" sz="2400" dirty="0"/>
              <a:t>, time, or </a:t>
            </a:r>
            <a:r>
              <a:rPr lang="en-US" sz="2400" dirty="0" smtClean="0"/>
              <a:t>energy.</a:t>
            </a:r>
          </a:p>
          <a:p>
            <a:pPr algn="just"/>
            <a:r>
              <a:rPr lang="en-US" sz="2400" dirty="0"/>
              <a:t>For hardware, this could be energy efficiency, say the efficiency that solar </a:t>
            </a:r>
            <a:r>
              <a:rPr lang="en-US" sz="2400" dirty="0" smtClean="0"/>
              <a:t>power is </a:t>
            </a:r>
            <a:r>
              <a:rPr lang="en-US" sz="2400" dirty="0"/>
              <a:t>converted to energy used by a consumer, either a person or hardware</a:t>
            </a:r>
            <a:r>
              <a:rPr lang="en-US" sz="2400" dirty="0" smtClean="0"/>
              <a:t>.</a:t>
            </a:r>
          </a:p>
          <a:p>
            <a:pPr algn="just"/>
            <a:r>
              <a:rPr lang="en-US" sz="2400" dirty="0" smtClean="0"/>
              <a:t> </a:t>
            </a:r>
            <a:r>
              <a:rPr lang="en-US" sz="2400" dirty="0"/>
              <a:t>For </a:t>
            </a:r>
            <a:r>
              <a:rPr lang="en-US" sz="2400" dirty="0" smtClean="0"/>
              <a:t>computer systems</a:t>
            </a:r>
            <a:r>
              <a:rPr lang="en-US" sz="2400" dirty="0"/>
              <a:t>, it can be the efficiency of certain functions and </a:t>
            </a:r>
            <a:r>
              <a:rPr lang="en-US" sz="2400" dirty="0" smtClean="0"/>
              <a:t>resources:</a:t>
            </a:r>
          </a:p>
          <a:p>
            <a:pPr algn="just"/>
            <a:r>
              <a:rPr lang="en-US" sz="2400" dirty="0"/>
              <a:t>Take a formatting </a:t>
            </a:r>
            <a:r>
              <a:rPr lang="en-US" sz="2400" dirty="0" smtClean="0"/>
              <a:t>of the </a:t>
            </a:r>
            <a:r>
              <a:rPr lang="en-US" sz="2400" dirty="0"/>
              <a:t>hard drive on your laptop. </a:t>
            </a:r>
            <a:endParaRPr lang="en-US" sz="2400" dirty="0" smtClean="0"/>
          </a:p>
          <a:p>
            <a:pPr algn="just"/>
            <a:r>
              <a:rPr lang="en-US" sz="2400" dirty="0" smtClean="0"/>
              <a:t>If </a:t>
            </a:r>
            <a:r>
              <a:rPr lang="en-US" sz="2400" dirty="0"/>
              <a:t>a particular operating system consumed 75 percent </a:t>
            </a:r>
            <a:r>
              <a:rPr lang="en-US" sz="2400" dirty="0" smtClean="0"/>
              <a:t>of the </a:t>
            </a:r>
            <a:r>
              <a:rPr lang="en-US" sz="2400" dirty="0"/>
              <a:t>disc capacity, would that be considered very efficient? </a:t>
            </a:r>
          </a:p>
        </p:txBody>
      </p:sp>
    </p:spTree>
    <p:extLst>
      <p:ext uri="{BB962C8B-B14F-4D97-AF65-F5344CB8AC3E}">
        <p14:creationId xmlns:p14="http://schemas.microsoft.com/office/powerpoint/2010/main" val="15174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You </a:t>
            </a:r>
            <a:r>
              <a:rPr lang="en-US" dirty="0"/>
              <a:t>need to define how good certain functions are within your system.</a:t>
            </a:r>
          </a:p>
          <a:p>
            <a:pPr algn="just"/>
            <a:r>
              <a:rPr lang="en-US" dirty="0"/>
              <a:t>For the </a:t>
            </a:r>
            <a:r>
              <a:rPr lang="en-US" dirty="0" smtClean="0"/>
              <a:t>dosimeter </a:t>
            </a:r>
            <a:r>
              <a:rPr lang="en-US" dirty="0"/>
              <a:t>project, you might have this:</a:t>
            </a:r>
          </a:p>
          <a:p>
            <a:pPr algn="just"/>
            <a:r>
              <a:rPr lang="en-US" dirty="0" smtClean="0"/>
              <a:t>The Radiation </a:t>
            </a:r>
            <a:r>
              <a:rPr lang="en-US" dirty="0"/>
              <a:t>Dosimeter shall </a:t>
            </a:r>
            <a:r>
              <a:rPr lang="en-US" dirty="0" smtClean="0"/>
              <a:t>capture 99</a:t>
            </a:r>
            <a:r>
              <a:rPr lang="en-US" dirty="0"/>
              <a:t>% of the radiation the individual soldier is exposed to.</a:t>
            </a:r>
          </a:p>
          <a:p>
            <a:pPr algn="just"/>
            <a:r>
              <a:rPr lang="en-US" dirty="0"/>
              <a:t>For the records management project, you might have the following:</a:t>
            </a:r>
          </a:p>
          <a:p>
            <a:pPr algn="just"/>
            <a:r>
              <a:rPr lang="en-US" dirty="0" smtClean="0"/>
              <a:t>The ABC Records </a:t>
            </a:r>
            <a:r>
              <a:rPr lang="en-US" dirty="0"/>
              <a:t>Management System </a:t>
            </a:r>
            <a:r>
              <a:rPr lang="en-US" dirty="0" smtClean="0"/>
              <a:t>Operating System </a:t>
            </a:r>
            <a:r>
              <a:rPr lang="en-US" dirty="0"/>
              <a:t>shall ingest 100% of records submitted.</a:t>
            </a:r>
          </a:p>
          <a:p>
            <a:pPr algn="just"/>
            <a:r>
              <a:rPr lang="en-US" dirty="0" smtClean="0"/>
              <a:t>In </a:t>
            </a:r>
            <a:r>
              <a:rPr lang="en-US" dirty="0"/>
              <a:t>addition, you will have statements elsewhere that address the fixing </a:t>
            </a:r>
            <a:r>
              <a:rPr lang="en-US" dirty="0" smtClean="0"/>
              <a:t>of records </a:t>
            </a:r>
            <a:r>
              <a:rPr lang="en-US" dirty="0"/>
              <a:t>that are submitted but do not meet the proper format or fail ingestion into </a:t>
            </a:r>
            <a:r>
              <a:rPr lang="en-US" dirty="0" smtClean="0"/>
              <a:t>the database </a:t>
            </a:r>
            <a:r>
              <a:rPr lang="en-US" dirty="0"/>
              <a:t>for some other reason.</a:t>
            </a:r>
          </a:p>
        </p:txBody>
      </p:sp>
    </p:spTree>
    <p:extLst>
      <p:ext uri="{BB962C8B-B14F-4D97-AF65-F5344CB8AC3E}">
        <p14:creationId xmlns:p14="http://schemas.microsoft.com/office/powerpoint/2010/main" val="48541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smtClean="0"/>
              <a:t>What </a:t>
            </a:r>
            <a:r>
              <a:rPr lang="en-US" dirty="0"/>
              <a:t>happens when a portion of the system, but not the entire system, fails? </a:t>
            </a:r>
            <a:endParaRPr lang="en-US" dirty="0" smtClean="0"/>
          </a:p>
          <a:p>
            <a:pPr lvl="1" algn="just"/>
            <a:r>
              <a:rPr lang="en-US" dirty="0" smtClean="0"/>
              <a:t>Think of a </a:t>
            </a:r>
            <a:r>
              <a:rPr lang="en-US" dirty="0"/>
              <a:t>flat tire on your car. </a:t>
            </a:r>
            <a:endParaRPr lang="en-US" dirty="0" smtClean="0"/>
          </a:p>
          <a:p>
            <a:pPr lvl="1" algn="just"/>
            <a:r>
              <a:rPr lang="en-US" dirty="0" smtClean="0"/>
              <a:t>You </a:t>
            </a:r>
            <a:r>
              <a:rPr lang="en-US" dirty="0"/>
              <a:t>can still drive, even though it is in a degraded mode. </a:t>
            </a:r>
            <a:endParaRPr lang="en-US" dirty="0" smtClean="0"/>
          </a:p>
          <a:p>
            <a:pPr lvl="1" algn="just"/>
            <a:r>
              <a:rPr lang="en-US" dirty="0" smtClean="0"/>
              <a:t>You will need </a:t>
            </a:r>
            <a:r>
              <a:rPr lang="en-US" dirty="0"/>
              <a:t>to consider whether such conditions will happen with your system and specify </a:t>
            </a:r>
            <a:r>
              <a:rPr lang="en-US" dirty="0" smtClean="0"/>
              <a:t>how effectively </a:t>
            </a:r>
            <a:r>
              <a:rPr lang="en-US" dirty="0"/>
              <a:t>it can operate. </a:t>
            </a:r>
            <a:endParaRPr lang="en-US" dirty="0" smtClean="0"/>
          </a:p>
          <a:p>
            <a:pPr lvl="1" algn="just"/>
            <a:r>
              <a:rPr lang="en-US" dirty="0" smtClean="0"/>
              <a:t>For </a:t>
            </a:r>
            <a:r>
              <a:rPr lang="en-US" dirty="0"/>
              <a:t>example, if a jet fighter has lost one engine of two, would </a:t>
            </a:r>
            <a:r>
              <a:rPr lang="en-US" dirty="0" smtClean="0"/>
              <a:t>the pilot </a:t>
            </a:r>
            <a:r>
              <a:rPr lang="en-US" dirty="0"/>
              <a:t>be able to land?</a:t>
            </a:r>
          </a:p>
        </p:txBody>
      </p:sp>
    </p:spTree>
    <p:extLst>
      <p:ext uri="{BB962C8B-B14F-4D97-AF65-F5344CB8AC3E}">
        <p14:creationId xmlns:p14="http://schemas.microsoft.com/office/powerpoint/2010/main" val="344284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lgn="just"/>
            <a:r>
              <a:rPr lang="en-US" sz="2800" b="1" dirty="0"/>
              <a:t>Software systems</a:t>
            </a:r>
            <a:r>
              <a:rPr lang="en-US" sz="2800" dirty="0"/>
              <a:t> that are backed up by other </a:t>
            </a:r>
            <a:r>
              <a:rPr lang="en-US" sz="2800" b="1" dirty="0"/>
              <a:t>software</a:t>
            </a:r>
            <a:r>
              <a:rPr lang="en-US" sz="2800" dirty="0"/>
              <a:t> instances. For </a:t>
            </a:r>
            <a:r>
              <a:rPr lang="en-US" sz="2800" b="1" dirty="0"/>
              <a:t>example</a:t>
            </a:r>
            <a:r>
              <a:rPr lang="en-US" sz="2800" dirty="0"/>
              <a:t>, a database with customer information can be continuously replicated to another machine.</a:t>
            </a:r>
          </a:p>
        </p:txBody>
      </p:sp>
    </p:spTree>
    <p:extLst>
      <p:ext uri="{BB962C8B-B14F-4D97-AF65-F5344CB8AC3E}">
        <p14:creationId xmlns:p14="http://schemas.microsoft.com/office/powerpoint/2010/main" val="155658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a:t>
            </a:r>
          </a:p>
        </p:txBody>
      </p:sp>
      <p:sp>
        <p:nvSpPr>
          <p:cNvPr id="3" name="Content Placeholder 2"/>
          <p:cNvSpPr>
            <a:spLocks noGrp="1"/>
          </p:cNvSpPr>
          <p:nvPr>
            <p:ph idx="1"/>
          </p:nvPr>
        </p:nvSpPr>
        <p:spPr/>
        <p:txBody>
          <a:bodyPr>
            <a:normAutofit fontScale="77500" lnSpcReduction="20000"/>
          </a:bodyPr>
          <a:lstStyle/>
          <a:p>
            <a:pPr algn="just"/>
            <a:r>
              <a:rPr lang="en-US" dirty="0"/>
              <a:t>A Privacy Policy is a statement or a legal document that states:</a:t>
            </a:r>
          </a:p>
          <a:p>
            <a:pPr algn="just"/>
            <a:r>
              <a:rPr lang="en-US" dirty="0"/>
              <a:t>How a company or website collects, handles and processes data of its customers and visitors. </a:t>
            </a:r>
          </a:p>
          <a:p>
            <a:pPr algn="just"/>
            <a:r>
              <a:rPr lang="en-US" dirty="0"/>
              <a:t>It explicitly describes whether that information is kept confidential, or is shared with or sold to third parties.</a:t>
            </a:r>
          </a:p>
          <a:p>
            <a:pPr algn="just"/>
            <a:r>
              <a:rPr lang="en-US" dirty="0" smtClean="0"/>
              <a:t>Data </a:t>
            </a:r>
            <a:r>
              <a:rPr lang="en-US" dirty="0"/>
              <a:t>privacy and security binds individuals and industries together and runs complex systems in our society. </a:t>
            </a:r>
            <a:endParaRPr lang="en-US" dirty="0" smtClean="0"/>
          </a:p>
          <a:p>
            <a:pPr algn="just"/>
            <a:r>
              <a:rPr lang="en-US" dirty="0" smtClean="0"/>
              <a:t>From </a:t>
            </a:r>
            <a:r>
              <a:rPr lang="en-US" dirty="0"/>
              <a:t>credit card numbers and social security numbers to email addresses and phone numbers, our sensitive, personally identifiable information is important. </a:t>
            </a:r>
            <a:endParaRPr lang="en-US" dirty="0" smtClean="0"/>
          </a:p>
          <a:p>
            <a:pPr algn="just"/>
            <a:r>
              <a:rPr lang="en-US" dirty="0" smtClean="0"/>
              <a:t>This </a:t>
            </a:r>
            <a:r>
              <a:rPr lang="en-US" dirty="0"/>
              <a:t>sort of information in unreliable hands can potentially have far-reaching consequences.</a:t>
            </a:r>
          </a:p>
        </p:txBody>
      </p:sp>
    </p:spTree>
    <p:extLst>
      <p:ext uri="{BB962C8B-B14F-4D97-AF65-F5344CB8AC3E}">
        <p14:creationId xmlns:p14="http://schemas.microsoft.com/office/powerpoint/2010/main" val="309986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lgn="just"/>
            <a:r>
              <a:rPr lang="en-US" sz="2400" dirty="0"/>
              <a:t>I</a:t>
            </a:r>
            <a:r>
              <a:rPr lang="en-US" sz="2400" dirty="0" smtClean="0"/>
              <a:t>n the dosimeter </a:t>
            </a:r>
            <a:r>
              <a:rPr lang="en-US" sz="2400" dirty="0"/>
              <a:t>project, you might have the following requirement:</a:t>
            </a:r>
          </a:p>
          <a:p>
            <a:pPr algn="just"/>
            <a:r>
              <a:rPr lang="en-US" sz="2400" dirty="0" smtClean="0"/>
              <a:t>The Unit </a:t>
            </a:r>
            <a:r>
              <a:rPr lang="en-US" sz="2400" dirty="0"/>
              <a:t>Radiation Dosimeter shall store </a:t>
            </a:r>
            <a:r>
              <a:rPr lang="en-US" sz="2400" dirty="0" smtClean="0"/>
              <a:t>ensure individual </a:t>
            </a:r>
            <a:r>
              <a:rPr lang="en-US" sz="2400" dirty="0"/>
              <a:t>radiation dosages are protected in accordance </a:t>
            </a:r>
            <a:r>
              <a:rPr lang="en-US" sz="2400" dirty="0" smtClean="0"/>
              <a:t>with </a:t>
            </a:r>
            <a:r>
              <a:rPr lang="en-US" sz="2400" dirty="0" smtClean="0">
                <a:solidFill>
                  <a:srgbClr val="FFFF00"/>
                </a:solidFill>
              </a:rPr>
              <a:t>HIPAA</a:t>
            </a:r>
            <a:r>
              <a:rPr lang="en-US" sz="2400" dirty="0" smtClean="0"/>
              <a:t> </a:t>
            </a:r>
            <a:r>
              <a:rPr lang="en-US" sz="2400" dirty="0"/>
              <a:t>compliance.</a:t>
            </a:r>
          </a:p>
          <a:p>
            <a:pPr algn="just"/>
            <a:r>
              <a:rPr lang="en-US" sz="2400" dirty="0" smtClean="0"/>
              <a:t>In addition, even for the records management, the system must protect privacy.</a:t>
            </a:r>
          </a:p>
          <a:p>
            <a:pPr algn="just"/>
            <a:r>
              <a:rPr lang="en-US" sz="2400" dirty="0" smtClean="0"/>
              <a:t>Here’s an example:</a:t>
            </a:r>
          </a:p>
          <a:p>
            <a:pPr algn="just"/>
            <a:r>
              <a:rPr lang="en-US" sz="2400" dirty="0" smtClean="0"/>
              <a:t>The ABC Records </a:t>
            </a:r>
            <a:r>
              <a:rPr lang="en-US" sz="2400" dirty="0"/>
              <a:t>Management shall have </a:t>
            </a:r>
            <a:r>
              <a:rPr lang="en-US" sz="2400" dirty="0" smtClean="0"/>
              <a:t>to protect the </a:t>
            </a:r>
            <a:r>
              <a:rPr lang="en-US" sz="2400" dirty="0"/>
              <a:t>privacy of individuals identified in a record in </a:t>
            </a:r>
            <a:r>
              <a:rPr lang="en-US" sz="2400" dirty="0" smtClean="0"/>
              <a:t>accordance with </a:t>
            </a:r>
            <a:r>
              <a:rPr lang="en-US" sz="2400" dirty="0">
                <a:solidFill>
                  <a:srgbClr val="FFFF00"/>
                </a:solidFill>
              </a:rPr>
              <a:t>Federal Government Privacy </a:t>
            </a:r>
            <a:r>
              <a:rPr lang="en-US" sz="2400" dirty="0"/>
              <a:t>policies</a:t>
            </a:r>
            <a:r>
              <a:rPr lang="en-US" sz="2400" dirty="0" smtClean="0"/>
              <a:t>.</a:t>
            </a:r>
            <a:endParaRPr lang="en-US" sz="2400" dirty="0"/>
          </a:p>
        </p:txBody>
      </p:sp>
    </p:spTree>
    <p:extLst>
      <p:ext uri="{BB962C8B-B14F-4D97-AF65-F5344CB8AC3E}">
        <p14:creationId xmlns:p14="http://schemas.microsoft.com/office/powerpoint/2010/main" val="50965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a:t>
            </a:r>
            <a:br>
              <a:rPr lang="en-US" dirty="0"/>
            </a:br>
            <a:endParaRPr lang="en-US" dirty="0"/>
          </a:p>
        </p:txBody>
      </p:sp>
      <p:sp>
        <p:nvSpPr>
          <p:cNvPr id="3" name="Content Placeholder 2"/>
          <p:cNvSpPr>
            <a:spLocks noGrp="1"/>
          </p:cNvSpPr>
          <p:nvPr>
            <p:ph idx="1"/>
          </p:nvPr>
        </p:nvSpPr>
        <p:spPr>
          <a:xfrm>
            <a:off x="762000" y="1447800"/>
            <a:ext cx="7924800" cy="4907760"/>
          </a:xfrm>
        </p:spPr>
        <p:txBody>
          <a:bodyPr>
            <a:noAutofit/>
          </a:bodyPr>
          <a:lstStyle/>
          <a:p>
            <a:pPr algn="just"/>
            <a:r>
              <a:rPr lang="en-US" sz="2000" dirty="0" smtClean="0"/>
              <a:t>Quality </a:t>
            </a:r>
            <a:r>
              <a:rPr lang="en-US" sz="2000" dirty="0"/>
              <a:t>is a degree of </a:t>
            </a:r>
            <a:r>
              <a:rPr lang="en-US" sz="2000" dirty="0" smtClean="0"/>
              <a:t>goodness. </a:t>
            </a:r>
            <a:endParaRPr lang="en-US" sz="2000" dirty="0"/>
          </a:p>
          <a:p>
            <a:pPr algn="just"/>
            <a:r>
              <a:rPr lang="en-US" sz="2000" dirty="0" smtClean="0"/>
              <a:t>Two </a:t>
            </a:r>
            <a:r>
              <a:rPr lang="en-US" sz="2000" dirty="0"/>
              <a:t>levels of quality </a:t>
            </a:r>
            <a:r>
              <a:rPr lang="en-US" sz="2000" dirty="0" smtClean="0"/>
              <a:t>you:</a:t>
            </a:r>
            <a:endParaRPr lang="en-US" sz="2000" dirty="0"/>
          </a:p>
          <a:p>
            <a:pPr lvl="1" algn="just"/>
            <a:r>
              <a:rPr lang="en-US" sz="1800" dirty="0" smtClean="0"/>
              <a:t>if </a:t>
            </a:r>
            <a:r>
              <a:rPr lang="en-US" sz="1800" dirty="0"/>
              <a:t>you take all these nonfunctional requirements together, it </a:t>
            </a:r>
            <a:r>
              <a:rPr lang="en-US" sz="1800" dirty="0" smtClean="0"/>
              <a:t>should </a:t>
            </a:r>
            <a:r>
              <a:rPr lang="en-US" sz="2000" dirty="0" smtClean="0"/>
              <a:t>define </a:t>
            </a:r>
            <a:r>
              <a:rPr lang="en-US" sz="2000" dirty="0"/>
              <a:t>quality for the </a:t>
            </a:r>
            <a:r>
              <a:rPr lang="en-US" sz="2000" dirty="0" smtClean="0"/>
              <a:t>system-look </a:t>
            </a:r>
            <a:r>
              <a:rPr lang="en-US" sz="2000" dirty="0"/>
              <a:t>at goodness at the </a:t>
            </a:r>
            <a:r>
              <a:rPr lang="en-US" sz="2000" dirty="0" smtClean="0"/>
              <a:t>individual requirement level</a:t>
            </a:r>
            <a:r>
              <a:rPr lang="en-US" sz="2000" dirty="0"/>
              <a:t>.</a:t>
            </a:r>
          </a:p>
          <a:p>
            <a:pPr algn="just"/>
            <a:r>
              <a:rPr lang="en-US" sz="2000" dirty="0"/>
              <a:t>E</a:t>
            </a:r>
            <a:r>
              <a:rPr lang="en-US" sz="2000" dirty="0" smtClean="0"/>
              <a:t>xamine the records management project. </a:t>
            </a:r>
            <a:r>
              <a:rPr lang="en-US" sz="2000" dirty="0"/>
              <a:t>For argument’s sake, assume not </a:t>
            </a:r>
            <a:r>
              <a:rPr lang="en-US" sz="2000" dirty="0" smtClean="0"/>
              <a:t>all their </a:t>
            </a:r>
            <a:r>
              <a:rPr lang="en-US" sz="2000" dirty="0"/>
              <a:t>documents have been converted to digital format yet. </a:t>
            </a:r>
            <a:endParaRPr lang="en-US" sz="2000" dirty="0" smtClean="0"/>
          </a:p>
          <a:p>
            <a:pPr algn="just"/>
            <a:r>
              <a:rPr lang="en-US" sz="2000" dirty="0" smtClean="0"/>
              <a:t>Therefore</a:t>
            </a:r>
            <a:r>
              <a:rPr lang="en-US" sz="2000" dirty="0"/>
              <a:t>, they are </a:t>
            </a:r>
            <a:r>
              <a:rPr lang="en-US" sz="2000" dirty="0" smtClean="0"/>
              <a:t>working on </a:t>
            </a:r>
            <a:r>
              <a:rPr lang="en-US" sz="2000" dirty="0"/>
              <a:t>documents that are 25 to 30 years old. </a:t>
            </a:r>
            <a:endParaRPr lang="en-US" sz="2000" dirty="0" smtClean="0"/>
          </a:p>
          <a:p>
            <a:pPr algn="just"/>
            <a:r>
              <a:rPr lang="en-US" sz="2000" dirty="0" smtClean="0"/>
              <a:t>Now </a:t>
            </a:r>
            <a:r>
              <a:rPr lang="en-US" sz="2000" dirty="0"/>
              <a:t>you need to address the goodness of </a:t>
            </a:r>
            <a:r>
              <a:rPr lang="en-US" sz="2000" dirty="0" smtClean="0"/>
              <a:t>the documents </a:t>
            </a:r>
            <a:r>
              <a:rPr lang="en-US" sz="2000" dirty="0"/>
              <a:t>to be converted. </a:t>
            </a:r>
            <a:endParaRPr lang="en-US" sz="2000" dirty="0" smtClean="0"/>
          </a:p>
          <a:p>
            <a:pPr algn="just"/>
            <a:r>
              <a:rPr lang="en-US" sz="2000" dirty="0" smtClean="0"/>
              <a:t>Back </a:t>
            </a:r>
            <a:r>
              <a:rPr lang="en-US" sz="2000" dirty="0"/>
              <a:t>in that era, people were still using an antique called </a:t>
            </a:r>
            <a:r>
              <a:rPr lang="en-US" sz="2000" dirty="0" smtClean="0"/>
              <a:t>a typewriter, in </a:t>
            </a:r>
            <a:r>
              <a:rPr lang="en-US" sz="2000" dirty="0"/>
              <a:t>addition, not all the paper was as </a:t>
            </a:r>
            <a:r>
              <a:rPr lang="en-US" sz="2000" dirty="0" smtClean="0"/>
              <a:t>good, documents </a:t>
            </a:r>
            <a:r>
              <a:rPr lang="en-US" sz="2000" dirty="0"/>
              <a:t>were copied multiple times. </a:t>
            </a:r>
          </a:p>
        </p:txBody>
      </p:sp>
    </p:spTree>
    <p:extLst>
      <p:ext uri="{BB962C8B-B14F-4D97-AF65-F5344CB8AC3E}">
        <p14:creationId xmlns:p14="http://schemas.microsoft.com/office/powerpoint/2010/main" val="225984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a:t>
            </a:r>
          </a:p>
        </p:txBody>
      </p:sp>
      <p:sp>
        <p:nvSpPr>
          <p:cNvPr id="3" name="Content Placeholder 2"/>
          <p:cNvSpPr>
            <a:spLocks noGrp="1"/>
          </p:cNvSpPr>
          <p:nvPr>
            <p:ph idx="1"/>
          </p:nvPr>
        </p:nvSpPr>
        <p:spPr/>
        <p:txBody>
          <a:bodyPr>
            <a:normAutofit fontScale="92500" lnSpcReduction="10000"/>
          </a:bodyPr>
          <a:lstStyle/>
          <a:p>
            <a:pPr algn="just"/>
            <a:r>
              <a:rPr lang="en-US" sz="2400" dirty="0" smtClean="0"/>
              <a:t>Since </a:t>
            </a:r>
            <a:r>
              <a:rPr lang="en-US" sz="2400" dirty="0"/>
              <a:t>you are going to scan this, </a:t>
            </a:r>
            <a:r>
              <a:rPr lang="en-US" sz="2400" dirty="0" smtClean="0"/>
              <a:t>you need </a:t>
            </a:r>
            <a:r>
              <a:rPr lang="en-US" sz="2400" dirty="0"/>
              <a:t>to come up with a quality of the scan</a:t>
            </a:r>
            <a:r>
              <a:rPr lang="en-US" sz="2400" dirty="0" smtClean="0"/>
              <a:t>.</a:t>
            </a:r>
          </a:p>
          <a:p>
            <a:pPr algn="just"/>
            <a:endParaRPr lang="en-US" sz="2400" dirty="0"/>
          </a:p>
          <a:p>
            <a:pPr algn="just"/>
            <a:r>
              <a:rPr lang="en-US" sz="2400" dirty="0" smtClean="0"/>
              <a:t>The  FBR Records </a:t>
            </a:r>
            <a:r>
              <a:rPr lang="en-US" sz="2400" dirty="0"/>
              <a:t>Management scanning </a:t>
            </a:r>
            <a:r>
              <a:rPr lang="en-US" sz="2400" dirty="0" smtClean="0"/>
              <a:t>shall capture </a:t>
            </a:r>
            <a:r>
              <a:rPr lang="en-US" sz="2400" dirty="0"/>
              <a:t>75% of the characters per page to be considered </a:t>
            </a:r>
            <a:r>
              <a:rPr lang="en-US" sz="2400" dirty="0" smtClean="0"/>
              <a:t>a quality </a:t>
            </a:r>
            <a:r>
              <a:rPr lang="en-US" sz="2400" dirty="0"/>
              <a:t>scan</a:t>
            </a:r>
            <a:r>
              <a:rPr lang="en-US" sz="2400" dirty="0" smtClean="0"/>
              <a:t>.</a:t>
            </a:r>
          </a:p>
          <a:p>
            <a:pPr algn="just"/>
            <a:endParaRPr lang="en-US" sz="2400" dirty="0"/>
          </a:p>
          <a:p>
            <a:pPr algn="just"/>
            <a:r>
              <a:rPr lang="en-US" sz="2400" dirty="0"/>
              <a:t>Now the default scan will be 300 dots per inch (DPI). If the scan does not meet the </a:t>
            </a:r>
            <a:r>
              <a:rPr lang="en-US" sz="2400" dirty="0" smtClean="0"/>
              <a:t>75%, </a:t>
            </a:r>
            <a:r>
              <a:rPr lang="en-US" sz="2400" dirty="0"/>
              <a:t>the process will be repeated at the 600 DPI, 1200 DPI, and finally 2400 DPI. </a:t>
            </a:r>
            <a:endParaRPr lang="en-US" sz="2400" dirty="0" smtClean="0"/>
          </a:p>
          <a:p>
            <a:pPr algn="just"/>
            <a:endParaRPr lang="en-US" sz="2400" dirty="0" smtClean="0"/>
          </a:p>
          <a:p>
            <a:pPr algn="just"/>
            <a:r>
              <a:rPr lang="en-US" sz="2400" dirty="0" smtClean="0"/>
              <a:t>If the 75 </a:t>
            </a:r>
            <a:r>
              <a:rPr lang="en-US" sz="2400" dirty="0"/>
              <a:t>percent cannot be achieved at 2400 DPI, the quality achieved there will be the default.</a:t>
            </a:r>
          </a:p>
          <a:p>
            <a:endParaRPr lang="en-US" dirty="0"/>
          </a:p>
        </p:txBody>
      </p:sp>
    </p:spTree>
    <p:extLst>
      <p:ext uri="{BB962C8B-B14F-4D97-AF65-F5344CB8AC3E}">
        <p14:creationId xmlns:p14="http://schemas.microsoft.com/office/powerpoint/2010/main" val="172806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2600"/>
            <a:ext cx="7772400" cy="4572000"/>
          </a:xfrm>
        </p:spPr>
        <p:txBody>
          <a:bodyPr>
            <a:normAutofit/>
          </a:bodyPr>
          <a:lstStyle/>
          <a:p>
            <a:pPr algn="just"/>
            <a:r>
              <a:rPr lang="en-US" dirty="0" smtClean="0"/>
              <a:t>In systems engineering and requirements engineering , a non functional requirement is a requirement that specifies criteria that can be used to </a:t>
            </a:r>
            <a:r>
              <a:rPr lang="en-US" dirty="0" smtClean="0">
                <a:solidFill>
                  <a:srgbClr val="FFFF00"/>
                </a:solidFill>
              </a:rPr>
              <a:t>judge the operation </a:t>
            </a:r>
            <a:r>
              <a:rPr lang="en-US" dirty="0" smtClean="0"/>
              <a:t>of a system, rather than specific behaviors.</a:t>
            </a:r>
          </a:p>
          <a:p>
            <a:pPr algn="just"/>
            <a:r>
              <a:rPr lang="en-US" dirty="0" smtClean="0"/>
              <a:t>They are contrasted with functional requirements that define specific behaviors or  functions.  </a:t>
            </a:r>
          </a:p>
          <a:p>
            <a:pPr algn="just"/>
            <a:endParaRPr lang="en-US" dirty="0" smtClean="0"/>
          </a:p>
          <a:p>
            <a:endParaRPr lang="en-US" dirty="0" smtClean="0"/>
          </a:p>
          <a:p>
            <a:endParaRPr lang="en-US" dirty="0"/>
          </a:p>
        </p:txBody>
      </p:sp>
      <p:sp>
        <p:nvSpPr>
          <p:cNvPr id="4" name="Title 1"/>
          <p:cNvSpPr>
            <a:spLocks noGrp="1"/>
          </p:cNvSpPr>
          <p:nvPr>
            <p:ph type="title"/>
          </p:nvPr>
        </p:nvSpPr>
        <p:spPr>
          <a:xfrm>
            <a:off x="914400" y="512064"/>
            <a:ext cx="7772400" cy="914400"/>
          </a:xfrm>
        </p:spPr>
        <p:txBody>
          <a:bodyPr/>
          <a:lstStyle/>
          <a:p>
            <a:r>
              <a:rPr lang="en-US" dirty="0" smtClean="0"/>
              <a:t>Types of Non functional requirements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a:t>
            </a:r>
          </a:p>
        </p:txBody>
      </p:sp>
      <p:sp>
        <p:nvSpPr>
          <p:cNvPr id="3" name="Content Placeholder 2"/>
          <p:cNvSpPr>
            <a:spLocks noGrp="1"/>
          </p:cNvSpPr>
          <p:nvPr>
            <p:ph idx="1"/>
          </p:nvPr>
        </p:nvSpPr>
        <p:spPr/>
        <p:txBody>
          <a:bodyPr>
            <a:normAutofit fontScale="77500" lnSpcReduction="20000"/>
          </a:bodyPr>
          <a:lstStyle/>
          <a:p>
            <a:pPr algn="just"/>
            <a:r>
              <a:rPr lang="en-US" sz="2800" dirty="0"/>
              <a:t>S</a:t>
            </a:r>
            <a:r>
              <a:rPr lang="en-US" sz="2800" dirty="0" smtClean="0"/>
              <a:t>ystem </a:t>
            </a:r>
            <a:r>
              <a:rPr lang="en-US" sz="2800" dirty="0"/>
              <a:t>resilience is the degree to which a system continues to perform its </a:t>
            </a:r>
            <a:r>
              <a:rPr lang="en-US" sz="2800" dirty="0" smtClean="0"/>
              <a:t>operation </a:t>
            </a:r>
            <a:r>
              <a:rPr lang="en-US" sz="2800" dirty="0"/>
              <a:t>in the face of adversity.</a:t>
            </a:r>
            <a:endParaRPr lang="en-US" sz="2800" dirty="0" smtClean="0"/>
          </a:p>
          <a:p>
            <a:pPr algn="just"/>
            <a:r>
              <a:rPr lang="en-US" sz="2800" dirty="0" smtClean="0"/>
              <a:t>Resiliency </a:t>
            </a:r>
            <a:r>
              <a:rPr lang="en-US" sz="2800" dirty="0"/>
              <a:t>requirements define what must be preserved when an outage of the </a:t>
            </a:r>
            <a:r>
              <a:rPr lang="en-US" sz="2800" dirty="0" smtClean="0"/>
              <a:t>system occurs-</a:t>
            </a:r>
            <a:r>
              <a:rPr lang="en-US" sz="2800" dirty="0"/>
              <a:t>a </a:t>
            </a:r>
            <a:r>
              <a:rPr lang="en-US" sz="2800" dirty="0" smtClean="0"/>
              <a:t>failure </a:t>
            </a:r>
            <a:r>
              <a:rPr lang="en-US" sz="2800" dirty="0"/>
              <a:t>or </a:t>
            </a:r>
            <a:r>
              <a:rPr lang="en-US" sz="2800" b="1" dirty="0"/>
              <a:t>interruption</a:t>
            </a:r>
            <a:r>
              <a:rPr lang="en-US" sz="2800" dirty="0"/>
              <a:t> in use or </a:t>
            </a:r>
            <a:r>
              <a:rPr lang="en-US" sz="2800" dirty="0" smtClean="0"/>
              <a:t>functioning.</a:t>
            </a:r>
          </a:p>
          <a:p>
            <a:pPr algn="just"/>
            <a:r>
              <a:rPr lang="en-US" sz="2800" dirty="0"/>
              <a:t>The system must detect adversities, react to them, and recover from the harm to critical assets that they cause</a:t>
            </a:r>
            <a:r>
              <a:rPr lang="en-US" sz="2800" dirty="0" smtClean="0"/>
              <a:t>.</a:t>
            </a:r>
          </a:p>
          <a:p>
            <a:pPr algn="just"/>
            <a:r>
              <a:rPr lang="en-US" sz="2800" dirty="0" smtClean="0"/>
              <a:t>System </a:t>
            </a:r>
            <a:r>
              <a:rPr lang="en-US" sz="2800" dirty="0"/>
              <a:t>resilience at a deeper level is therefore the degree to which a system rapidly and effectively protects itself and its </a:t>
            </a:r>
            <a:r>
              <a:rPr lang="en-US" sz="2800" dirty="0" smtClean="0"/>
              <a:t>continuity.</a:t>
            </a:r>
          </a:p>
          <a:p>
            <a:pPr algn="just"/>
            <a:r>
              <a:rPr lang="en-US" sz="2800" dirty="0" smtClean="0"/>
              <a:t>Example : In case software crash due to running of any malicious code or program.</a:t>
            </a:r>
          </a:p>
          <a:p>
            <a:pPr algn="just"/>
            <a:r>
              <a:rPr lang="en-US" sz="2800" dirty="0" smtClean="0"/>
              <a:t>Such as pop up window- Not responding </a:t>
            </a:r>
          </a:p>
          <a:p>
            <a:pPr algn="just"/>
            <a:endParaRPr lang="en-US" sz="2800" dirty="0"/>
          </a:p>
        </p:txBody>
      </p:sp>
    </p:spTree>
    <p:extLst>
      <p:ext uri="{BB962C8B-B14F-4D97-AF65-F5344CB8AC3E}">
        <p14:creationId xmlns:p14="http://schemas.microsoft.com/office/powerpoint/2010/main" val="190643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lgn="just"/>
            <a:endParaRPr lang="en-US" dirty="0"/>
          </a:p>
          <a:p>
            <a:pPr algn="just"/>
            <a:r>
              <a:rPr lang="en-US" dirty="0"/>
              <a:t>The BOSS Individual Radiation Dosimeter shall </a:t>
            </a:r>
            <a:r>
              <a:rPr lang="en-US" dirty="0" smtClean="0"/>
              <a:t>maintain the </a:t>
            </a:r>
            <a:r>
              <a:rPr lang="en-US" dirty="0"/>
              <a:t>individual exposure record during the loss of </a:t>
            </a:r>
            <a:r>
              <a:rPr lang="en-US" dirty="0" smtClean="0"/>
              <a:t>battery power </a:t>
            </a:r>
            <a:r>
              <a:rPr lang="en-US" dirty="0"/>
              <a:t>until such time as the power is restored to the system.</a:t>
            </a:r>
          </a:p>
        </p:txBody>
      </p:sp>
    </p:spTree>
    <p:extLst>
      <p:ext uri="{BB962C8B-B14F-4D97-AF65-F5344CB8AC3E}">
        <p14:creationId xmlns:p14="http://schemas.microsoft.com/office/powerpoint/2010/main" val="46610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Robustness </a:t>
            </a:r>
            <a:r>
              <a:rPr lang="en-US" dirty="0"/>
              <a:t>means that the system does not crash easily and is able to withstand </a:t>
            </a:r>
            <a:r>
              <a:rPr lang="en-US" dirty="0" smtClean="0"/>
              <a:t>changes that </a:t>
            </a:r>
            <a:r>
              <a:rPr lang="en-US" dirty="0"/>
              <a:t>might weaken it</a:t>
            </a:r>
            <a:r>
              <a:rPr lang="en-US" dirty="0" smtClean="0"/>
              <a:t>.</a:t>
            </a:r>
          </a:p>
          <a:p>
            <a:r>
              <a:rPr lang="en-US" dirty="0"/>
              <a:t>Therefore, you might have a requirement like this:</a:t>
            </a:r>
          </a:p>
          <a:p>
            <a:pPr lvl="1"/>
            <a:r>
              <a:rPr lang="en-US" dirty="0" smtClean="0"/>
              <a:t>The FBR Records </a:t>
            </a:r>
            <a:r>
              <a:rPr lang="en-US" dirty="0"/>
              <a:t>Management Search </a:t>
            </a:r>
            <a:r>
              <a:rPr lang="en-US" dirty="0" smtClean="0"/>
              <a:t>Function shall </a:t>
            </a:r>
            <a:r>
              <a:rPr lang="en-US" dirty="0"/>
              <a:t>not cause the system to fail</a:t>
            </a:r>
            <a:r>
              <a:rPr lang="en-US" dirty="0" smtClean="0"/>
              <a:t>.</a:t>
            </a:r>
          </a:p>
          <a:p>
            <a:pPr lvl="1"/>
            <a:r>
              <a:rPr lang="en-US" dirty="0" smtClean="0"/>
              <a:t>The increased number of users on a website- should not laydown it. </a:t>
            </a:r>
            <a:endParaRPr lang="en-US" dirty="0"/>
          </a:p>
          <a:p>
            <a:r>
              <a:rPr lang="en-US" dirty="0"/>
              <a:t>In the radiation </a:t>
            </a:r>
            <a:r>
              <a:rPr lang="en-US" dirty="0" smtClean="0"/>
              <a:t>dosimeter </a:t>
            </a:r>
            <a:r>
              <a:rPr lang="en-US" dirty="0"/>
              <a:t>project, you could have the following:</a:t>
            </a:r>
          </a:p>
          <a:p>
            <a:pPr lvl="1"/>
            <a:r>
              <a:rPr lang="en-US" dirty="0" smtClean="0"/>
              <a:t>If </a:t>
            </a:r>
            <a:r>
              <a:rPr lang="en-US" dirty="0"/>
              <a:t>the energy exposure exceeds 1.00 MeV, the BOSS </a:t>
            </a:r>
            <a:r>
              <a:rPr lang="en-US" dirty="0" smtClean="0"/>
              <a:t>Unit Radiation </a:t>
            </a:r>
            <a:r>
              <a:rPr lang="en-US" dirty="0"/>
              <a:t>Dosimeter shall ignore the energy rather </a:t>
            </a:r>
            <a:r>
              <a:rPr lang="en-US" dirty="0" smtClean="0"/>
              <a:t>than overload </a:t>
            </a:r>
            <a:r>
              <a:rPr lang="en-US" dirty="0"/>
              <a:t>the sensor</a:t>
            </a:r>
            <a:r>
              <a:rPr lang="en-US" dirty="0" smtClean="0"/>
              <a:t>.</a:t>
            </a:r>
          </a:p>
          <a:p>
            <a:r>
              <a:rPr lang="en-US" dirty="0" smtClean="0"/>
              <a:t>The OS firewall makes it robust against the harmful programs.</a:t>
            </a:r>
            <a:endParaRPr lang="en-US" dirty="0"/>
          </a:p>
        </p:txBody>
      </p:sp>
    </p:spTree>
    <p:extLst>
      <p:ext uri="{BB962C8B-B14F-4D97-AF65-F5344CB8AC3E}">
        <p14:creationId xmlns:p14="http://schemas.microsoft.com/office/powerpoint/2010/main" val="182469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t>
            </a:r>
            <a:r>
              <a:rPr lang="en-US" dirty="0"/>
              <a:t>are the external environments that your system will need to operate in? </a:t>
            </a:r>
            <a:endParaRPr lang="en-US" dirty="0" smtClean="0"/>
          </a:p>
          <a:p>
            <a:r>
              <a:rPr lang="en-US" dirty="0" smtClean="0"/>
              <a:t>Will this  be </a:t>
            </a:r>
            <a:r>
              <a:rPr lang="en-US" dirty="0"/>
              <a:t>a 24-hour, seven-day-a-week computer system? Will this be the same environment</a:t>
            </a:r>
          </a:p>
          <a:p>
            <a:r>
              <a:rPr lang="en-US" dirty="0"/>
              <a:t>your </a:t>
            </a:r>
            <a:r>
              <a:rPr lang="en-US" dirty="0" smtClean="0"/>
              <a:t>dosimeter </a:t>
            </a:r>
            <a:r>
              <a:rPr lang="en-US" dirty="0"/>
              <a:t>project must operate in? You will need to address temperature </a:t>
            </a:r>
            <a:r>
              <a:rPr lang="en-US" dirty="0" smtClean="0"/>
              <a:t>ranges, rain</a:t>
            </a:r>
            <a:r>
              <a:rPr lang="en-US" dirty="0"/>
              <a:t>, wind, snow, humidity, and any other such factors. </a:t>
            </a:r>
            <a:endParaRPr lang="en-US" dirty="0" smtClean="0"/>
          </a:p>
          <a:p>
            <a:r>
              <a:rPr lang="en-US" dirty="0" smtClean="0"/>
              <a:t>5-26 </a:t>
            </a:r>
            <a:r>
              <a:rPr lang="en-US" dirty="0"/>
              <a:t>The BOSS Unit Radiation Dosimeter shall be exposed </a:t>
            </a:r>
            <a:r>
              <a:rPr lang="en-US" dirty="0" smtClean="0"/>
              <a:t>to temperatures </a:t>
            </a:r>
            <a:r>
              <a:rPr lang="en-US" dirty="0"/>
              <a:t>ranging from -40 to 140 degrees Fahrenheit.</a:t>
            </a:r>
          </a:p>
          <a:p>
            <a:r>
              <a:rPr lang="en-US" dirty="0"/>
              <a:t>Remember, these </a:t>
            </a:r>
            <a:r>
              <a:rPr lang="en-US" dirty="0" smtClean="0"/>
              <a:t>systems </a:t>
            </a:r>
            <a:r>
              <a:rPr lang="en-US" dirty="0"/>
              <a:t>must operate anywhere in the world</a:t>
            </a:r>
            <a:r>
              <a:rPr lang="en-US" dirty="0" smtClean="0"/>
              <a:t>.</a:t>
            </a:r>
            <a:endParaRPr lang="en-US" dirty="0"/>
          </a:p>
        </p:txBody>
      </p:sp>
    </p:spTree>
    <p:extLst>
      <p:ext uri="{BB962C8B-B14F-4D97-AF65-F5344CB8AC3E}">
        <p14:creationId xmlns:p14="http://schemas.microsoft.com/office/powerpoint/2010/main" val="3070773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a:t>
            </a:r>
          </a:p>
        </p:txBody>
      </p:sp>
      <p:sp>
        <p:nvSpPr>
          <p:cNvPr id="3" name="Content Placeholder 2"/>
          <p:cNvSpPr>
            <a:spLocks noGrp="1"/>
          </p:cNvSpPr>
          <p:nvPr>
            <p:ph idx="1"/>
          </p:nvPr>
        </p:nvSpPr>
        <p:spPr/>
        <p:txBody>
          <a:bodyPr>
            <a:normAutofit/>
          </a:bodyPr>
          <a:lstStyle/>
          <a:p>
            <a:pPr algn="just"/>
            <a:r>
              <a:rPr lang="en-US" sz="2400" dirty="0"/>
              <a:t>For the records management project, you should have the following:</a:t>
            </a:r>
          </a:p>
          <a:p>
            <a:pPr algn="just"/>
            <a:r>
              <a:rPr lang="en-US" sz="2400" dirty="0"/>
              <a:t>The FBI BOSS Records Management shall operate from 6 a.m. to 11 p.m. daily Monday through Friday. </a:t>
            </a:r>
            <a:endParaRPr lang="en-US" sz="2400" dirty="0" smtClean="0"/>
          </a:p>
          <a:p>
            <a:pPr algn="just"/>
            <a:r>
              <a:rPr lang="en-US" sz="2400" dirty="0" smtClean="0"/>
              <a:t>If </a:t>
            </a:r>
            <a:r>
              <a:rPr lang="en-US" sz="2400" dirty="0"/>
              <a:t>it is a job done during the day, why would you not just base it on 8 to 5 </a:t>
            </a:r>
            <a:r>
              <a:rPr lang="en-US" sz="2400" dirty="0" smtClean="0"/>
              <a:t>in Washington</a:t>
            </a:r>
            <a:r>
              <a:rPr lang="en-US" sz="2400" dirty="0"/>
              <a:t>, D.C.? If you have lived in that area, you will know people will come to </a:t>
            </a:r>
            <a:r>
              <a:rPr lang="en-US" sz="2400" dirty="0" smtClean="0"/>
              <a:t>work early </a:t>
            </a:r>
            <a:r>
              <a:rPr lang="en-US" sz="2400" dirty="0"/>
              <a:t>to avoid the horrendous traffic</a:t>
            </a:r>
            <a:r>
              <a:rPr lang="en-US" sz="2400" dirty="0" smtClean="0"/>
              <a:t>.</a:t>
            </a:r>
          </a:p>
          <a:p>
            <a:pPr algn="just"/>
            <a:r>
              <a:rPr lang="en-US" sz="2400" dirty="0" smtClean="0"/>
              <a:t> </a:t>
            </a:r>
            <a:r>
              <a:rPr lang="en-US" sz="2400" dirty="0"/>
              <a:t>Plus, the FBI is in all four time zones. What </a:t>
            </a:r>
            <a:r>
              <a:rPr lang="en-US" sz="2400" dirty="0" smtClean="0"/>
              <a:t>about Hawaii </a:t>
            </a:r>
            <a:r>
              <a:rPr lang="en-US" sz="2400" dirty="0"/>
              <a:t>and Alaska? Is 11 p.m. sufficient? </a:t>
            </a:r>
          </a:p>
        </p:txBody>
      </p:sp>
    </p:spTree>
    <p:extLst>
      <p:ext uri="{BB962C8B-B14F-4D97-AF65-F5344CB8AC3E}">
        <p14:creationId xmlns:p14="http://schemas.microsoft.com/office/powerpoint/2010/main" val="2246990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Data </a:t>
            </a:r>
            <a:r>
              <a:rPr lang="en-US" sz="2400" dirty="0"/>
              <a:t>integrity refers to maintaining and assuring the accuracy and consistency of data </a:t>
            </a:r>
            <a:r>
              <a:rPr lang="en-US" sz="2400" dirty="0" smtClean="0"/>
              <a:t>over its </a:t>
            </a:r>
            <a:r>
              <a:rPr lang="en-US" sz="2400" dirty="0"/>
              <a:t>entire lifecycle. </a:t>
            </a:r>
            <a:endParaRPr lang="en-US" sz="2400" dirty="0" smtClean="0"/>
          </a:p>
          <a:p>
            <a:pPr algn="just"/>
            <a:r>
              <a:rPr lang="en-US" sz="2400" dirty="0" smtClean="0"/>
              <a:t>This </a:t>
            </a:r>
            <a:r>
              <a:rPr lang="en-US" sz="2400" dirty="0"/>
              <a:t>could be the corruption or loss of data because of a hardware </a:t>
            </a:r>
            <a:r>
              <a:rPr lang="en-US" sz="2400" dirty="0" smtClean="0"/>
              <a:t>failure, such </a:t>
            </a:r>
            <a:r>
              <a:rPr lang="en-US" sz="2400" dirty="0"/>
              <a:t>as a spot on a hard drive that goes bad. </a:t>
            </a:r>
            <a:endParaRPr lang="en-US" sz="2400" dirty="0" smtClean="0"/>
          </a:p>
          <a:p>
            <a:pPr algn="just"/>
            <a:r>
              <a:rPr lang="en-US" sz="2400" dirty="0" smtClean="0"/>
              <a:t>Alternatively</a:t>
            </a:r>
            <a:r>
              <a:rPr lang="en-US" sz="2400" dirty="0"/>
              <a:t>, data integrity is corrupted </a:t>
            </a:r>
            <a:r>
              <a:rPr lang="en-US" sz="2400" dirty="0" smtClean="0"/>
              <a:t>when a </a:t>
            </a:r>
            <a:r>
              <a:rPr lang="en-US" sz="2400" dirty="0"/>
              <a:t>record cannot be found because the pointer within a database loses its link.</a:t>
            </a:r>
          </a:p>
          <a:p>
            <a:pPr algn="just"/>
            <a:r>
              <a:rPr lang="en-US" sz="2400" dirty="0" smtClean="0"/>
              <a:t>For </a:t>
            </a:r>
            <a:r>
              <a:rPr lang="en-US" sz="2400" dirty="0"/>
              <a:t>the records management project:</a:t>
            </a:r>
          </a:p>
          <a:p>
            <a:pPr algn="just"/>
            <a:r>
              <a:rPr lang="en-US" sz="2400" dirty="0" smtClean="0"/>
              <a:t>The FBR Records </a:t>
            </a:r>
            <a:r>
              <a:rPr lang="en-US" sz="2400" dirty="0"/>
              <a:t>Management System </a:t>
            </a:r>
            <a:r>
              <a:rPr lang="en-US" sz="2400" dirty="0" smtClean="0"/>
              <a:t>shall maintain </a:t>
            </a:r>
            <a:r>
              <a:rPr lang="en-US" sz="2400" dirty="0"/>
              <a:t>data integrity by keeping backups of all updates </a:t>
            </a:r>
            <a:r>
              <a:rPr lang="en-US" sz="2400" dirty="0" smtClean="0"/>
              <a:t>to the </a:t>
            </a:r>
            <a:r>
              <a:rPr lang="en-US" sz="2400" dirty="0"/>
              <a:t>database for every record transaction.</a:t>
            </a:r>
          </a:p>
        </p:txBody>
      </p:sp>
    </p:spTree>
    <p:extLst>
      <p:ext uri="{BB962C8B-B14F-4D97-AF65-F5344CB8AC3E}">
        <p14:creationId xmlns:p14="http://schemas.microsoft.com/office/powerpoint/2010/main" val="150543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smtClean="0"/>
              <a:t>Making </a:t>
            </a:r>
            <a:r>
              <a:rPr lang="en-US" sz="2400" dirty="0"/>
              <a:t>an extremely important business decision hinging on </a:t>
            </a:r>
            <a:r>
              <a:rPr lang="en-US" sz="2400" dirty="0" smtClean="0"/>
              <a:t>data.</a:t>
            </a:r>
          </a:p>
          <a:p>
            <a:pPr algn="just"/>
            <a:endParaRPr lang="en-US" sz="2400" dirty="0" smtClean="0"/>
          </a:p>
          <a:p>
            <a:pPr algn="just"/>
            <a:r>
              <a:rPr lang="en-US" sz="2400" dirty="0" smtClean="0"/>
              <a:t> </a:t>
            </a:r>
            <a:r>
              <a:rPr lang="en-US" sz="2400" dirty="0"/>
              <a:t>Organizations routinely make data-driven business decisions, and data without integrity, those decisions can have a dramatic effect on the company’s bottom line goals.</a:t>
            </a:r>
          </a:p>
          <a:p>
            <a:pPr algn="just"/>
            <a:endParaRPr lang="en-US" dirty="0"/>
          </a:p>
        </p:txBody>
      </p:sp>
      <p:sp>
        <p:nvSpPr>
          <p:cNvPr id="4" name="Title 1"/>
          <p:cNvSpPr>
            <a:spLocks noGrp="1"/>
          </p:cNvSpPr>
          <p:nvPr>
            <p:ph type="title"/>
          </p:nvPr>
        </p:nvSpPr>
        <p:spPr>
          <a:xfrm>
            <a:off x="914400" y="512064"/>
            <a:ext cx="7772400" cy="914400"/>
          </a:xfrm>
        </p:spPr>
        <p:txBody>
          <a:bodyPr/>
          <a:lstStyle/>
          <a:p>
            <a:r>
              <a:rPr lang="en-US" sz="2400" dirty="0"/>
              <a:t>Why is it Important to Maintain Data Integrity?</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02931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Threats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smtClean="0"/>
              <a:t>Can </a:t>
            </a:r>
            <a:r>
              <a:rPr lang="en-US" sz="2800" dirty="0"/>
              <a:t>be compromised through human error or, worse yet, through malicious acts. </a:t>
            </a:r>
            <a:endParaRPr lang="en-US" sz="2800" dirty="0" smtClean="0"/>
          </a:p>
          <a:p>
            <a:pPr algn="just"/>
            <a:r>
              <a:rPr lang="en-US" sz="2800" dirty="0" smtClean="0"/>
              <a:t>Data </a:t>
            </a:r>
            <a:r>
              <a:rPr lang="en-US" sz="2800" dirty="0"/>
              <a:t>that’s accidentally altered during the transfer from one device to another, for example, can be compromised, or even destroyed by hackers.</a:t>
            </a:r>
            <a:br>
              <a:rPr lang="en-US" sz="2800" dirty="0"/>
            </a:br>
            <a:r>
              <a:rPr lang="en-US" sz="2800" dirty="0"/>
              <a:t>Common threats that can alter the state of data integrity include:</a:t>
            </a:r>
          </a:p>
          <a:p>
            <a:pPr lvl="1" algn="just"/>
            <a:r>
              <a:rPr lang="en-US" sz="2400" dirty="0"/>
              <a:t>Human error</a:t>
            </a:r>
          </a:p>
          <a:p>
            <a:pPr lvl="1" algn="just"/>
            <a:r>
              <a:rPr lang="en-US" sz="2400" dirty="0"/>
              <a:t>Unintended transfer errors</a:t>
            </a:r>
          </a:p>
          <a:p>
            <a:pPr lvl="1" algn="just"/>
            <a:r>
              <a:rPr lang="en-US" sz="2400" dirty="0"/>
              <a:t>Misconfigurations and security errors</a:t>
            </a:r>
          </a:p>
          <a:p>
            <a:pPr lvl="1" algn="just"/>
            <a:r>
              <a:rPr lang="en-US" sz="2400" dirty="0"/>
              <a:t>Malware, insider threats, and </a:t>
            </a:r>
            <a:r>
              <a:rPr lang="en-US" sz="2400" dirty="0" smtClean="0"/>
              <a:t>cyber attacks</a:t>
            </a:r>
            <a:endParaRPr lang="en-US" sz="2400" dirty="0"/>
          </a:p>
          <a:p>
            <a:pPr lvl="1" algn="just"/>
            <a:r>
              <a:rPr lang="en-US" sz="2400" dirty="0"/>
              <a:t>Compromised hardware</a:t>
            </a:r>
          </a:p>
          <a:p>
            <a:endParaRPr lang="en-US" dirty="0"/>
          </a:p>
        </p:txBody>
      </p:sp>
    </p:spTree>
    <p:extLst>
      <p:ext uri="{BB962C8B-B14F-4D97-AF65-F5344CB8AC3E}">
        <p14:creationId xmlns:p14="http://schemas.microsoft.com/office/powerpoint/2010/main" val="182930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 requirements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Validate </a:t>
            </a:r>
            <a:r>
              <a:rPr lang="en-US" b="1" dirty="0" smtClean="0"/>
              <a:t>Input: </a:t>
            </a:r>
            <a:r>
              <a:rPr lang="en-US" dirty="0" smtClean="0"/>
              <a:t>That </a:t>
            </a:r>
            <a:r>
              <a:rPr lang="en-US" dirty="0"/>
              <a:t>data should be verified and validated to ensure that the input is </a:t>
            </a:r>
            <a:r>
              <a:rPr lang="en-US" dirty="0" smtClean="0"/>
              <a:t>accurate-</a:t>
            </a:r>
            <a:r>
              <a:rPr lang="en-US" dirty="0"/>
              <a:t>supplied by a known or unknown </a:t>
            </a:r>
            <a:r>
              <a:rPr lang="en-US" dirty="0" smtClean="0"/>
              <a:t>source.</a:t>
            </a:r>
          </a:p>
          <a:p>
            <a:pPr lvl="1" algn="just"/>
            <a:r>
              <a:rPr lang="en-US" dirty="0" smtClean="0"/>
              <a:t>an </a:t>
            </a:r>
            <a:r>
              <a:rPr lang="en-US" dirty="0"/>
              <a:t>end-user, another application, a malicious </a:t>
            </a:r>
            <a:r>
              <a:rPr lang="en-US" dirty="0" smtClean="0"/>
              <a:t>user</a:t>
            </a:r>
          </a:p>
          <a:p>
            <a:pPr algn="just"/>
            <a:r>
              <a:rPr lang="en-US" b="1" dirty="0"/>
              <a:t>Validate Data:</a:t>
            </a:r>
            <a:r>
              <a:rPr lang="en-US" dirty="0"/>
              <a:t> It’s critical to certify that your data processes haven’t been corrupted</a:t>
            </a:r>
            <a:r>
              <a:rPr lang="en-US" dirty="0" smtClean="0"/>
              <a:t>.</a:t>
            </a:r>
          </a:p>
          <a:p>
            <a:pPr lvl="1" algn="just"/>
            <a:r>
              <a:rPr lang="en-US" dirty="0"/>
              <a:t>specifications and key attributes that are important to your </a:t>
            </a:r>
            <a:r>
              <a:rPr lang="en-US" dirty="0" smtClean="0"/>
              <a:t>organization.</a:t>
            </a:r>
          </a:p>
          <a:p>
            <a:pPr algn="just"/>
            <a:r>
              <a:rPr lang="en-US" b="1" dirty="0"/>
              <a:t>Remove Duplicate Data:</a:t>
            </a:r>
            <a:r>
              <a:rPr lang="en-US" dirty="0"/>
              <a:t> Sensitive data from a secure database can easily find a home on a document, spreadsheet, email, or in shared </a:t>
            </a:r>
            <a:r>
              <a:rPr lang="en-US" dirty="0" smtClean="0"/>
              <a:t>folders- Tools : Clone File cleaner, CCleaner etc.</a:t>
            </a:r>
            <a:r>
              <a:rPr lang="en-US" dirty="0"/>
              <a:t> </a:t>
            </a:r>
          </a:p>
        </p:txBody>
      </p:sp>
    </p:spTree>
    <p:extLst>
      <p:ext uri="{BB962C8B-B14F-4D97-AF65-F5344CB8AC3E}">
        <p14:creationId xmlns:p14="http://schemas.microsoft.com/office/powerpoint/2010/main" val="243111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Non-functional requirements</a:t>
            </a:r>
            <a:endParaRPr lang="en-US" sz="3200" dirty="0"/>
          </a:p>
        </p:txBody>
      </p:sp>
      <p:sp>
        <p:nvSpPr>
          <p:cNvPr id="3" name="Content Placeholder 2"/>
          <p:cNvSpPr>
            <a:spLocks noGrp="1"/>
          </p:cNvSpPr>
          <p:nvPr>
            <p:ph idx="1"/>
          </p:nvPr>
        </p:nvSpPr>
        <p:spPr/>
        <p:txBody>
          <a:bodyPr/>
          <a:lstStyle/>
          <a:p>
            <a:pPr algn="just"/>
            <a:r>
              <a:rPr lang="en-US" sz="2800" spc="-150" dirty="0" smtClean="0">
                <a:latin typeface="+mj-lt"/>
              </a:rPr>
              <a:t>Constraints </a:t>
            </a:r>
            <a:r>
              <a:rPr lang="en-US" sz="2800" spc="-150" dirty="0">
                <a:latin typeface="+mj-lt"/>
              </a:rPr>
              <a:t>on the services or functions offered by the </a:t>
            </a:r>
            <a:r>
              <a:rPr lang="en-US" sz="2800" spc="-150" dirty="0" smtClean="0">
                <a:latin typeface="+mj-lt"/>
              </a:rPr>
              <a:t>system:</a:t>
            </a:r>
          </a:p>
          <a:p>
            <a:pPr marL="68580" indent="0" algn="just">
              <a:buNone/>
            </a:pPr>
            <a:endParaRPr lang="en-US" sz="2800" spc="-150" dirty="0" smtClean="0">
              <a:latin typeface="+mj-lt"/>
            </a:endParaRPr>
          </a:p>
          <a:p>
            <a:pPr lvl="1" algn="just"/>
            <a:r>
              <a:rPr lang="en-US" sz="2400" spc="-150" dirty="0">
                <a:latin typeface="+mj-lt"/>
              </a:rPr>
              <a:t>T</a:t>
            </a:r>
            <a:r>
              <a:rPr lang="en-US" sz="2400" spc="-150" dirty="0" smtClean="0">
                <a:latin typeface="+mj-lt"/>
              </a:rPr>
              <a:t>iming constraints- timeframes</a:t>
            </a:r>
          </a:p>
          <a:p>
            <a:pPr lvl="1" algn="just"/>
            <a:r>
              <a:rPr lang="en-US" sz="2400" spc="-150" dirty="0">
                <a:latin typeface="+mj-lt"/>
              </a:rPr>
              <a:t>C</a:t>
            </a:r>
            <a:r>
              <a:rPr lang="en-US" sz="2400" spc="-150" dirty="0" smtClean="0">
                <a:latin typeface="+mj-lt"/>
              </a:rPr>
              <a:t>onstraints </a:t>
            </a:r>
            <a:r>
              <a:rPr lang="en-US" sz="2400" spc="-150" dirty="0">
                <a:latin typeface="+mj-lt"/>
              </a:rPr>
              <a:t>on the development </a:t>
            </a:r>
            <a:r>
              <a:rPr lang="en-US" sz="2400" spc="-150" dirty="0" smtClean="0">
                <a:latin typeface="+mj-lt"/>
              </a:rPr>
              <a:t>process</a:t>
            </a:r>
          </a:p>
          <a:p>
            <a:pPr lvl="1" algn="just"/>
            <a:r>
              <a:rPr lang="en-US" sz="2400" spc="-150" dirty="0">
                <a:latin typeface="+mj-lt"/>
              </a:rPr>
              <a:t>C</a:t>
            </a:r>
            <a:r>
              <a:rPr lang="en-US" sz="2400" spc="-150" dirty="0" smtClean="0">
                <a:latin typeface="+mj-lt"/>
              </a:rPr>
              <a:t>onstraints </a:t>
            </a:r>
            <a:r>
              <a:rPr lang="en-US" sz="2400" spc="-150" dirty="0">
                <a:latin typeface="+mj-lt"/>
              </a:rPr>
              <a:t>imposed by standards</a:t>
            </a:r>
            <a:r>
              <a:rPr lang="en-US" sz="2400" spc="-150" dirty="0" smtClean="0">
                <a:latin typeface="+mj-lt"/>
              </a:rPr>
              <a:t>.</a:t>
            </a:r>
          </a:p>
          <a:p>
            <a:pPr lvl="2" algn="just"/>
            <a:r>
              <a:rPr lang="en-US" sz="2200" spc="-150" dirty="0" smtClean="0">
                <a:latin typeface="+mj-lt"/>
              </a:rPr>
              <a:t>Testing Standards, Quality Standards etc.</a:t>
            </a:r>
            <a:endParaRPr lang="en-US" sz="2200" spc="-150" dirty="0">
              <a:latin typeface="+mj-lt"/>
            </a:endParaRPr>
          </a:p>
          <a:p>
            <a:endParaRPr lang="en-US" dirty="0"/>
          </a:p>
        </p:txBody>
      </p:sp>
    </p:spTree>
    <p:extLst>
      <p:ext uri="{BB962C8B-B14F-4D97-AF65-F5344CB8AC3E}">
        <p14:creationId xmlns:p14="http://schemas.microsoft.com/office/powerpoint/2010/main" val="45946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requirements</a:t>
            </a:r>
            <a:endParaRPr lang="en-US" dirty="0"/>
          </a:p>
        </p:txBody>
      </p:sp>
      <p:sp>
        <p:nvSpPr>
          <p:cNvPr id="3" name="Content Placeholder 2"/>
          <p:cNvSpPr>
            <a:spLocks noGrp="1"/>
          </p:cNvSpPr>
          <p:nvPr>
            <p:ph idx="1"/>
          </p:nvPr>
        </p:nvSpPr>
        <p:spPr>
          <a:xfrm>
            <a:off x="914400" y="1524000"/>
            <a:ext cx="7772400" cy="5181600"/>
          </a:xfrm>
        </p:spPr>
        <p:txBody>
          <a:bodyPr>
            <a:normAutofit/>
          </a:bodyPr>
          <a:lstStyle/>
          <a:p>
            <a:pPr algn="just"/>
            <a:r>
              <a:rPr lang="en-US" sz="2400" dirty="0" smtClean="0">
                <a:solidFill>
                  <a:srgbClr val="FFFF00"/>
                </a:solidFill>
              </a:rPr>
              <a:t>Describe important characteristics or properties of </a:t>
            </a:r>
            <a:r>
              <a:rPr lang="en-US" sz="2400" dirty="0">
                <a:solidFill>
                  <a:srgbClr val="FFFF00"/>
                </a:solidFill>
              </a:rPr>
              <a:t>:</a:t>
            </a:r>
            <a:endParaRPr lang="en-US" sz="2400" dirty="0" smtClean="0">
              <a:solidFill>
                <a:srgbClr val="FFFF00"/>
              </a:solidFill>
            </a:endParaRPr>
          </a:p>
          <a:p>
            <a:pPr algn="just"/>
            <a:r>
              <a:rPr lang="en-US" sz="2400" dirty="0" smtClean="0"/>
              <a:t> System’s: </a:t>
            </a:r>
          </a:p>
          <a:p>
            <a:pPr lvl="1" algn="just"/>
            <a:r>
              <a:rPr lang="en-US" sz="2000" dirty="0" smtClean="0"/>
              <a:t>Performance, </a:t>
            </a:r>
            <a:r>
              <a:rPr lang="en-US" sz="2000" dirty="0"/>
              <a:t>availability</a:t>
            </a:r>
            <a:r>
              <a:rPr lang="en-US" sz="2000" dirty="0" smtClean="0"/>
              <a:t>, usability, security, and many other characteristics.</a:t>
            </a:r>
          </a:p>
          <a:p>
            <a:pPr algn="just"/>
            <a:r>
              <a:rPr lang="en-US" sz="2400" dirty="0" smtClean="0"/>
              <a:t>Environment: </a:t>
            </a:r>
          </a:p>
          <a:p>
            <a:pPr lvl="1" algn="just"/>
            <a:r>
              <a:rPr lang="en-US" sz="2000" dirty="0"/>
              <a:t>Portability and </a:t>
            </a:r>
            <a:r>
              <a:rPr lang="en-US" sz="2000" dirty="0" smtClean="0"/>
              <a:t>compatibility-</a:t>
            </a:r>
            <a:r>
              <a:rPr lang="en-US" sz="2000" b="1" dirty="0"/>
              <a:t> </a:t>
            </a:r>
            <a:r>
              <a:rPr lang="en-US" sz="2000" dirty="0"/>
              <a:t>Which hardware, operating systems, browsers, and their versions does the software run on? Does it conflict with other applications and processes within these environments</a:t>
            </a:r>
            <a:r>
              <a:rPr lang="en-US" sz="2000" dirty="0" smtClean="0"/>
              <a:t>?</a:t>
            </a:r>
          </a:p>
          <a:p>
            <a:pPr lvl="1" algn="just"/>
            <a:r>
              <a:rPr lang="en-US" sz="2000" dirty="0"/>
              <a:t>For instance, software installed on an operating system must be compatible with its firewall or antivirus protection.</a:t>
            </a:r>
          </a:p>
          <a:p>
            <a:r>
              <a:rPr lang="en-US" sz="2400" dirty="0" smtClean="0"/>
              <a:t>Localization </a:t>
            </a:r>
            <a:r>
              <a:rPr lang="en-US" sz="2400" dirty="0"/>
              <a:t>requirements: </a:t>
            </a:r>
            <a:endParaRPr lang="en-US" sz="2400" dirty="0" smtClean="0"/>
          </a:p>
          <a:p>
            <a:pPr lvl="1"/>
            <a:r>
              <a:rPr lang="en-US" sz="2000" b="1" dirty="0"/>
              <a:t> </a:t>
            </a:r>
            <a:r>
              <a:rPr lang="en-US" sz="2000" dirty="0"/>
              <a:t>Does the system match local specifics?</a:t>
            </a:r>
          </a:p>
          <a:p>
            <a:pPr lvl="2"/>
            <a:r>
              <a:rPr lang="en-US" sz="1800" dirty="0"/>
              <a:t>cultures, languages, laws, currencies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6532"/>
          <a:stretch/>
        </p:blipFill>
        <p:spPr bwMode="auto">
          <a:xfrm>
            <a:off x="228600" y="1851428"/>
            <a:ext cx="4038600" cy="500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52728"/>
          <a:stretch/>
        </p:blipFill>
        <p:spPr bwMode="auto">
          <a:xfrm>
            <a:off x="4267200" y="1851427"/>
            <a:ext cx="4876800" cy="500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914400" y="512064"/>
            <a:ext cx="7772400" cy="914400"/>
          </a:xfrm>
        </p:spPr>
        <p:txBody>
          <a:bodyPr/>
          <a:lstStyle/>
          <a:p>
            <a:r>
              <a:rPr lang="en-US" sz="2800" dirty="0" smtClean="0"/>
              <a:t>Types of non functional Requirements</a:t>
            </a:r>
            <a:endParaRPr lang="en-US" sz="3600" dirty="0"/>
          </a:p>
        </p:txBody>
      </p:sp>
    </p:spTree>
    <p:extLst>
      <p:ext uri="{BB962C8B-B14F-4D97-AF65-F5344CB8AC3E}">
        <p14:creationId xmlns:p14="http://schemas.microsoft.com/office/powerpoint/2010/main" val="157009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solidFill>
                  <a:srgbClr val="FFFF00"/>
                </a:solidFill>
              </a:rPr>
              <a:t>Architectural- </a:t>
            </a:r>
            <a:r>
              <a:rPr lang="en-US" sz="2400" dirty="0"/>
              <a:t>Your organization may mandate some architecture standards that your system </a:t>
            </a:r>
            <a:r>
              <a:rPr lang="en-US" sz="2400" dirty="0" smtClean="0"/>
              <a:t>must follow.</a:t>
            </a:r>
          </a:p>
          <a:p>
            <a:pPr lvl="1" algn="just"/>
            <a:r>
              <a:rPr lang="en-US" sz="2000" dirty="0" smtClean="0">
                <a:solidFill>
                  <a:srgbClr val="FFFF00"/>
                </a:solidFill>
              </a:rPr>
              <a:t>Example : </a:t>
            </a:r>
            <a:r>
              <a:rPr lang="en-US" sz="2000" dirty="0"/>
              <a:t>The FBI BOSS Records Management shall be </a:t>
            </a:r>
            <a:r>
              <a:rPr lang="en-US" sz="2000" dirty="0" smtClean="0"/>
              <a:t>designed with a </a:t>
            </a:r>
            <a:r>
              <a:rPr lang="en-US" sz="2000" dirty="0"/>
              <a:t>Service Oriented Architecture ( SOA </a:t>
            </a:r>
            <a:r>
              <a:rPr lang="en-US" sz="2000" dirty="0" smtClean="0"/>
              <a:t>).</a:t>
            </a:r>
          </a:p>
          <a:p>
            <a:pPr algn="just"/>
            <a:r>
              <a:rPr lang="en-US" sz="2400" dirty="0" smtClean="0"/>
              <a:t>Architecture Patterns : Server less Architecture, </a:t>
            </a:r>
            <a:r>
              <a:rPr lang="en-US" sz="2400" dirty="0"/>
              <a:t>Event-Driven </a:t>
            </a:r>
            <a:r>
              <a:rPr lang="en-US" sz="2400" dirty="0" smtClean="0"/>
              <a:t>Architecture, </a:t>
            </a:r>
            <a:r>
              <a:rPr lang="en-US" sz="2400" dirty="0"/>
              <a:t>Service Oriented Architecture </a:t>
            </a:r>
            <a:r>
              <a:rPr lang="en-US" sz="2400" dirty="0" smtClean="0"/>
              <a:t>etc.</a:t>
            </a:r>
            <a:endParaRPr lang="en-US" sz="2400" dirty="0"/>
          </a:p>
          <a:p>
            <a:pPr algn="just"/>
            <a:r>
              <a:rPr lang="en-US" sz="2400" dirty="0"/>
              <a:t>Are there </a:t>
            </a:r>
            <a:r>
              <a:rPr lang="en-US" sz="2400" dirty="0" smtClean="0"/>
              <a:t>architectural requirements </a:t>
            </a:r>
            <a:r>
              <a:rPr lang="en-US" sz="2400" dirty="0"/>
              <a:t>for hardware? Of course, there can be, so it depends on your </a:t>
            </a:r>
            <a:r>
              <a:rPr lang="en-US" sz="2400" dirty="0" smtClean="0"/>
              <a:t>organization and </a:t>
            </a:r>
            <a:r>
              <a:rPr lang="en-US" sz="2400" dirty="0"/>
              <a:t>what you are trying to build. Here’s an example:</a:t>
            </a:r>
          </a:p>
          <a:p>
            <a:pPr lvl="1" algn="just"/>
            <a:r>
              <a:rPr lang="en-US" sz="2000" dirty="0" smtClean="0"/>
              <a:t>Example: The DoD </a:t>
            </a:r>
            <a:r>
              <a:rPr lang="en-US" sz="2000" dirty="0"/>
              <a:t>Records Management Computer </a:t>
            </a:r>
            <a:r>
              <a:rPr lang="en-US" sz="2000" dirty="0" smtClean="0"/>
              <a:t>system shall </a:t>
            </a:r>
            <a:r>
              <a:rPr lang="en-US" sz="2000" dirty="0"/>
              <a:t>follow Common Operating Platform </a:t>
            </a:r>
            <a:r>
              <a:rPr lang="en-US" sz="2000" dirty="0" smtClean="0"/>
              <a:t> Environments (COPEs </a:t>
            </a:r>
            <a:r>
              <a:rPr lang="en-US" sz="2000" dirty="0"/>
              <a:t>) Architecture.</a:t>
            </a:r>
          </a:p>
          <a:p>
            <a:pPr algn="just"/>
            <a:endParaRPr lang="en-US" sz="2400" dirty="0" smtClean="0"/>
          </a:p>
          <a:p>
            <a:pPr algn="just"/>
            <a:endParaRPr lang="en-US" sz="2400" dirty="0">
              <a:solidFill>
                <a:srgbClr val="FFFF00"/>
              </a:solidFill>
            </a:endParaRPr>
          </a:p>
        </p:txBody>
      </p:sp>
      <p:sp>
        <p:nvSpPr>
          <p:cNvPr id="4" name="Title 1"/>
          <p:cNvSpPr>
            <a:spLocks noGrp="1"/>
          </p:cNvSpPr>
          <p:nvPr>
            <p:ph type="title"/>
          </p:nvPr>
        </p:nvSpPr>
        <p:spPr>
          <a:xfrm>
            <a:off x="914400" y="512064"/>
            <a:ext cx="7772400" cy="914400"/>
          </a:xfrm>
        </p:spPr>
        <p:txBody>
          <a:bodyPr/>
          <a:lstStyle/>
          <a:p>
            <a:r>
              <a:rPr lang="en-US" sz="2800" dirty="0" smtClean="0"/>
              <a:t>Types of non functional Requirements</a:t>
            </a:r>
            <a:endParaRPr lang="en-US" sz="3600" dirty="0"/>
          </a:p>
        </p:txBody>
      </p:sp>
    </p:spTree>
    <p:extLst>
      <p:ext uri="{BB962C8B-B14F-4D97-AF65-F5344CB8AC3E}">
        <p14:creationId xmlns:p14="http://schemas.microsoft.com/office/powerpoint/2010/main" val="377470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FF00"/>
                </a:solidFill>
              </a:rPr>
              <a:t>Capacity</a:t>
            </a:r>
          </a:p>
          <a:p>
            <a:pPr lvl="1" algn="just"/>
            <a:r>
              <a:rPr lang="en-US" dirty="0"/>
              <a:t>In this section, you will examine the storage capacity you need for your </a:t>
            </a:r>
            <a:r>
              <a:rPr lang="en-US" dirty="0" smtClean="0"/>
              <a:t>system</a:t>
            </a:r>
          </a:p>
          <a:p>
            <a:pPr lvl="1" algn="just"/>
            <a:endParaRPr lang="en-US" dirty="0">
              <a:solidFill>
                <a:srgbClr val="FFFF00"/>
              </a:solidFill>
            </a:endParaRPr>
          </a:p>
          <a:p>
            <a:pPr lvl="1" algn="just"/>
            <a:r>
              <a:rPr lang="en-US" dirty="0"/>
              <a:t>This feature indicates your system’s storage capacity, which is </a:t>
            </a:r>
            <a:r>
              <a:rPr lang="en-US" dirty="0" smtClean="0"/>
              <a:t>dependent </a:t>
            </a:r>
            <a:r>
              <a:rPr lang="en-US" dirty="0"/>
              <a:t>on its type and characteristics</a:t>
            </a:r>
            <a:r>
              <a:rPr lang="en-US" dirty="0" smtClean="0"/>
              <a:t>.</a:t>
            </a:r>
            <a:endParaRPr lang="en-US" dirty="0"/>
          </a:p>
        </p:txBody>
      </p:sp>
      <p:sp>
        <p:nvSpPr>
          <p:cNvPr id="4" name="Title 1"/>
          <p:cNvSpPr>
            <a:spLocks noGrp="1"/>
          </p:cNvSpPr>
          <p:nvPr>
            <p:ph type="title"/>
          </p:nvPr>
        </p:nvSpPr>
        <p:spPr>
          <a:xfrm>
            <a:off x="914400" y="512064"/>
            <a:ext cx="7772400" cy="914400"/>
          </a:xfrm>
        </p:spPr>
        <p:txBody>
          <a:bodyPr/>
          <a:lstStyle/>
          <a:p>
            <a:r>
              <a:rPr lang="en-US" dirty="0" smtClean="0"/>
              <a:t>Non functional requirements</a:t>
            </a:r>
            <a:endParaRPr lang="en-US" dirty="0"/>
          </a:p>
        </p:txBody>
      </p:sp>
    </p:spTree>
    <p:extLst>
      <p:ext uri="{BB962C8B-B14F-4D97-AF65-F5344CB8AC3E}">
        <p14:creationId xmlns:p14="http://schemas.microsoft.com/office/powerpoint/2010/main" val="402566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772400" cy="5288760"/>
          </a:xfrm>
        </p:spPr>
        <p:txBody>
          <a:bodyPr>
            <a:normAutofit lnSpcReduction="10000"/>
          </a:bodyPr>
          <a:lstStyle/>
          <a:p>
            <a:r>
              <a:rPr lang="en-US" dirty="0" smtClean="0">
                <a:solidFill>
                  <a:srgbClr val="FFFF00"/>
                </a:solidFill>
              </a:rPr>
              <a:t>You </a:t>
            </a:r>
            <a:r>
              <a:rPr lang="en-US" dirty="0">
                <a:solidFill>
                  <a:srgbClr val="FFFF00"/>
                </a:solidFill>
              </a:rPr>
              <a:t>need to </a:t>
            </a:r>
            <a:r>
              <a:rPr lang="en-US" dirty="0" smtClean="0">
                <a:solidFill>
                  <a:srgbClr val="FFFF00"/>
                </a:solidFill>
              </a:rPr>
              <a:t>investigate:</a:t>
            </a:r>
          </a:p>
          <a:p>
            <a:pPr lvl="1"/>
            <a:r>
              <a:rPr lang="en-US" dirty="0" smtClean="0"/>
              <a:t>Types of files – Text documents , images( resolution, color etc.), audio-quality, video etc.</a:t>
            </a:r>
          </a:p>
          <a:p>
            <a:pPr lvl="1"/>
            <a:r>
              <a:rPr lang="en-US" dirty="0"/>
              <a:t>How many of these types of records will you need to </a:t>
            </a:r>
            <a:r>
              <a:rPr lang="en-US" dirty="0" smtClean="0"/>
              <a:t>store?</a:t>
            </a:r>
          </a:p>
          <a:p>
            <a:pPr lvl="2"/>
            <a:r>
              <a:rPr lang="en-US" dirty="0" smtClean="0"/>
              <a:t>Example: Social networks many types of file are posted. </a:t>
            </a:r>
          </a:p>
          <a:p>
            <a:pPr lvl="1"/>
            <a:r>
              <a:rPr lang="en-US" dirty="0"/>
              <a:t>H</a:t>
            </a:r>
            <a:r>
              <a:rPr lang="en-US" dirty="0" smtClean="0"/>
              <a:t>ow </a:t>
            </a:r>
            <a:r>
              <a:rPr lang="en-US" dirty="0"/>
              <a:t>many years’ worth</a:t>
            </a:r>
            <a:r>
              <a:rPr lang="en-US" dirty="0" smtClean="0"/>
              <a:t>?</a:t>
            </a:r>
          </a:p>
          <a:p>
            <a:pPr lvl="1"/>
            <a:r>
              <a:rPr lang="en-US" dirty="0" smtClean="0"/>
              <a:t>By answering all these question you can come up with:</a:t>
            </a:r>
          </a:p>
          <a:p>
            <a:pPr lvl="1"/>
            <a:r>
              <a:rPr lang="en-US" spc="-150" dirty="0"/>
              <a:t>Example: </a:t>
            </a:r>
            <a:r>
              <a:rPr lang="en-US" dirty="0"/>
              <a:t>The ABC Record Management shall have a capacity of 12 Terabytes of data</a:t>
            </a:r>
            <a:endParaRPr lang="en-US" spc="-150"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41770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can be many constraints to your system that you need to address. </a:t>
            </a:r>
            <a:endParaRPr lang="en-US" dirty="0" smtClean="0"/>
          </a:p>
          <a:p>
            <a:r>
              <a:rPr lang="en-US" dirty="0" smtClean="0"/>
              <a:t>These statements </a:t>
            </a:r>
            <a:r>
              <a:rPr lang="en-US" dirty="0"/>
              <a:t>are restrictions on what you can </a:t>
            </a:r>
            <a:r>
              <a:rPr lang="en-US" dirty="0" smtClean="0"/>
              <a:t>do.</a:t>
            </a:r>
          </a:p>
          <a:p>
            <a:r>
              <a:rPr lang="en-US" dirty="0"/>
              <a:t>Some </a:t>
            </a:r>
            <a:r>
              <a:rPr lang="en-US" dirty="0" smtClean="0"/>
              <a:t>of them you </a:t>
            </a:r>
            <a:r>
              <a:rPr lang="en-US" dirty="0"/>
              <a:t>will learn about separately, </a:t>
            </a:r>
            <a:r>
              <a:rPr lang="en-US" dirty="0" smtClean="0"/>
              <a:t>like environmental </a:t>
            </a:r>
            <a:r>
              <a:rPr lang="en-US" dirty="0"/>
              <a:t>or privacy constraints. Others might be architectural </a:t>
            </a:r>
            <a:r>
              <a:rPr lang="en-US" dirty="0" smtClean="0"/>
              <a:t>constraints.</a:t>
            </a:r>
            <a:endParaRPr lang="en-US" dirty="0"/>
          </a:p>
        </p:txBody>
      </p:sp>
    </p:spTree>
    <p:extLst>
      <p:ext uri="{BB962C8B-B14F-4D97-AF65-F5344CB8AC3E}">
        <p14:creationId xmlns:p14="http://schemas.microsoft.com/office/powerpoint/2010/main" val="26727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27679</TotalTime>
  <Words>2656</Words>
  <Application>Microsoft Office PowerPoint</Application>
  <PresentationFormat>On-screen Show (4:3)</PresentationFormat>
  <Paragraphs>240</Paragraphs>
  <Slides>28</Slides>
  <Notes>21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Metro</vt:lpstr>
      <vt:lpstr>Disclaimer</vt:lpstr>
      <vt:lpstr>Types of Non functional requirements</vt:lpstr>
      <vt:lpstr>Non-functional requirements</vt:lpstr>
      <vt:lpstr>Non functional requirements</vt:lpstr>
      <vt:lpstr>Types of non functional Requirements</vt:lpstr>
      <vt:lpstr>Types of non functional Requirements</vt:lpstr>
      <vt:lpstr>Non functional requirements</vt:lpstr>
      <vt:lpstr>PowerPoint Presentation</vt:lpstr>
      <vt:lpstr>Constraints </vt:lpstr>
      <vt:lpstr>Example</vt:lpstr>
      <vt:lpstr>Documentation </vt:lpstr>
      <vt:lpstr>Efficiency </vt:lpstr>
      <vt:lpstr>Effectiveness </vt:lpstr>
      <vt:lpstr>Fault Tolerance </vt:lpstr>
      <vt:lpstr>Example</vt:lpstr>
      <vt:lpstr>Privacy</vt:lpstr>
      <vt:lpstr>Example</vt:lpstr>
      <vt:lpstr>Quality </vt:lpstr>
      <vt:lpstr>Quality</vt:lpstr>
      <vt:lpstr>Resilience</vt:lpstr>
      <vt:lpstr>Examples</vt:lpstr>
      <vt:lpstr>Robustness </vt:lpstr>
      <vt:lpstr>Environmental </vt:lpstr>
      <vt:lpstr>Environmental</vt:lpstr>
      <vt:lpstr>Data Integrity </vt:lpstr>
      <vt:lpstr>Why is it Important to Maintain Data Integrity?  </vt:lpstr>
      <vt:lpstr>Data Integrity Threats </vt:lpstr>
      <vt:lpstr>Data integrity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MUSTAFA-MARYAM</dc:creator>
  <cp:lastModifiedBy>Zahid</cp:lastModifiedBy>
  <cp:revision>373</cp:revision>
  <dcterms:created xsi:type="dcterms:W3CDTF">2019-10-27T17:30:57Z</dcterms:created>
  <dcterms:modified xsi:type="dcterms:W3CDTF">2021-06-23T05:51:50Z</dcterms:modified>
</cp:coreProperties>
</file>