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312" r:id="rId2"/>
    <p:sldId id="273" r:id="rId3"/>
    <p:sldId id="275" r:id="rId4"/>
    <p:sldId id="313" r:id="rId5"/>
    <p:sldId id="278" r:id="rId6"/>
    <p:sldId id="282" r:id="rId7"/>
    <p:sldId id="323" r:id="rId8"/>
    <p:sldId id="322" r:id="rId9"/>
    <p:sldId id="283" r:id="rId10"/>
    <p:sldId id="316" r:id="rId11"/>
    <p:sldId id="319" r:id="rId12"/>
    <p:sldId id="317" r:id="rId13"/>
    <p:sldId id="320" r:id="rId14"/>
    <p:sldId id="318" r:id="rId15"/>
    <p:sldId id="321"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8" autoAdjust="0"/>
  </p:normalViewPr>
  <p:slideViewPr>
    <p:cSldViewPr>
      <p:cViewPr varScale="1">
        <p:scale>
          <a:sx n="57" d="100"/>
          <a:sy n="57" d="100"/>
        </p:scale>
        <p:origin x="15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4B976-DEA4-49D8-939C-4F978BE9936D}" type="datetimeFigureOut">
              <a:rPr lang="en-US" smtClean="0"/>
              <a:pPr/>
              <a:t>7/6/2021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72EE8-001A-4019-BE3D-598C25B998FC}" type="slidenum">
              <a:rPr lang="en-US" smtClean="0"/>
              <a:pPr/>
              <a:t>‹#›</a:t>
            </a:fld>
            <a:endParaRPr lang="en-US" dirty="0"/>
          </a:p>
        </p:txBody>
      </p:sp>
    </p:spTree>
    <p:extLst>
      <p:ext uri="{BB962C8B-B14F-4D97-AF65-F5344CB8AC3E}">
        <p14:creationId xmlns:p14="http://schemas.microsoft.com/office/powerpoint/2010/main" val="37744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nvestopedia.com/terms/r/risk.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Project managers use feasibility studies to discern the pros and cons of undertaking a project before they invest a lot of time and money into it.</a:t>
            </a:r>
          </a:p>
          <a:p>
            <a:r>
              <a:rPr lang="en-US" sz="1200" b="0" i="0" kern="1200" dirty="0">
                <a:solidFill>
                  <a:schemeClr val="tx1"/>
                </a:solidFill>
                <a:effectLst/>
                <a:latin typeface="+mn-lt"/>
                <a:ea typeface="+mn-ea"/>
                <a:cs typeface="+mn-cs"/>
              </a:rPr>
              <a:t>Feasibility studies also can provide a company's management with crucial information that could prevent the company from entering blindly into </a:t>
            </a:r>
            <a:r>
              <a:rPr lang="en-US" sz="1200" b="0" i="0" u="sng" kern="1200" dirty="0">
                <a:solidFill>
                  <a:schemeClr val="tx1"/>
                </a:solidFill>
                <a:effectLst/>
                <a:latin typeface="+mn-lt"/>
                <a:ea typeface="+mn-ea"/>
                <a:cs typeface="+mn-cs"/>
                <a:hlinkClick r:id="rId3"/>
              </a:rPr>
              <a:t>risky</a:t>
            </a:r>
            <a:r>
              <a:rPr lang="en-US" sz="1200" b="0" i="0" kern="1200" dirty="0">
                <a:solidFill>
                  <a:schemeClr val="tx1"/>
                </a:solidFill>
                <a:effectLst/>
                <a:latin typeface="+mn-lt"/>
                <a:ea typeface="+mn-ea"/>
                <a:cs typeface="+mn-cs"/>
              </a:rPr>
              <a:t> businesses.</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Information such as resource availability, cost estimation for software development, benefits of the software to the organization after it is developed and cost to be incurred on its maintenance are considered during the feasibility study.</a:t>
            </a: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4</a:t>
            </a:fld>
            <a:endParaRPr lang="en-US"/>
          </a:p>
        </p:txBody>
      </p:sp>
    </p:spTree>
    <p:extLst>
      <p:ext uri="{BB962C8B-B14F-4D97-AF65-F5344CB8AC3E}">
        <p14:creationId xmlns:p14="http://schemas.microsoft.com/office/powerpoint/2010/main" val="115734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objective of the feasibility study is to establish the reasons for developing the software that is </a:t>
            </a:r>
            <a:r>
              <a:rPr lang="en-US" dirty="0">
                <a:solidFill>
                  <a:srgbClr val="FF0000"/>
                </a:solidFill>
              </a:rPr>
              <a:t>acceptable to users</a:t>
            </a:r>
            <a:r>
              <a:rPr lang="en-US" dirty="0"/>
              <a:t>, </a:t>
            </a:r>
            <a:r>
              <a:rPr lang="en-US" dirty="0">
                <a:solidFill>
                  <a:srgbClr val="FFFF00"/>
                </a:solidFill>
              </a:rPr>
              <a:t>adaptable to change </a:t>
            </a:r>
            <a:r>
              <a:rPr lang="en-US" dirty="0"/>
              <a:t>and </a:t>
            </a:r>
            <a:r>
              <a:rPr lang="en-US" dirty="0">
                <a:solidFill>
                  <a:srgbClr val="002060"/>
                </a:solidFill>
              </a:rPr>
              <a:t>conformable to established standards.</a:t>
            </a:r>
            <a:r>
              <a:rPr lang="en-US" dirty="0"/>
              <a:t> </a:t>
            </a: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5</a:t>
            </a:fld>
            <a:endParaRPr lang="en-US"/>
          </a:p>
        </p:txBody>
      </p:sp>
    </p:spTree>
    <p:extLst>
      <p:ext uri="{BB962C8B-B14F-4D97-AF65-F5344CB8AC3E}">
        <p14:creationId xmlns:p14="http://schemas.microsoft.com/office/powerpoint/2010/main" val="157721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a:rPr>
              <a:t>requirements are identified with the help of customers and existing systems processes, if available. Analysis of requirements starts with requirement elicitation.</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6</a:t>
            </a:fld>
            <a:endParaRPr lang="en-US"/>
          </a:p>
        </p:txBody>
      </p:sp>
    </p:spTree>
    <p:extLst>
      <p:ext uri="{BB962C8B-B14F-4D97-AF65-F5344CB8AC3E}">
        <p14:creationId xmlns:p14="http://schemas.microsoft.com/office/powerpoint/2010/main" val="70018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requirement received by the customer written in ordinary language. It is the job of the analyst to write the requirement in technical language so that they can be understood and beneficial by the development team.</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9</a:t>
            </a:fld>
            <a:endParaRPr lang="en-US"/>
          </a:p>
        </p:txBody>
      </p:sp>
    </p:spTree>
    <p:extLst>
      <p:ext uri="{BB962C8B-B14F-4D97-AF65-F5344CB8AC3E}">
        <p14:creationId xmlns:p14="http://schemas.microsoft.com/office/powerpoint/2010/main" val="295551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 Flow Diagrams (DFDs) are  widely used for modeling the requirements. </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10</a:t>
            </a:fld>
            <a:endParaRPr lang="en-US"/>
          </a:p>
        </p:txBody>
      </p:sp>
    </p:spTree>
    <p:extLst>
      <p:ext uri="{BB962C8B-B14F-4D97-AF65-F5344CB8AC3E}">
        <p14:creationId xmlns:p14="http://schemas.microsoft.com/office/powerpoint/2010/main" val="130590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Key Concepts of Data Flow Diagram-Process(</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Process order), External Entity(Customer), Data Store(Database</a:t>
            </a:r>
            <a:r>
              <a:rPr lang="en-US" sz="1200" b="0" i="0" kern="1200" baseline="0" dirty="0">
                <a:solidFill>
                  <a:schemeClr val="tx1"/>
                </a:solidFill>
                <a:effectLst/>
                <a:latin typeface="+mn-lt"/>
                <a:ea typeface="+mn-ea"/>
                <a:cs typeface="+mn-cs"/>
              </a:rPr>
              <a:t> tables- inventory</a:t>
            </a:r>
            <a:r>
              <a:rPr lang="en-US" sz="1200" b="0" i="0" kern="1200" dirty="0">
                <a:solidFill>
                  <a:schemeClr val="tx1"/>
                </a:solidFill>
                <a:effectLst/>
                <a:latin typeface="+mn-lt"/>
                <a:ea typeface="+mn-ea"/>
                <a:cs typeface="+mn-cs"/>
              </a:rPr>
              <a:t>), Data Flow(Arrows)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11</a:t>
            </a:fld>
            <a:endParaRPr lang="en-US"/>
          </a:p>
        </p:txBody>
      </p:sp>
    </p:spTree>
    <p:extLst>
      <p:ext uri="{BB962C8B-B14F-4D97-AF65-F5344CB8AC3E}">
        <p14:creationId xmlns:p14="http://schemas.microsoft.com/office/powerpoint/2010/main" val="198309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:One to One ----Login Form and Student</a:t>
            </a:r>
          </a:p>
          <a:p>
            <a:r>
              <a:rPr lang="en-US"/>
              <a:t>                One </a:t>
            </a:r>
            <a:r>
              <a:rPr lang="en-US" dirty="0"/>
              <a:t>to Many-----Student and Teacher</a:t>
            </a:r>
          </a:p>
          <a:p>
            <a:r>
              <a:rPr lang="en-US" dirty="0"/>
              <a:t>                Many to Many ------ Customer and Product</a:t>
            </a:r>
          </a:p>
        </p:txBody>
      </p:sp>
      <p:sp>
        <p:nvSpPr>
          <p:cNvPr id="4" name="Slide Number Placeholder 3"/>
          <p:cNvSpPr>
            <a:spLocks noGrp="1"/>
          </p:cNvSpPr>
          <p:nvPr>
            <p:ph type="sldNum" sz="quarter" idx="10"/>
          </p:nvPr>
        </p:nvSpPr>
        <p:spPr/>
        <p:txBody>
          <a:bodyPr/>
          <a:lstStyle/>
          <a:p>
            <a:fld id="{36272EE8-001A-4019-BE3D-598C25B998FC}" type="slidenum">
              <a:rPr lang="en-US" smtClean="0"/>
              <a:pPr/>
              <a:t>15</a:t>
            </a:fld>
            <a:endParaRPr lang="en-US" dirty="0"/>
          </a:p>
        </p:txBody>
      </p:sp>
    </p:spTree>
    <p:extLst>
      <p:ext uri="{BB962C8B-B14F-4D97-AF65-F5344CB8AC3E}">
        <p14:creationId xmlns:p14="http://schemas.microsoft.com/office/powerpoint/2010/main" val="2289043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2500" b="0" i="0" u="none" strike="noStrike" kern="1200" cap="none" spc="0" normalizeH="0" baseline="0" noProof="0" dirty="0">
                <a:ln>
                  <a:noFill/>
                </a:ln>
                <a:solidFill>
                  <a:prstClr val="white"/>
                </a:solidFill>
                <a:effectLst/>
                <a:uLnTx/>
                <a:uFillTx/>
                <a:latin typeface="Rockwell"/>
                <a:ea typeface="+mn-ea"/>
                <a:cs typeface="+mn-cs"/>
              </a:rPr>
              <a:t>After requirement specifications are developed, the requirements mentioned in this document are validated. </a:t>
            </a:r>
            <a:endParaRPr lang="en-US" dirty="0"/>
          </a:p>
        </p:txBody>
      </p:sp>
      <p:sp>
        <p:nvSpPr>
          <p:cNvPr id="4" name="Slide Number Placeholder 3"/>
          <p:cNvSpPr>
            <a:spLocks noGrp="1"/>
          </p:cNvSpPr>
          <p:nvPr>
            <p:ph type="sldNum" sz="quarter" idx="10"/>
          </p:nvPr>
        </p:nvSpPr>
        <p:spPr/>
        <p:txBody>
          <a:bodyPr/>
          <a:lstStyle/>
          <a:p>
            <a:fld id="{36272EE8-001A-4019-BE3D-598C25B998FC}" type="slidenum">
              <a:rPr lang="en-US" smtClean="0"/>
              <a:pPr/>
              <a:t>16</a:t>
            </a:fld>
            <a:endParaRPr lang="en-US"/>
          </a:p>
        </p:txBody>
      </p:sp>
    </p:spTree>
    <p:extLst>
      <p:ext uri="{BB962C8B-B14F-4D97-AF65-F5344CB8AC3E}">
        <p14:creationId xmlns:p14="http://schemas.microsoft.com/office/powerpoint/2010/main" val="2200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9AF0BF6B-B789-4121-BB68-52A70BF3966E}" type="datetimeFigureOut">
              <a:rPr lang="en-US" smtClean="0"/>
              <a:pPr/>
              <a:t>7/6/2021</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D635B-04EB-43BB-96A9-264A91DDCBC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D635B-04EB-43BB-96A9-264A91DDCBC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D635B-04EB-43BB-96A9-264A91DDCBC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9AF0BF6B-B789-4121-BB68-52A70BF3966E}" type="datetimeFigureOut">
              <a:rPr lang="en-US" smtClean="0"/>
              <a:pPr/>
              <a:t>7/6/2021</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p>
            <a:fld id="{AF8D635B-04EB-43BB-96A9-264A91DDCBC5}"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p>
            <a:fld id="{AF8D635B-04EB-43BB-96A9-264A91DDCBC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8D635B-04EB-43BB-96A9-264A91DDCBC5}"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0BF6B-B789-4121-BB68-52A70BF3966E}" type="datetimeFigureOut">
              <a:rPr lang="en-US" smtClean="0"/>
              <a:pPr/>
              <a:t>7/6/2021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8D635B-04EB-43BB-96A9-264A91DDCBC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9AF0BF6B-B789-4121-BB68-52A70BF3966E}" type="datetimeFigureOut">
              <a:rPr lang="en-US" smtClean="0"/>
              <a:pPr/>
              <a:t>7/6/2021</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a:solidFill>
                  <a:schemeClr val="lt1"/>
                </a:solidFill>
                <a:latin typeface="+mn-lt"/>
                <a:ea typeface="+mn-ea"/>
                <a:cs typeface="+mn-cs"/>
              </a:rPr>
              <a:t>Click icon to add picture</a:t>
            </a:r>
          </a:p>
        </p:txBody>
      </p:sp>
      <p:sp>
        <p:nvSpPr>
          <p:cNvPr id="8" name="Date Placeholder 7"/>
          <p:cNvSpPr>
            <a:spLocks noGrp="1"/>
          </p:cNvSpPr>
          <p:nvPr>
            <p:ph type="dt" sz="half" idx="10"/>
          </p:nvPr>
        </p:nvSpPr>
        <p:spPr>
          <a:xfrm>
            <a:off x="5562600" y="6509004"/>
            <a:ext cx="3002280" cy="274320"/>
          </a:xfrm>
        </p:spPr>
        <p:txBody>
          <a:bodyPr vert="horz" rtlCol="0"/>
          <a:lstStyle/>
          <a:p>
            <a:fld id="{9AF0BF6B-B789-4121-BB68-52A70BF3966E}" type="datetimeFigureOut">
              <a:rPr lang="en-US" smtClean="0"/>
              <a:pPr/>
              <a:t>7/6/2021</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F8D635B-04EB-43BB-96A9-264A91DDCBC5}"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AF0BF6B-B789-4121-BB68-52A70BF3966E}" type="datetimeFigureOut">
              <a:rPr lang="en-US" smtClean="0"/>
              <a:pPr/>
              <a:t>7/6/2021</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F8D635B-04EB-43BB-96A9-264A91DDCBC5}"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earchcio.techtarget.com/definition/data-colle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200" b="1" dirty="0"/>
              <a:t>Requirement Engineering Process: Activities/ Steps</a:t>
            </a:r>
            <a:endParaRPr lang="en-US" sz="3200" dirty="0"/>
          </a:p>
        </p:txBody>
      </p:sp>
      <p:sp>
        <p:nvSpPr>
          <p:cNvPr id="3" name="Content Placeholder 2"/>
          <p:cNvSpPr>
            <a:spLocks noGrp="1"/>
          </p:cNvSpPr>
          <p:nvPr>
            <p:ph idx="1"/>
          </p:nvPr>
        </p:nvSpPr>
        <p:spPr/>
        <p:txBody>
          <a:bodyPr/>
          <a:lstStyle/>
          <a:p>
            <a:endParaRPr lang="en-US"/>
          </a:p>
        </p:txBody>
      </p:sp>
      <p:pic>
        <p:nvPicPr>
          <p:cNvPr id="1026" name="Picture 2" descr="D:\SRE\requirement-enginee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8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Software requirements specification</a:t>
            </a:r>
          </a:p>
        </p:txBody>
      </p:sp>
      <p:sp>
        <p:nvSpPr>
          <p:cNvPr id="3" name="Content Placeholder 2"/>
          <p:cNvSpPr>
            <a:spLocks noGrp="1"/>
          </p:cNvSpPr>
          <p:nvPr>
            <p:ph idx="1"/>
          </p:nvPr>
        </p:nvSpPr>
        <p:spPr/>
        <p:txBody>
          <a:bodyPr>
            <a:normAutofit/>
          </a:bodyPr>
          <a:lstStyle/>
          <a:p>
            <a:pPr algn="just"/>
            <a:r>
              <a:rPr lang="en-US" sz="2400" dirty="0">
                <a:latin typeface="+mj-lt"/>
              </a:rPr>
              <a:t>The models used at this stage include </a:t>
            </a:r>
            <a:r>
              <a:rPr lang="en-US" sz="2400" dirty="0">
                <a:solidFill>
                  <a:srgbClr val="FF0000"/>
                </a:solidFill>
                <a:latin typeface="+mj-lt"/>
              </a:rPr>
              <a:t>ER diagrams, </a:t>
            </a:r>
            <a:r>
              <a:rPr lang="en-US" sz="2400" dirty="0">
                <a:solidFill>
                  <a:srgbClr val="FFFF00"/>
                </a:solidFill>
                <a:latin typeface="+mj-lt"/>
              </a:rPr>
              <a:t>data flow diagrams (DFDs)</a:t>
            </a:r>
            <a:r>
              <a:rPr lang="en-US" sz="2400" dirty="0">
                <a:solidFill>
                  <a:srgbClr val="000000"/>
                </a:solidFill>
                <a:latin typeface="+mj-lt"/>
              </a:rPr>
              <a:t>, </a:t>
            </a:r>
            <a:r>
              <a:rPr lang="en-US" sz="2400" dirty="0">
                <a:latin typeface="+mj-lt"/>
              </a:rPr>
              <a:t>function decomposition diagrams (FDDs), </a:t>
            </a:r>
            <a:r>
              <a:rPr lang="en-US" sz="2400" dirty="0">
                <a:solidFill>
                  <a:srgbClr val="00B0F0"/>
                </a:solidFill>
                <a:latin typeface="+mj-lt"/>
              </a:rPr>
              <a:t>data dictionaries, etc</a:t>
            </a:r>
            <a:r>
              <a:rPr lang="en-US" sz="2400" dirty="0">
                <a:latin typeface="+mj-lt"/>
              </a:rPr>
              <a:t>.</a:t>
            </a:r>
          </a:p>
          <a:p>
            <a:endParaRPr lang="en-US" sz="2400" dirty="0">
              <a:latin typeface="+mj-lt"/>
            </a:endParaRPr>
          </a:p>
          <a:p>
            <a:pPr algn="just"/>
            <a:r>
              <a:rPr lang="en-US" sz="2400" b="1" dirty="0"/>
              <a:t>Data Flow Diagrams:</a:t>
            </a:r>
            <a:r>
              <a:rPr lang="en-US" sz="2400" dirty="0"/>
              <a:t> DFD shows the </a:t>
            </a:r>
            <a:r>
              <a:rPr lang="en-US" sz="2400" dirty="0">
                <a:solidFill>
                  <a:srgbClr val="FFFF00"/>
                </a:solidFill>
              </a:rPr>
              <a:t>flow of data </a:t>
            </a:r>
            <a:r>
              <a:rPr lang="en-US" sz="2400" dirty="0"/>
              <a:t>through a system. The system may be a company, an organization, a set of procedures, a computer hardware system, a software system, or any combination of the preceding. </a:t>
            </a:r>
            <a:endParaRPr lang="en-US" sz="2400" dirty="0">
              <a:latin typeface="+mj-lt"/>
            </a:endParaRPr>
          </a:p>
        </p:txBody>
      </p:sp>
    </p:spTree>
    <p:extLst>
      <p:ext uri="{BB962C8B-B14F-4D97-AF65-F5344CB8AC3E}">
        <p14:creationId xmlns:p14="http://schemas.microsoft.com/office/powerpoint/2010/main" val="98300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FFFF00"/>
                </a:solidFill>
              </a:rPr>
              <a:t>DFD Example-Online Bookstore</a:t>
            </a:r>
          </a:p>
        </p:txBody>
      </p:sp>
      <p:sp>
        <p:nvSpPr>
          <p:cNvPr id="3" name="Content Placeholder 2"/>
          <p:cNvSpPr>
            <a:spLocks noGrp="1"/>
          </p:cNvSpPr>
          <p:nvPr>
            <p:ph idx="1"/>
          </p:nvPr>
        </p:nvSpPr>
        <p:spPr/>
        <p:txBody>
          <a:bodyPr/>
          <a:lstStyle/>
          <a:p>
            <a:endParaRPr lang="en-US"/>
          </a:p>
        </p:txBody>
      </p:sp>
      <p:pic>
        <p:nvPicPr>
          <p:cNvPr id="1026" name="Picture 2" descr="D:\SRE\DFDs\0_v8gBllrH0AXM5sC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1"/>
            <a:ext cx="91440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Software requirements specification</a:t>
            </a:r>
          </a:p>
        </p:txBody>
      </p:sp>
      <p:sp>
        <p:nvSpPr>
          <p:cNvPr id="3" name="Content Placeholder 2"/>
          <p:cNvSpPr>
            <a:spLocks noGrp="1"/>
          </p:cNvSpPr>
          <p:nvPr>
            <p:ph idx="1"/>
          </p:nvPr>
        </p:nvSpPr>
        <p:spPr/>
        <p:txBody>
          <a:bodyPr/>
          <a:lstStyle/>
          <a:p>
            <a:pPr algn="just"/>
            <a:r>
              <a:rPr lang="en-US" sz="2400" b="1" dirty="0"/>
              <a:t>Data Dictionaries:</a:t>
            </a:r>
            <a:r>
              <a:rPr lang="en-US" sz="2400" dirty="0"/>
              <a:t> Data Dictionaries are simply repositories </a:t>
            </a:r>
            <a:r>
              <a:rPr lang="en-US" sz="2400" dirty="0">
                <a:solidFill>
                  <a:srgbClr val="FFC000"/>
                </a:solidFill>
              </a:rPr>
              <a:t>to store information</a:t>
            </a:r>
            <a:r>
              <a:rPr lang="en-US" sz="2400" dirty="0"/>
              <a:t> about all data items defined in DFDs.</a:t>
            </a:r>
          </a:p>
          <a:p>
            <a:pPr algn="just"/>
            <a:endParaRPr lang="en-US" sz="2400" dirty="0"/>
          </a:p>
          <a:p>
            <a:pPr algn="just"/>
            <a:r>
              <a:rPr lang="en-US" sz="2400" dirty="0"/>
              <a:t>After each data object or item is given a descriptive name, its relationship is described.</a:t>
            </a:r>
          </a:p>
          <a:p>
            <a:pPr algn="just"/>
            <a:endParaRPr lang="en-US" sz="2400" dirty="0"/>
          </a:p>
          <a:p>
            <a:pPr algn="just"/>
            <a:r>
              <a:rPr lang="en-US" sz="2400" dirty="0"/>
              <a:t> The type of data, such as text or image or binary value, is described, possible predefined default values are listed and a brief textual description is provided. This </a:t>
            </a:r>
            <a:r>
              <a:rPr lang="en-US" sz="2400" u="sng" dirty="0">
                <a:hlinkClick r:id="rId2"/>
              </a:rPr>
              <a:t>data collection</a:t>
            </a:r>
            <a:r>
              <a:rPr lang="en-US" sz="2400" dirty="0"/>
              <a:t> can be organized </a:t>
            </a:r>
            <a:r>
              <a:rPr lang="en-US" sz="2400" dirty="0">
                <a:solidFill>
                  <a:srgbClr val="FFFF00"/>
                </a:solidFill>
              </a:rPr>
              <a:t>for reference into a book </a:t>
            </a:r>
            <a:r>
              <a:rPr lang="en-US" sz="2400" dirty="0"/>
              <a:t>called a data dictionary.</a:t>
            </a:r>
          </a:p>
          <a:p>
            <a:endParaRPr lang="en-US" dirty="0"/>
          </a:p>
        </p:txBody>
      </p:sp>
    </p:spTree>
    <p:extLst>
      <p:ext uri="{BB962C8B-B14F-4D97-AF65-F5344CB8AC3E}">
        <p14:creationId xmlns:p14="http://schemas.microsoft.com/office/powerpoint/2010/main" val="159766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SRE\DFDs\Examples+of+Data+Diction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9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b="1" dirty="0"/>
              <a:t>Entity-Relationship Diagrams:</a:t>
            </a:r>
            <a:r>
              <a:rPr lang="en-US" sz="2400" dirty="0"/>
              <a:t> Another </a:t>
            </a:r>
            <a:r>
              <a:rPr lang="en-US" sz="2400" dirty="0">
                <a:solidFill>
                  <a:srgbClr val="FFFF00"/>
                </a:solidFill>
              </a:rPr>
              <a:t>tool for requirement specification</a:t>
            </a:r>
            <a:r>
              <a:rPr lang="en-US" sz="2400" dirty="0"/>
              <a:t> is the entity-relationship diagram, often called an "</a:t>
            </a:r>
            <a:r>
              <a:rPr lang="en-US" sz="2400" b="1" i="1" dirty="0"/>
              <a:t>E-R diagram</a:t>
            </a:r>
            <a:r>
              <a:rPr lang="en-US" sz="2400" dirty="0"/>
              <a:t>.</a:t>
            </a:r>
          </a:p>
          <a:p>
            <a:pPr algn="just"/>
            <a:endParaRPr lang="en-US" sz="2400" dirty="0"/>
          </a:p>
          <a:p>
            <a:pPr algn="just"/>
            <a:r>
              <a:rPr lang="en-US" sz="2400" dirty="0"/>
              <a:t>It is a detailed </a:t>
            </a:r>
            <a:r>
              <a:rPr lang="en-US" sz="2400" dirty="0">
                <a:solidFill>
                  <a:srgbClr val="FF0000"/>
                </a:solidFill>
              </a:rPr>
              <a:t>logical representation of the data </a:t>
            </a:r>
            <a:r>
              <a:rPr lang="en-US" sz="2400" dirty="0"/>
              <a:t>for the organization and uses three main constructs i.e. data entities, relationships, and their associated attributes.</a:t>
            </a:r>
          </a:p>
          <a:p>
            <a:endParaRPr lang="en-US" dirty="0"/>
          </a:p>
        </p:txBody>
      </p:sp>
      <p:sp>
        <p:nvSpPr>
          <p:cNvPr id="4" name="Title 1"/>
          <p:cNvSpPr>
            <a:spLocks noGrp="1"/>
          </p:cNvSpPr>
          <p:nvPr>
            <p:ph type="title"/>
          </p:nvPr>
        </p:nvSpPr>
        <p:spPr>
          <a:xfrm>
            <a:off x="457200" y="253536"/>
            <a:ext cx="8229600" cy="1143000"/>
          </a:xfrm>
        </p:spPr>
        <p:txBody>
          <a:bodyPr>
            <a:noAutofit/>
          </a:bodyPr>
          <a:lstStyle/>
          <a:p>
            <a:pPr algn="l"/>
            <a:r>
              <a:rPr lang="en-US" sz="3600" dirty="0"/>
              <a:t>Software requirements specification</a:t>
            </a:r>
          </a:p>
        </p:txBody>
      </p:sp>
    </p:spTree>
    <p:extLst>
      <p:ext uri="{BB962C8B-B14F-4D97-AF65-F5344CB8AC3E}">
        <p14:creationId xmlns:p14="http://schemas.microsoft.com/office/powerpoint/2010/main" val="345429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662" t="29838" r="26676" b="24375"/>
          <a:stretch/>
        </p:blipFill>
        <p:spPr bwMode="auto">
          <a:xfrm>
            <a:off x="-1" y="0"/>
            <a:ext cx="933299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47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l"/>
            <a:r>
              <a:rPr lang="en-US" sz="3600" dirty="0"/>
              <a:t>Requirement validation- Review</a:t>
            </a:r>
            <a:br>
              <a:rPr lang="en-US" sz="3600" dirty="0"/>
            </a:br>
            <a:endParaRPr lang="en-US" sz="3600" dirty="0"/>
          </a:p>
        </p:txBody>
      </p:sp>
      <p:sp>
        <p:nvSpPr>
          <p:cNvPr id="3" name="Content Placeholder 2"/>
          <p:cNvSpPr>
            <a:spLocks noGrp="1"/>
          </p:cNvSpPr>
          <p:nvPr>
            <p:ph idx="1"/>
          </p:nvPr>
        </p:nvSpPr>
        <p:spPr/>
        <p:txBody>
          <a:bodyPr>
            <a:normAutofit/>
          </a:bodyPr>
          <a:lstStyle/>
          <a:p>
            <a:pPr algn="just"/>
            <a:r>
              <a:rPr lang="en-US" sz="2600" dirty="0"/>
              <a:t>User might ask for illegal, impractical solution or experts may interpret the requirements incorrectly. </a:t>
            </a:r>
          </a:p>
          <a:p>
            <a:pPr algn="just"/>
            <a:r>
              <a:rPr lang="en-US" sz="2600" dirty="0"/>
              <a:t>This results in huge increase in cost if not nipped in the bud. </a:t>
            </a:r>
          </a:p>
          <a:p>
            <a:pPr algn="just"/>
            <a:r>
              <a:rPr lang="en-US" sz="2600" dirty="0"/>
              <a:t>Requirements can be checked against following conditions :</a:t>
            </a:r>
          </a:p>
          <a:p>
            <a:pPr algn="just"/>
            <a:r>
              <a:rPr lang="en-US" sz="2600" dirty="0">
                <a:solidFill>
                  <a:srgbClr val="FFFF00"/>
                </a:solidFill>
              </a:rPr>
              <a:t>If they can be practically implemented</a:t>
            </a:r>
          </a:p>
          <a:p>
            <a:pPr algn="just"/>
            <a:r>
              <a:rPr lang="en-US" sz="2600" dirty="0">
                <a:solidFill>
                  <a:srgbClr val="00B0F0"/>
                </a:solidFill>
              </a:rPr>
              <a:t>If they are valid and as per functionality and domain of software.</a:t>
            </a:r>
          </a:p>
          <a:p>
            <a:pPr algn="just"/>
            <a:r>
              <a:rPr lang="en-US" sz="2600" dirty="0">
                <a:solidFill>
                  <a:srgbClr val="FFFF00"/>
                </a:solidFill>
              </a:rPr>
              <a:t>If there are no any ambiguities</a:t>
            </a:r>
          </a:p>
          <a:p>
            <a:pPr algn="just"/>
            <a:r>
              <a:rPr lang="en-US" sz="2600" dirty="0">
                <a:solidFill>
                  <a:srgbClr val="002060"/>
                </a:solidFill>
              </a:rPr>
              <a:t>If they are complete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algn="ctr"/>
            <a:r>
              <a:rPr lang="en-US" sz="3200" b="1" dirty="0"/>
              <a:t>Requirement Engineering Process: Activities/ Steps</a:t>
            </a:r>
            <a:br>
              <a:rPr lang="en-US" sz="3600" b="1" dirty="0"/>
            </a:br>
            <a:endParaRPr lang="en-US" sz="3600" dirty="0"/>
          </a:p>
        </p:txBody>
      </p:sp>
      <p:sp>
        <p:nvSpPr>
          <p:cNvPr id="3" name="Content Placeholder 2"/>
          <p:cNvSpPr>
            <a:spLocks noGrp="1"/>
          </p:cNvSpPr>
          <p:nvPr>
            <p:ph idx="1"/>
          </p:nvPr>
        </p:nvSpPr>
        <p:spPr/>
        <p:txBody>
          <a:bodyPr/>
          <a:lstStyle/>
          <a:p>
            <a:r>
              <a:rPr lang="en-US" dirty="0"/>
              <a:t>It is a four step process, which includes – </a:t>
            </a:r>
          </a:p>
          <a:p>
            <a:pPr lvl="1"/>
            <a:r>
              <a:rPr lang="en-US" dirty="0"/>
              <a:t>Feasibility Study</a:t>
            </a:r>
          </a:p>
          <a:p>
            <a:pPr lvl="1"/>
            <a:r>
              <a:rPr lang="en-US" dirty="0"/>
              <a:t>Requirement Elicitation</a:t>
            </a:r>
          </a:p>
          <a:p>
            <a:pPr lvl="1"/>
            <a:r>
              <a:rPr lang="en-US" dirty="0"/>
              <a:t>Software Requirement Specification</a:t>
            </a:r>
          </a:p>
          <a:p>
            <a:pPr lvl="1"/>
            <a:r>
              <a:rPr lang="en-US" dirty="0"/>
              <a:t>Software Requirement Validation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dirty="0">
                <a:solidFill>
                  <a:srgbClr val="002060"/>
                </a:solidFill>
              </a:rPr>
              <a:t>1. Feasibility study</a:t>
            </a:r>
            <a:endParaRPr lang="en-US" dirty="0">
              <a:solidFill>
                <a:srgbClr val="002060"/>
              </a:solidFill>
            </a:endParaRPr>
          </a:p>
        </p:txBody>
      </p:sp>
      <p:sp>
        <p:nvSpPr>
          <p:cNvPr id="3" name="Content Placeholder 2"/>
          <p:cNvSpPr>
            <a:spLocks noGrp="1"/>
          </p:cNvSpPr>
          <p:nvPr>
            <p:ph idx="1"/>
          </p:nvPr>
        </p:nvSpPr>
        <p:spPr>
          <a:xfrm>
            <a:off x="457200" y="1798320"/>
            <a:ext cx="8229600" cy="4526280"/>
          </a:xfrm>
        </p:spPr>
        <p:txBody>
          <a:bodyPr>
            <a:normAutofit fontScale="85000" lnSpcReduction="20000"/>
          </a:bodyPr>
          <a:lstStyle/>
          <a:p>
            <a:pPr algn="just"/>
            <a:r>
              <a:rPr lang="en-US" dirty="0">
                <a:solidFill>
                  <a:srgbClr val="FFFF00"/>
                </a:solidFill>
              </a:rPr>
              <a:t>Why  </a:t>
            </a:r>
            <a:r>
              <a:rPr lang="en-US" b="1" dirty="0">
                <a:solidFill>
                  <a:srgbClr val="FFFF00"/>
                </a:solidFill>
              </a:rPr>
              <a:t>feasibility study?</a:t>
            </a:r>
          </a:p>
          <a:p>
            <a:pPr lvl="0" algn="just"/>
            <a:r>
              <a:rPr lang="en-US" dirty="0"/>
              <a:t>When the client approaches the organization for getting the desired product to be developed, it comes up with rough idea about what all functions the software must perform and which all features are expected from the software. </a:t>
            </a:r>
          </a:p>
          <a:p>
            <a:pPr lvl="0" algn="just"/>
            <a:endParaRPr lang="en-US" dirty="0"/>
          </a:p>
          <a:p>
            <a:pPr lvl="0" algn="just"/>
            <a:r>
              <a:rPr lang="en-US" dirty="0"/>
              <a:t>Referencing to this information, the Analyst does a detailed study about whether the desired </a:t>
            </a:r>
            <a:r>
              <a:rPr lang="en-US" dirty="0">
                <a:solidFill>
                  <a:srgbClr val="FF0000"/>
                </a:solidFill>
                <a:highlight>
                  <a:srgbClr val="FFFF00"/>
                </a:highlight>
              </a:rPr>
              <a:t>system and its functionality</a:t>
            </a:r>
            <a:r>
              <a:rPr lang="en-US" dirty="0">
                <a:highlight>
                  <a:srgbClr val="FFFF00"/>
                </a:highlight>
              </a:rPr>
              <a:t> </a:t>
            </a:r>
            <a:r>
              <a:rPr lang="en-US" dirty="0"/>
              <a:t>are feasible to develop. </a:t>
            </a:r>
          </a:p>
          <a:p>
            <a:pPr algn="just"/>
            <a:endParaRPr lang="en-US" b="1" dirty="0"/>
          </a:p>
          <a:p>
            <a:pPr algn="just"/>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Feasibility study-Definition</a:t>
            </a:r>
            <a:endParaRPr lang="en-US" sz="4000" dirty="0"/>
          </a:p>
        </p:txBody>
      </p:sp>
      <p:sp>
        <p:nvSpPr>
          <p:cNvPr id="3" name="Content Placeholder 2"/>
          <p:cNvSpPr>
            <a:spLocks noGrp="1"/>
          </p:cNvSpPr>
          <p:nvPr>
            <p:ph idx="1"/>
          </p:nvPr>
        </p:nvSpPr>
        <p:spPr/>
        <p:txBody>
          <a:bodyPr/>
          <a:lstStyle/>
          <a:p>
            <a:pPr algn="just"/>
            <a:r>
              <a:rPr lang="en-US" b="1" dirty="0"/>
              <a:t>Feasibility study </a:t>
            </a:r>
            <a:r>
              <a:rPr lang="en-US" dirty="0"/>
              <a:t>is an </a:t>
            </a:r>
            <a:r>
              <a:rPr lang="en-US" b="1" dirty="0"/>
              <a:t>analysis</a:t>
            </a:r>
            <a:r>
              <a:rPr lang="en-US" dirty="0"/>
              <a:t> that takes all of a project's relevant factors into account:</a:t>
            </a:r>
          </a:p>
          <a:p>
            <a:pPr algn="just"/>
            <a:r>
              <a:rPr lang="en-US" dirty="0"/>
              <a:t> </a:t>
            </a:r>
            <a:r>
              <a:rPr lang="en-US" dirty="0">
                <a:solidFill>
                  <a:srgbClr val="002060"/>
                </a:solidFill>
              </a:rPr>
              <a:t>Economic, technical, legal, and scheduling.</a:t>
            </a:r>
          </a:p>
          <a:p>
            <a:pPr algn="just"/>
            <a:r>
              <a:rPr lang="en-US" dirty="0"/>
              <a:t> To ascertain the likelihood of completing the project successfully</a:t>
            </a:r>
          </a:p>
        </p:txBody>
      </p:sp>
    </p:spTree>
    <p:extLst>
      <p:ext uri="{BB962C8B-B14F-4D97-AF65-F5344CB8AC3E}">
        <p14:creationId xmlns:p14="http://schemas.microsoft.com/office/powerpoint/2010/main" val="74688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b="1" dirty="0"/>
              <a:t>Feasibility study-Objectives</a:t>
            </a:r>
            <a:endParaRPr lang="en-US" dirty="0"/>
          </a:p>
        </p:txBody>
      </p:sp>
      <p:sp>
        <p:nvSpPr>
          <p:cNvPr id="3" name="Content Placeholder 2"/>
          <p:cNvSpPr>
            <a:spLocks noGrp="1"/>
          </p:cNvSpPr>
          <p:nvPr>
            <p:ph idx="1"/>
          </p:nvPr>
        </p:nvSpPr>
        <p:spPr/>
        <p:txBody>
          <a:bodyPr>
            <a:normAutofit fontScale="85000" lnSpcReduction="20000"/>
          </a:bodyPr>
          <a:lstStyle/>
          <a:p>
            <a:pPr algn="just"/>
            <a:endParaRPr lang="en-US" dirty="0"/>
          </a:p>
          <a:p>
            <a:pPr algn="just"/>
            <a:r>
              <a:rPr lang="en-US" dirty="0"/>
              <a:t>Acceptable to users, </a:t>
            </a:r>
            <a:r>
              <a:rPr lang="en-US" dirty="0">
                <a:solidFill>
                  <a:srgbClr val="FFFF00"/>
                </a:solidFill>
              </a:rPr>
              <a:t>adaptable to change </a:t>
            </a:r>
            <a:r>
              <a:rPr lang="en-US" dirty="0"/>
              <a:t>and </a:t>
            </a:r>
            <a:r>
              <a:rPr lang="en-US" dirty="0">
                <a:solidFill>
                  <a:srgbClr val="002060"/>
                </a:solidFill>
              </a:rPr>
              <a:t>conformable to established standards.</a:t>
            </a:r>
            <a:r>
              <a:rPr lang="en-US" dirty="0"/>
              <a:t> </a:t>
            </a:r>
          </a:p>
          <a:p>
            <a:pPr algn="just"/>
            <a:r>
              <a:rPr lang="en-US" dirty="0"/>
              <a:t>Various other objectives of feasibility study are listed below:</a:t>
            </a:r>
          </a:p>
          <a:p>
            <a:pPr algn="just"/>
            <a:r>
              <a:rPr lang="en-US" dirty="0"/>
              <a:t>• To analyze whether the software will meet organizational requirements-goals.</a:t>
            </a:r>
          </a:p>
          <a:p>
            <a:pPr algn="just"/>
            <a:r>
              <a:rPr lang="en-US" dirty="0"/>
              <a:t>• To determine whether the software can be implemented using the current technology and within the specified budget and schedule. </a:t>
            </a:r>
          </a:p>
          <a:p>
            <a:pPr algn="just"/>
            <a:r>
              <a:rPr lang="en-US" dirty="0"/>
              <a:t>• To determine whether the software can be integrated with other existing software.</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002060"/>
                </a:solidFill>
              </a:rPr>
              <a:t>2. Requirements elicitation and analysis</a:t>
            </a:r>
          </a:p>
        </p:txBody>
      </p:sp>
      <p:sp>
        <p:nvSpPr>
          <p:cNvPr id="3" name="Content Placeholder 2"/>
          <p:cNvSpPr>
            <a:spLocks noGrp="1"/>
          </p:cNvSpPr>
          <p:nvPr>
            <p:ph idx="1"/>
          </p:nvPr>
        </p:nvSpPr>
        <p:spPr/>
        <p:txBody>
          <a:bodyPr>
            <a:normAutofit fontScale="92500" lnSpcReduction="20000"/>
          </a:bodyPr>
          <a:lstStyle/>
          <a:p>
            <a:r>
              <a:rPr lang="en-US" dirty="0"/>
              <a:t>If the feasibility report is positive towards undertaking the project, next phase starts with gathering requirements from the user. </a:t>
            </a:r>
          </a:p>
          <a:p>
            <a:endParaRPr lang="en-US" dirty="0"/>
          </a:p>
          <a:p>
            <a:r>
              <a:rPr lang="en-US" dirty="0"/>
              <a:t>Requirements gathering</a:t>
            </a:r>
          </a:p>
          <a:p>
            <a:pPr lvl="1"/>
            <a:r>
              <a:rPr lang="en-US" dirty="0"/>
              <a:t>Analysts and engineers communicate with the client and end-users to know their ideas on what the software should provide and which features they want the software to include. </a:t>
            </a:r>
          </a:p>
          <a:p>
            <a:r>
              <a:rPr lang="en-US" dirty="0"/>
              <a:t>Requirements analysis </a:t>
            </a:r>
          </a:p>
          <a:p>
            <a:pPr lvl="1"/>
            <a:r>
              <a:rPr lang="en-US" dirty="0"/>
              <a:t>Once requirements are gathered, the requirements are checked in detail- such as inconsistency, contradictions, omissions or defects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descr="D:\SRE\DFDs\requirement-engineer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6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13264"/>
          </a:xfrm>
        </p:spPr>
        <p:txBody>
          <a:bodyPr>
            <a:normAutofit fontScale="90000"/>
          </a:bodyPr>
          <a:lstStyle/>
          <a:p>
            <a:pPr algn="l"/>
            <a:br>
              <a:rPr lang="en-US" sz="3100" b="1" dirty="0"/>
            </a:br>
            <a:br>
              <a:rPr lang="en-US" sz="3100" b="1" dirty="0"/>
            </a:br>
            <a:br>
              <a:rPr lang="en-US" sz="3100" b="1" dirty="0"/>
            </a:br>
            <a:r>
              <a:rPr lang="en-US" sz="3100" b="1" dirty="0"/>
              <a:t>Problems of Elicitation and Analysis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Getting all, and only, the right people involved.</a:t>
            </a:r>
          </a:p>
          <a:p>
            <a:endParaRPr lang="en-US" sz="2400" dirty="0"/>
          </a:p>
          <a:p>
            <a:r>
              <a:rPr lang="en-US" sz="2400" dirty="0">
                <a:solidFill>
                  <a:srgbClr val="00B0F0"/>
                </a:solidFill>
              </a:rPr>
              <a:t>Stakeholders often don't know what they want</a:t>
            </a:r>
          </a:p>
          <a:p>
            <a:endParaRPr lang="en-US" sz="2400" dirty="0"/>
          </a:p>
          <a:p>
            <a:r>
              <a:rPr lang="en-US" sz="2400" dirty="0"/>
              <a:t>Stakeholders express requirements in their terms.</a:t>
            </a:r>
          </a:p>
          <a:p>
            <a:endParaRPr lang="en-US" sz="2400" dirty="0"/>
          </a:p>
          <a:p>
            <a:r>
              <a:rPr lang="en-US" sz="2400" dirty="0">
                <a:solidFill>
                  <a:srgbClr val="FF0000"/>
                </a:solidFill>
              </a:rPr>
              <a:t>Stakeholders may have conflicting requirements.</a:t>
            </a:r>
          </a:p>
          <a:p>
            <a:endParaRPr lang="en-US" sz="2400" dirty="0"/>
          </a:p>
          <a:p>
            <a:r>
              <a:rPr lang="en-US" sz="2400" dirty="0">
                <a:solidFill>
                  <a:srgbClr val="FFFF00"/>
                </a:solidFill>
              </a:rPr>
              <a:t>Requirement change during the analysis process.</a:t>
            </a:r>
          </a:p>
          <a:p>
            <a:endParaRPr lang="en-US" dirty="0"/>
          </a:p>
        </p:txBody>
      </p:sp>
    </p:spTree>
    <p:extLst>
      <p:ext uri="{BB962C8B-B14F-4D97-AF65-F5344CB8AC3E}">
        <p14:creationId xmlns:p14="http://schemas.microsoft.com/office/powerpoint/2010/main" val="343205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solidFill>
                  <a:srgbClr val="002060"/>
                </a:solidFill>
              </a:rPr>
              <a:t>4. Software requirements specification</a:t>
            </a:r>
          </a:p>
        </p:txBody>
      </p:sp>
      <p:sp>
        <p:nvSpPr>
          <p:cNvPr id="3" name="Content Placeholder 2"/>
          <p:cNvSpPr>
            <a:spLocks noGrp="1"/>
          </p:cNvSpPr>
          <p:nvPr>
            <p:ph idx="1"/>
          </p:nvPr>
        </p:nvSpPr>
        <p:spPr/>
        <p:txBody>
          <a:bodyPr>
            <a:normAutofit fontScale="77500" lnSpcReduction="20000"/>
          </a:bodyPr>
          <a:lstStyle/>
          <a:p>
            <a:r>
              <a:rPr lang="en-US" dirty="0"/>
              <a:t>SRS is a document created by </a:t>
            </a:r>
            <a:r>
              <a:rPr lang="en-US" dirty="0">
                <a:solidFill>
                  <a:srgbClr val="FF0000"/>
                </a:solidFill>
              </a:rPr>
              <a:t>system analyst </a:t>
            </a:r>
            <a:r>
              <a:rPr lang="en-US" dirty="0"/>
              <a:t>after the requirements are collected from various </a:t>
            </a:r>
            <a:r>
              <a:rPr lang="en-US" dirty="0">
                <a:solidFill>
                  <a:srgbClr val="FFFF00"/>
                </a:solidFill>
              </a:rPr>
              <a:t>stakeholders (sources).</a:t>
            </a:r>
          </a:p>
          <a:p>
            <a:r>
              <a:rPr lang="en-US" dirty="0"/>
              <a:t>SRS defines how the intended software will interact with hardware, external interfaces, speed of operation, response time of system, portability of software across various platforms, maintainability, speed of recovery after crashing, Security, Quality, Limitations etc. </a:t>
            </a:r>
          </a:p>
          <a:p>
            <a:r>
              <a:rPr lang="en-US" dirty="0"/>
              <a:t>The requirements received from client are written in natural language. It is the responsibility of </a:t>
            </a:r>
            <a:r>
              <a:rPr lang="en-US" dirty="0">
                <a:solidFill>
                  <a:srgbClr val="FF0000"/>
                </a:solidFill>
              </a:rPr>
              <a:t>system analyst</a:t>
            </a:r>
            <a:r>
              <a:rPr lang="en-US" dirty="0"/>
              <a:t> to document the requirements in technical language so that they can be comprehended and useful by the software development team.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11907</TotalTime>
  <Words>1014</Words>
  <Application>Microsoft Office PowerPoint</Application>
  <PresentationFormat>On-screen Show (4:3)</PresentationFormat>
  <Paragraphs>92</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Rockwell</vt:lpstr>
      <vt:lpstr>verdana</vt:lpstr>
      <vt:lpstr>Wingdings 2</vt:lpstr>
      <vt:lpstr>Foundry</vt:lpstr>
      <vt:lpstr>Requirement Engineering Process: Activities/ Steps</vt:lpstr>
      <vt:lpstr>Requirement Engineering Process: Activities/ Steps </vt:lpstr>
      <vt:lpstr>1. Feasibility study</vt:lpstr>
      <vt:lpstr>Feasibility study-Definition</vt:lpstr>
      <vt:lpstr>Feasibility study-Objectives</vt:lpstr>
      <vt:lpstr>2. Requirements elicitation and analysis</vt:lpstr>
      <vt:lpstr>PowerPoint Presentation</vt:lpstr>
      <vt:lpstr>   Problems of Elicitation and Analysis </vt:lpstr>
      <vt:lpstr>4. Software requirements specification</vt:lpstr>
      <vt:lpstr>Software requirements specification</vt:lpstr>
      <vt:lpstr>DFD Example-Online Bookstore</vt:lpstr>
      <vt:lpstr>Software requirements specification</vt:lpstr>
      <vt:lpstr>PowerPoint Presentation</vt:lpstr>
      <vt:lpstr>Software requirements specification</vt:lpstr>
      <vt:lpstr>PowerPoint Presentation</vt:lpstr>
      <vt:lpstr>Requirement validation- Review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MUSTAFA-MARYAM</dc:creator>
  <cp:lastModifiedBy>19SW42</cp:lastModifiedBy>
  <cp:revision>193</cp:revision>
  <dcterms:created xsi:type="dcterms:W3CDTF">2019-10-15T16:06:43Z</dcterms:created>
  <dcterms:modified xsi:type="dcterms:W3CDTF">2021-07-06T19:59:05Z</dcterms:modified>
</cp:coreProperties>
</file>