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slide" Target="slides/slide21.xml" /><Relationship Id="rId3" Type="http://schemas.openxmlformats.org/officeDocument/2006/relationships/customXml" Target="../customXml/item3.xml" /><Relationship Id="rId21" Type="http://schemas.openxmlformats.org/officeDocument/2006/relationships/slide" Target="slides/slide16.xml" /><Relationship Id="rId34" Type="http://schemas.openxmlformats.org/officeDocument/2006/relationships/slide" Target="slides/slide29.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slide" Target="slides/slide20.xml" /><Relationship Id="rId33" Type="http://schemas.openxmlformats.org/officeDocument/2006/relationships/slide" Target="slides/slide28.xml" /><Relationship Id="rId38"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slide" Target="slides/slide15.xml" /><Relationship Id="rId29" Type="http://schemas.openxmlformats.org/officeDocument/2006/relationships/slide" Target="slides/slide24.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slide" Target="slides/slide19.xml" /><Relationship Id="rId32" Type="http://schemas.openxmlformats.org/officeDocument/2006/relationships/slide" Target="slides/slide27.xml" /><Relationship Id="rId37" Type="http://schemas.openxmlformats.org/officeDocument/2006/relationships/theme" Target="theme/theme1.xml" /><Relationship Id="rId5" Type="http://schemas.openxmlformats.org/officeDocument/2006/relationships/slideMaster" Target="slideMasters/slideMaster2.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slide" Target="slides/slide23.xml" /><Relationship Id="rId36" Type="http://schemas.openxmlformats.org/officeDocument/2006/relationships/viewProps" Target="viewProps.xml" /><Relationship Id="rId10" Type="http://schemas.openxmlformats.org/officeDocument/2006/relationships/slide" Target="slides/slide5.xml" /><Relationship Id="rId19" Type="http://schemas.openxmlformats.org/officeDocument/2006/relationships/slide" Target="slides/slide14.xml" /><Relationship Id="rId31" Type="http://schemas.openxmlformats.org/officeDocument/2006/relationships/slide" Target="slides/slide26.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slide" Target="slides/slide22.xml" /><Relationship Id="rId30" Type="http://schemas.openxmlformats.org/officeDocument/2006/relationships/slide" Target="slides/slide25.xml" /><Relationship Id="rId35"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4" name="PlaceHolder 2"/>
          <p:cNvSpPr>
            <a:spLocks noGrp="1"/>
          </p:cNvSpPr>
          <p:nvPr>
            <p:ph type="body"/>
          </p:nvPr>
        </p:nvSpPr>
        <p:spPr>
          <a:xfrm>
            <a:off x="457200" y="12193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35" name="PlaceHolder 3"/>
          <p:cNvSpPr>
            <a:spLocks noGrp="1"/>
          </p:cNvSpPr>
          <p:nvPr>
            <p:ph type="body"/>
          </p:nvPr>
        </p:nvSpPr>
        <p:spPr>
          <a:xfrm>
            <a:off x="457200" y="37987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7"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38"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39" name="PlaceHolder 4"/>
          <p:cNvSpPr>
            <a:spLocks noGrp="1"/>
          </p:cNvSpPr>
          <p:nvPr>
            <p:ph type="body"/>
          </p:nvPr>
        </p:nvSpPr>
        <p:spPr>
          <a:xfrm>
            <a:off x="45720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0" name="PlaceHolder 5"/>
          <p:cNvSpPr>
            <a:spLocks noGrp="1"/>
          </p:cNvSpPr>
          <p:nvPr>
            <p:ph type="body"/>
          </p:nvPr>
        </p:nvSpPr>
        <p:spPr>
          <a:xfrm>
            <a:off x="467424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42" name="PlaceHolder 2"/>
          <p:cNvSpPr>
            <a:spLocks noGrp="1"/>
          </p:cNvSpPr>
          <p:nvPr>
            <p:ph type="body"/>
          </p:nvPr>
        </p:nvSpPr>
        <p:spPr>
          <a:xfrm>
            <a:off x="45720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3" name="PlaceHolder 3"/>
          <p:cNvSpPr>
            <a:spLocks noGrp="1"/>
          </p:cNvSpPr>
          <p:nvPr>
            <p:ph type="body"/>
          </p:nvPr>
        </p:nvSpPr>
        <p:spPr>
          <a:xfrm>
            <a:off x="323964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4" name="PlaceHolder 4"/>
          <p:cNvSpPr>
            <a:spLocks noGrp="1"/>
          </p:cNvSpPr>
          <p:nvPr>
            <p:ph type="body"/>
          </p:nvPr>
        </p:nvSpPr>
        <p:spPr>
          <a:xfrm>
            <a:off x="602208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5" name="PlaceHolder 5"/>
          <p:cNvSpPr>
            <a:spLocks noGrp="1"/>
          </p:cNvSpPr>
          <p:nvPr>
            <p:ph type="body"/>
          </p:nvPr>
        </p:nvSpPr>
        <p:spPr>
          <a:xfrm>
            <a:off x="45720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6" name="PlaceHolder 6"/>
          <p:cNvSpPr>
            <a:spLocks noGrp="1"/>
          </p:cNvSpPr>
          <p:nvPr>
            <p:ph type="body"/>
          </p:nvPr>
        </p:nvSpPr>
        <p:spPr>
          <a:xfrm>
            <a:off x="323964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47" name="PlaceHolder 7"/>
          <p:cNvSpPr>
            <a:spLocks noGrp="1"/>
          </p:cNvSpPr>
          <p:nvPr>
            <p:ph type="body"/>
          </p:nvPr>
        </p:nvSpPr>
        <p:spPr>
          <a:xfrm>
            <a:off x="602208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9" name="PlaceHolder 2"/>
          <p:cNvSpPr>
            <a:spLocks noGrp="1"/>
          </p:cNvSpPr>
          <p:nvPr>
            <p:ph type="body"/>
          </p:nvPr>
        </p:nvSpPr>
        <p:spPr>
          <a:xfrm>
            <a:off x="457200" y="1219320"/>
            <a:ext cx="822924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1" name="PlaceHolder 2"/>
          <p:cNvSpPr>
            <a:spLocks noGrp="1"/>
          </p:cNvSpPr>
          <p:nvPr>
            <p:ph type="body"/>
          </p:nvPr>
        </p:nvSpPr>
        <p:spPr>
          <a:xfrm>
            <a:off x="45720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62" name="PlaceHolder 3"/>
          <p:cNvSpPr>
            <a:spLocks noGrp="1"/>
          </p:cNvSpPr>
          <p:nvPr>
            <p:ph type="body"/>
          </p:nvPr>
        </p:nvSpPr>
        <p:spPr>
          <a:xfrm>
            <a:off x="467424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6"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67" name="PlaceHolder 3"/>
          <p:cNvSpPr>
            <a:spLocks noGrp="1"/>
          </p:cNvSpPr>
          <p:nvPr>
            <p:ph type="body"/>
          </p:nvPr>
        </p:nvSpPr>
        <p:spPr>
          <a:xfrm>
            <a:off x="467424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68" name="PlaceHolder 4"/>
          <p:cNvSpPr>
            <a:spLocks noGrp="1"/>
          </p:cNvSpPr>
          <p:nvPr>
            <p:ph type="body"/>
          </p:nvPr>
        </p:nvSpPr>
        <p:spPr>
          <a:xfrm>
            <a:off x="45720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0" name="PlaceHolder 2"/>
          <p:cNvSpPr>
            <a:spLocks noGrp="1"/>
          </p:cNvSpPr>
          <p:nvPr>
            <p:ph type="body"/>
          </p:nvPr>
        </p:nvSpPr>
        <p:spPr>
          <a:xfrm>
            <a:off x="45720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71"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72" name="PlaceHolder 4"/>
          <p:cNvSpPr>
            <a:spLocks noGrp="1"/>
          </p:cNvSpPr>
          <p:nvPr>
            <p:ph type="body"/>
          </p:nvPr>
        </p:nvSpPr>
        <p:spPr>
          <a:xfrm>
            <a:off x="467424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4"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75"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76" name="PlaceHolder 4"/>
          <p:cNvSpPr>
            <a:spLocks noGrp="1"/>
          </p:cNvSpPr>
          <p:nvPr>
            <p:ph type="body"/>
          </p:nvPr>
        </p:nvSpPr>
        <p:spPr>
          <a:xfrm>
            <a:off x="457200" y="37987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8" name="PlaceHolder 2"/>
          <p:cNvSpPr>
            <a:spLocks noGrp="1"/>
          </p:cNvSpPr>
          <p:nvPr>
            <p:ph type="body"/>
          </p:nvPr>
        </p:nvSpPr>
        <p:spPr>
          <a:xfrm>
            <a:off x="457200" y="12193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79" name="PlaceHolder 3"/>
          <p:cNvSpPr>
            <a:spLocks noGrp="1"/>
          </p:cNvSpPr>
          <p:nvPr>
            <p:ph type="body"/>
          </p:nvPr>
        </p:nvSpPr>
        <p:spPr>
          <a:xfrm>
            <a:off x="457200" y="37987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1"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2"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3" name="PlaceHolder 4"/>
          <p:cNvSpPr>
            <a:spLocks noGrp="1"/>
          </p:cNvSpPr>
          <p:nvPr>
            <p:ph type="body"/>
          </p:nvPr>
        </p:nvSpPr>
        <p:spPr>
          <a:xfrm>
            <a:off x="45720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4" name="PlaceHolder 5"/>
          <p:cNvSpPr>
            <a:spLocks noGrp="1"/>
          </p:cNvSpPr>
          <p:nvPr>
            <p:ph type="body"/>
          </p:nvPr>
        </p:nvSpPr>
        <p:spPr>
          <a:xfrm>
            <a:off x="467424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6" name="PlaceHolder 2"/>
          <p:cNvSpPr>
            <a:spLocks noGrp="1"/>
          </p:cNvSpPr>
          <p:nvPr>
            <p:ph type="body"/>
          </p:nvPr>
        </p:nvSpPr>
        <p:spPr>
          <a:xfrm>
            <a:off x="45720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7" name="PlaceHolder 3"/>
          <p:cNvSpPr>
            <a:spLocks noGrp="1"/>
          </p:cNvSpPr>
          <p:nvPr>
            <p:ph type="body"/>
          </p:nvPr>
        </p:nvSpPr>
        <p:spPr>
          <a:xfrm>
            <a:off x="323964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8" name="PlaceHolder 4"/>
          <p:cNvSpPr>
            <a:spLocks noGrp="1"/>
          </p:cNvSpPr>
          <p:nvPr>
            <p:ph type="body"/>
          </p:nvPr>
        </p:nvSpPr>
        <p:spPr>
          <a:xfrm>
            <a:off x="6022080" y="12193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89" name="PlaceHolder 5"/>
          <p:cNvSpPr>
            <a:spLocks noGrp="1"/>
          </p:cNvSpPr>
          <p:nvPr>
            <p:ph type="body"/>
          </p:nvPr>
        </p:nvSpPr>
        <p:spPr>
          <a:xfrm>
            <a:off x="45720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90" name="PlaceHolder 6"/>
          <p:cNvSpPr>
            <a:spLocks noGrp="1"/>
          </p:cNvSpPr>
          <p:nvPr>
            <p:ph type="body"/>
          </p:nvPr>
        </p:nvSpPr>
        <p:spPr>
          <a:xfrm>
            <a:off x="323964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91" name="PlaceHolder 7"/>
          <p:cNvSpPr>
            <a:spLocks noGrp="1"/>
          </p:cNvSpPr>
          <p:nvPr>
            <p:ph type="body"/>
          </p:nvPr>
        </p:nvSpPr>
        <p:spPr>
          <a:xfrm>
            <a:off x="6022080" y="3798720"/>
            <a:ext cx="26496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457200" y="1219320"/>
            <a:ext cx="822924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17" name="PlaceHolder 2"/>
          <p:cNvSpPr>
            <a:spLocks noGrp="1"/>
          </p:cNvSpPr>
          <p:nvPr>
            <p:ph type="body"/>
          </p:nvPr>
        </p:nvSpPr>
        <p:spPr>
          <a:xfrm>
            <a:off x="45720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18" name="PlaceHolder 3"/>
          <p:cNvSpPr>
            <a:spLocks noGrp="1"/>
          </p:cNvSpPr>
          <p:nvPr>
            <p:ph type="body"/>
          </p:nvPr>
        </p:nvSpPr>
        <p:spPr>
          <a:xfrm>
            <a:off x="467424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2"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23" name="PlaceHolder 3"/>
          <p:cNvSpPr>
            <a:spLocks noGrp="1"/>
          </p:cNvSpPr>
          <p:nvPr>
            <p:ph type="body"/>
          </p:nvPr>
        </p:nvSpPr>
        <p:spPr>
          <a:xfrm>
            <a:off x="467424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24" name="PlaceHolder 4"/>
          <p:cNvSpPr>
            <a:spLocks noGrp="1"/>
          </p:cNvSpPr>
          <p:nvPr>
            <p:ph type="body"/>
          </p:nvPr>
        </p:nvSpPr>
        <p:spPr>
          <a:xfrm>
            <a:off x="45720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26" name="PlaceHolder 2"/>
          <p:cNvSpPr>
            <a:spLocks noGrp="1"/>
          </p:cNvSpPr>
          <p:nvPr>
            <p:ph type="body"/>
          </p:nvPr>
        </p:nvSpPr>
        <p:spPr>
          <a:xfrm>
            <a:off x="457200" y="1219320"/>
            <a:ext cx="4015800" cy="493740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27"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28" name="PlaceHolder 4"/>
          <p:cNvSpPr>
            <a:spLocks noGrp="1"/>
          </p:cNvSpPr>
          <p:nvPr>
            <p:ph type="body"/>
          </p:nvPr>
        </p:nvSpPr>
        <p:spPr>
          <a:xfrm>
            <a:off x="4674240" y="37987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30" name="PlaceHolder 2"/>
          <p:cNvSpPr>
            <a:spLocks noGrp="1"/>
          </p:cNvSpPr>
          <p:nvPr>
            <p:ph type="body"/>
          </p:nvPr>
        </p:nvSpPr>
        <p:spPr>
          <a:xfrm>
            <a:off x="45720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31" name="PlaceHolder 3"/>
          <p:cNvSpPr>
            <a:spLocks noGrp="1"/>
          </p:cNvSpPr>
          <p:nvPr>
            <p:ph type="body"/>
          </p:nvPr>
        </p:nvSpPr>
        <p:spPr>
          <a:xfrm>
            <a:off x="4674240" y="1219320"/>
            <a:ext cx="401580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
        <p:nvSpPr>
          <p:cNvPr id="32" name="PlaceHolder 4"/>
          <p:cNvSpPr>
            <a:spLocks noGrp="1"/>
          </p:cNvSpPr>
          <p:nvPr>
            <p:ph type="body"/>
          </p:nvPr>
        </p:nvSpPr>
        <p:spPr>
          <a:xfrm>
            <a:off x="457200" y="3798720"/>
            <a:ext cx="8229240" cy="2355120"/>
          </a:xfrm>
          <a:prstGeom prst="rect">
            <a:avLst/>
          </a:prstGeom>
        </p:spPr>
        <p:txBody>
          <a:bodyPr lIns="0" tIns="0" rIns="0" bIns="0">
            <a:normAutofit/>
          </a:bodyPr>
          <a:lstStyle/>
          <a:p>
            <a:endParaRPr lang="en-US" sz="2600" b="0" strike="noStrike" spc="-1">
              <a:solidFill>
                <a:srgbClr val="000000"/>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Line 1"/>
          <p:cNvSpPr/>
          <p:nvPr/>
        </p:nvSpPr>
        <p:spPr>
          <a:xfrm>
            <a:off x="457200" y="635292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13" name="Line 2"/>
          <p:cNvSpPr/>
          <p:nvPr/>
        </p:nvSpPr>
        <p:spPr>
          <a:xfrm>
            <a:off x="457200" y="114300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419400" y="6467400"/>
            <a:ext cx="190440" cy="119880"/>
          </a:xfrm>
          <a:prstGeom prst="triangle">
            <a:avLst>
              <a:gd name="adj" fmla="val 50000"/>
            </a:avLst>
          </a:prstGeom>
          <a:solidFill>
            <a:schemeClr val="accent2"/>
          </a:solidFill>
          <a:ln>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4"/>
          <p:cNvSpPr>
            <a:spLocks noGrp="1"/>
          </p:cNvSpPr>
          <p:nvPr>
            <p:ph type="title"/>
          </p:nvPr>
        </p:nvSpPr>
        <p:spPr>
          <a:xfrm>
            <a:off x="1219320" y="3886200"/>
            <a:ext cx="6857640" cy="990360"/>
          </a:xfrm>
          <a:prstGeom prst="rect">
            <a:avLst/>
          </a:prstGeom>
        </p:spPr>
        <p:txBody>
          <a:bodyPr lIns="90000" tIns="45000" rIns="90000" bIns="45000"/>
          <a:lstStyle/>
          <a:p>
            <a:pPr algn="r">
              <a:lnSpc>
                <a:spcPct val="100000"/>
              </a:lnSpc>
            </a:pPr>
            <a:r>
              <a:rPr lang="en-US" sz="3200" b="0" strike="noStrike" spc="-1">
                <a:solidFill>
                  <a:srgbClr val="000000"/>
                </a:solidFill>
                <a:latin typeface="Bookman Old Style"/>
              </a:rPr>
              <a:t>Click to edit Master title style</a:t>
            </a:r>
            <a:endParaRPr lang="en-US" sz="3200" b="0" strike="noStrike" spc="-1">
              <a:solidFill>
                <a:srgbClr val="000000"/>
              </a:solidFill>
              <a:latin typeface="Gill Sans MT"/>
            </a:endParaRPr>
          </a:p>
        </p:txBody>
      </p:sp>
      <p:sp>
        <p:nvSpPr>
          <p:cNvPr id="4" name="PlaceHolder 5"/>
          <p:cNvSpPr>
            <a:spLocks noGrp="1"/>
          </p:cNvSpPr>
          <p:nvPr>
            <p:ph type="dt"/>
          </p:nvPr>
        </p:nvSpPr>
        <p:spPr>
          <a:xfrm>
            <a:off x="6400800" y="6355080"/>
            <a:ext cx="2285640" cy="365400"/>
          </a:xfrm>
          <a:prstGeom prst="rect">
            <a:avLst/>
          </a:prstGeom>
        </p:spPr>
        <p:txBody>
          <a:bodyPr lIns="90000" tIns="45000" rIns="90000" bIns="45000"/>
          <a:lstStyle/>
          <a:p>
            <a:pPr>
              <a:lnSpc>
                <a:spcPct val="100000"/>
              </a:lnSpc>
            </a:pPr>
            <a:fld id="{FF606997-D50C-49BE-AB19-CC61DB4AC18F}" type="datetime">
              <a:rPr lang="en-US" sz="1400" b="0" strike="noStrike" spc="-1">
                <a:solidFill>
                  <a:srgbClr val="464653"/>
                </a:solidFill>
                <a:latin typeface="Gill Sans MT"/>
              </a:rPr>
              <a:t>1/19/2021</a:t>
            </a:fld>
            <a:endParaRPr lang="en-US" sz="1400" b="0" strike="noStrike" spc="-1">
              <a:latin typeface="Times New Roman"/>
            </a:endParaRPr>
          </a:p>
        </p:txBody>
      </p:sp>
      <p:sp>
        <p:nvSpPr>
          <p:cNvPr id="5" name="PlaceHolder 6"/>
          <p:cNvSpPr>
            <a:spLocks noGrp="1"/>
          </p:cNvSpPr>
          <p:nvPr>
            <p:ph type="ftr"/>
          </p:nvPr>
        </p:nvSpPr>
        <p:spPr>
          <a:xfrm>
            <a:off x="2898720" y="6355080"/>
            <a:ext cx="3474360" cy="365400"/>
          </a:xfrm>
          <a:prstGeom prst="rect">
            <a:avLst/>
          </a:prstGeom>
        </p:spPr>
        <p:txBody>
          <a:bodyPr lIns="90000" tIns="45000" rIns="90000" bIns="45000"/>
          <a:lstStyle/>
          <a:p>
            <a:endParaRPr lang="en-US" sz="2400" b="0" strike="noStrike" spc="-1">
              <a:latin typeface="Times New Roman"/>
            </a:endParaRPr>
          </a:p>
        </p:txBody>
      </p:sp>
      <p:sp>
        <p:nvSpPr>
          <p:cNvPr id="6" name="PlaceHolder 7"/>
          <p:cNvSpPr>
            <a:spLocks noGrp="1"/>
          </p:cNvSpPr>
          <p:nvPr>
            <p:ph type="sldNum"/>
          </p:nvPr>
        </p:nvSpPr>
        <p:spPr>
          <a:xfrm>
            <a:off x="1216080" y="6355080"/>
            <a:ext cx="1218960" cy="365400"/>
          </a:xfrm>
          <a:prstGeom prst="rect">
            <a:avLst/>
          </a:prstGeom>
        </p:spPr>
        <p:txBody>
          <a:bodyPr lIns="90000" tIns="45000" rIns="90000" bIns="45000"/>
          <a:lstStyle/>
          <a:p>
            <a:pPr>
              <a:lnSpc>
                <a:spcPct val="100000"/>
              </a:lnSpc>
            </a:pPr>
            <a:fld id="{4059AA83-E15E-4673-9115-49A541EA8F71}" type="slidenum">
              <a:rPr lang="en-US" sz="1400" b="0" strike="noStrike" spc="-1">
                <a:solidFill>
                  <a:srgbClr val="464653"/>
                </a:solidFill>
                <a:latin typeface="Gill Sans MT"/>
              </a:rPr>
              <a:t>‹#›</a:t>
            </a:fld>
            <a:endParaRPr lang="en-US" sz="1400" b="0" strike="noStrike" spc="-1">
              <a:latin typeface="Times New Roman"/>
            </a:endParaRPr>
          </a:p>
        </p:txBody>
      </p:sp>
      <p:sp>
        <p:nvSpPr>
          <p:cNvPr id="7" name="CustomShape 8"/>
          <p:cNvSpPr/>
          <p:nvPr/>
        </p:nvSpPr>
        <p:spPr>
          <a:xfrm>
            <a:off x="905040" y="3648240"/>
            <a:ext cx="7314840" cy="1279800"/>
          </a:xfrm>
          <a:prstGeom prst="rect">
            <a:avLst/>
          </a:prstGeom>
          <a:noFill/>
          <a:ln w="6480">
            <a:solidFill>
              <a:schemeClr val="accent1"/>
            </a:solidFill>
            <a:round/>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14400" y="5048280"/>
            <a:ext cx="7314840" cy="685440"/>
          </a:xfrm>
          <a:prstGeom prst="rect">
            <a:avLst/>
          </a:prstGeom>
          <a:noFill/>
          <a:ln w="6480">
            <a:solidFill>
              <a:schemeClr val="accent2"/>
            </a:solidFill>
            <a:round/>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905040" y="3648240"/>
            <a:ext cx="228240" cy="1279800"/>
          </a:xfrm>
          <a:prstGeom prst="rect">
            <a:avLst/>
          </a:prstGeom>
          <a:solidFill>
            <a:schemeClr val="accent1"/>
          </a:solidFill>
          <a:ln w="6480">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914400" y="5048280"/>
            <a:ext cx="228240" cy="685440"/>
          </a:xfrm>
          <a:prstGeom prst="rect">
            <a:avLst/>
          </a:prstGeom>
          <a:solidFill>
            <a:schemeClr val="accent2"/>
          </a:solidFill>
          <a:ln w="6480">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Line 1"/>
          <p:cNvSpPr/>
          <p:nvPr/>
        </p:nvSpPr>
        <p:spPr>
          <a:xfrm>
            <a:off x="457200" y="635292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49" name="Line 2"/>
          <p:cNvSpPr/>
          <p:nvPr/>
        </p:nvSpPr>
        <p:spPr>
          <a:xfrm>
            <a:off x="457200" y="114300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50"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4"/>
          <p:cNvSpPr>
            <a:spLocks noGrp="1"/>
          </p:cNvSpPr>
          <p:nvPr>
            <p:ph type="title"/>
          </p:nvPr>
        </p:nvSpPr>
        <p:spPr>
          <a:xfrm>
            <a:off x="457200" y="152280"/>
            <a:ext cx="8229240" cy="990360"/>
          </a:xfrm>
          <a:prstGeom prst="rect">
            <a:avLst/>
          </a:prstGeom>
        </p:spPr>
        <p:txBody>
          <a:bodyPr lIns="90000" tIns="45000" rIns="90000" bIns="45000" anchor="b"/>
          <a:lstStyle/>
          <a:p>
            <a:pPr>
              <a:lnSpc>
                <a:spcPct val="100000"/>
              </a:lnSpc>
            </a:pPr>
            <a:r>
              <a:rPr lang="en-US" sz="3200" b="0" strike="noStrike" spc="-1">
                <a:solidFill>
                  <a:srgbClr val="464653"/>
                </a:solidFill>
                <a:latin typeface="Bookman Old Style"/>
              </a:rPr>
              <a:t>Click to edit Master title style</a:t>
            </a:r>
            <a:endParaRPr lang="en-US" sz="3200" b="0" strike="noStrike" spc="-1">
              <a:solidFill>
                <a:srgbClr val="000000"/>
              </a:solidFill>
              <a:latin typeface="Gill Sans MT"/>
            </a:endParaRPr>
          </a:p>
        </p:txBody>
      </p:sp>
      <p:sp>
        <p:nvSpPr>
          <p:cNvPr id="52" name="PlaceHolder 5"/>
          <p:cNvSpPr>
            <a:spLocks noGrp="1"/>
          </p:cNvSpPr>
          <p:nvPr>
            <p:ph type="dt"/>
          </p:nvPr>
        </p:nvSpPr>
        <p:spPr>
          <a:xfrm>
            <a:off x="6400800" y="6356520"/>
            <a:ext cx="2288520" cy="365400"/>
          </a:xfrm>
          <a:prstGeom prst="rect">
            <a:avLst/>
          </a:prstGeom>
        </p:spPr>
        <p:txBody>
          <a:bodyPr lIns="90000" tIns="45000" rIns="90000" bIns="45000"/>
          <a:lstStyle/>
          <a:p>
            <a:pPr>
              <a:lnSpc>
                <a:spcPct val="100000"/>
              </a:lnSpc>
            </a:pPr>
            <a:fld id="{CE70ECC0-7656-401C-886F-CAC7A4979073}" type="datetime">
              <a:rPr lang="en-US" sz="1400" b="0" strike="noStrike" spc="-1">
                <a:solidFill>
                  <a:srgbClr val="464653"/>
                </a:solidFill>
                <a:latin typeface="Gill Sans MT"/>
              </a:rPr>
              <a:t>1/19/2021</a:t>
            </a:fld>
            <a:endParaRPr lang="en-US" sz="1400" b="0" strike="noStrike" spc="-1">
              <a:latin typeface="Times New Roman"/>
            </a:endParaRPr>
          </a:p>
        </p:txBody>
      </p:sp>
      <p:sp>
        <p:nvSpPr>
          <p:cNvPr id="53" name="PlaceHolder 6"/>
          <p:cNvSpPr>
            <a:spLocks noGrp="1"/>
          </p:cNvSpPr>
          <p:nvPr>
            <p:ph type="ftr"/>
          </p:nvPr>
        </p:nvSpPr>
        <p:spPr>
          <a:xfrm>
            <a:off x="2898720" y="6356520"/>
            <a:ext cx="3504960" cy="365400"/>
          </a:xfrm>
          <a:prstGeom prst="rect">
            <a:avLst/>
          </a:prstGeom>
        </p:spPr>
        <p:txBody>
          <a:bodyPr lIns="90000" tIns="45000" rIns="90000" bIns="45000"/>
          <a:lstStyle/>
          <a:p>
            <a:endParaRPr lang="en-US" sz="2400" b="0" strike="noStrike" spc="-1">
              <a:latin typeface="Times New Roman"/>
            </a:endParaRPr>
          </a:p>
        </p:txBody>
      </p:sp>
      <p:sp>
        <p:nvSpPr>
          <p:cNvPr id="54" name="PlaceHolder 7"/>
          <p:cNvSpPr>
            <a:spLocks noGrp="1"/>
          </p:cNvSpPr>
          <p:nvPr>
            <p:ph type="sldNum"/>
          </p:nvPr>
        </p:nvSpPr>
        <p:spPr>
          <a:xfrm>
            <a:off x="612720" y="6356520"/>
            <a:ext cx="1980720" cy="365400"/>
          </a:xfrm>
          <a:prstGeom prst="rect">
            <a:avLst/>
          </a:prstGeom>
        </p:spPr>
        <p:txBody>
          <a:bodyPr lIns="90000" tIns="45000" rIns="90000" bIns="45000"/>
          <a:lstStyle/>
          <a:p>
            <a:pPr>
              <a:lnSpc>
                <a:spcPct val="100000"/>
              </a:lnSpc>
            </a:pPr>
            <a:fld id="{E5AAAB12-4F48-414C-8E1B-872F45E2C4AB}" type="slidenum">
              <a:rPr lang="en-US" sz="1400" b="0" strike="noStrike" spc="-1">
                <a:solidFill>
                  <a:srgbClr val="464653"/>
                </a:solidFill>
                <a:latin typeface="Gill Sans MT"/>
              </a:rPr>
              <a:t>‹#›</a:t>
            </a:fld>
            <a:endParaRPr lang="en-US" sz="1400" b="0" strike="noStrike" spc="-1">
              <a:latin typeface="Times New Roman"/>
            </a:endParaRPr>
          </a:p>
        </p:txBody>
      </p:sp>
      <p:sp>
        <p:nvSpPr>
          <p:cNvPr id="55" name="PlaceHolder 8"/>
          <p:cNvSpPr>
            <a:spLocks noGrp="1"/>
          </p:cNvSpPr>
          <p:nvPr>
            <p:ph type="body"/>
          </p:nvPr>
        </p:nvSpPr>
        <p:spPr>
          <a:xfrm>
            <a:off x="457200" y="1219320"/>
            <a:ext cx="8229240" cy="4937400"/>
          </a:xfrm>
          <a:prstGeom prst="rect">
            <a:avLst/>
          </a:prstGeom>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Click to edit Master text styles</a:t>
            </a: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Second level</a:t>
            </a:r>
            <a:endParaRPr lang="en-US" sz="2300" b="0" strike="noStrike" spc="-1">
              <a:solidFill>
                <a:srgbClr val="000000"/>
              </a:solidFill>
              <a:latin typeface="Gill Sans MT"/>
            </a:endParaRPr>
          </a:p>
          <a:p>
            <a:pPr marL="822960" lvl="2" indent="-228240">
              <a:lnSpc>
                <a:spcPct val="100000"/>
              </a:lnSpc>
              <a:spcBef>
                <a:spcPts val="499"/>
              </a:spcBef>
              <a:buClr>
                <a:srgbClr val="BCBCBC"/>
              </a:buClr>
              <a:buSzPct val="76000"/>
              <a:buFont typeface="Wingdings 3" charset="2"/>
              <a:buChar char=""/>
            </a:pPr>
            <a:r>
              <a:rPr lang="en-US" sz="2000" b="0" strike="noStrike" spc="-1">
                <a:solidFill>
                  <a:srgbClr val="000000"/>
                </a:solidFill>
                <a:latin typeface="Gill Sans MT"/>
              </a:rPr>
              <a:t>Third level</a:t>
            </a:r>
          </a:p>
          <a:p>
            <a:pPr marL="1097280" lvl="3" indent="-228240">
              <a:lnSpc>
                <a:spcPct val="100000"/>
              </a:lnSpc>
              <a:spcBef>
                <a:spcPts val="400"/>
              </a:spcBef>
              <a:buClr>
                <a:srgbClr val="8CA2B4"/>
              </a:buClr>
              <a:buSzPct val="70000"/>
              <a:buFont typeface="Wingdings" charset="2"/>
              <a:buChar char=""/>
            </a:pPr>
            <a:r>
              <a:rPr lang="en-US" sz="1800" b="0" strike="noStrike" spc="-1">
                <a:solidFill>
                  <a:srgbClr val="000000"/>
                </a:solidFill>
                <a:latin typeface="Gill Sans MT"/>
              </a:rPr>
              <a:t>Fourth level</a:t>
            </a:r>
          </a:p>
          <a:p>
            <a:pPr marL="1371600" lvl="4" indent="-228240">
              <a:lnSpc>
                <a:spcPct val="100000"/>
              </a:lnSpc>
              <a:spcBef>
                <a:spcPts val="300"/>
              </a:spcBef>
              <a:buClr>
                <a:srgbClr val="9FB8CD"/>
              </a:buClr>
              <a:buSzPct val="70000"/>
              <a:buFont typeface="Wingdings" charset="2"/>
              <a:buChar char=""/>
            </a:pPr>
            <a:r>
              <a:rPr lang="en-US" sz="1600" b="0" strike="noStrike" spc="-1">
                <a:solidFill>
                  <a:srgbClr val="000000"/>
                </a:solidFill>
                <a:latin typeface="Gill Sans MT"/>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inheritance-in-java/" TargetMode="Externa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encapsulation-in-java/" TargetMode="Externa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abstraction-in-java-2/" TargetMode="External"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abstract-classes-in-java/" TargetMode="External" /><Relationship Id="rId2" Type="http://schemas.openxmlformats.org/officeDocument/2006/relationships/hyperlink" Target="https://www.geeksforgeeks.org/interfaces-in-java/" TargetMode="Externa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13.xml" /><Relationship Id="rId1" Type="http://schemas.openxmlformats.org/officeDocument/2006/relationships/vmlDrawing" Target="../drawings/vmlDrawing1.vml" /><Relationship Id="rId4" Type="http://schemas.openxmlformats.org/officeDocument/2006/relationships/image" Target="../media/image12.wmf"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object-oriented-programming-oops-concept-in-java/" TargetMode="External" /><Relationship Id="rId2" Type="http://schemas.openxmlformats.org/officeDocument/2006/relationships/hyperlink" Target="https://www.webopedia.com/TERM/O/object_oriented_programming_OOP.html" TargetMode="Externa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D/data_type.html" TargetMode="External" /><Relationship Id="rId7" Type="http://schemas.openxmlformats.org/officeDocument/2006/relationships/hyperlink" Target="https://www.webopedia.com/TERM/D/data.html" TargetMode="External" /><Relationship Id="rId2" Type="http://schemas.openxmlformats.org/officeDocument/2006/relationships/hyperlink" Target="https://www.webopedia.com/TERM/P/programmer.html" TargetMode="External" /><Relationship Id="rId1" Type="http://schemas.openxmlformats.org/officeDocument/2006/relationships/slideLayout" Target="../slideLayouts/slideLayout13.xml" /><Relationship Id="rId6" Type="http://schemas.openxmlformats.org/officeDocument/2006/relationships/hyperlink" Target="https://www.webopedia.com/TERM/O/object.html" TargetMode="External" /><Relationship Id="rId5" Type="http://schemas.openxmlformats.org/officeDocument/2006/relationships/hyperlink" Target="https://www.webopedia.com/TERM/F/function.html" TargetMode="External" /><Relationship Id="rId4" Type="http://schemas.openxmlformats.org/officeDocument/2006/relationships/hyperlink" Target="https://www.webopedia.com/TERM/D/data_structure.html"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ccess-specifiers-for-classes-or-interfaces-in-java/" TargetMode="External" /><Relationship Id="rId2" Type="http://schemas.openxmlformats.org/officeDocument/2006/relationships/hyperlink" Target="https://www.geeksforgeeks.org/classes-objects-java/" TargetMode="Externa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lasses-objects-java/" TargetMode="Externa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overloading-in-java/" TargetMode="External" /><Relationship Id="rId2" Type="http://schemas.openxmlformats.org/officeDocument/2006/relationships/hyperlink" Target="https://www.geeksforgeeks.org/polymorphism-in-java/" TargetMode="External" /><Relationship Id="rId1" Type="http://schemas.openxmlformats.org/officeDocument/2006/relationships/slideLayout" Target="../slideLayouts/slideLayout13.xml" /><Relationship Id="rId4" Type="http://schemas.openxmlformats.org/officeDocument/2006/relationships/hyperlink" Target="https://www.geeksforgeeks.org/overriding-in-java/" TargetMode="Externa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219320" y="3886200"/>
            <a:ext cx="6857640" cy="990360"/>
          </a:xfrm>
          <a:prstGeom prst="rect">
            <a:avLst/>
          </a:prstGeom>
          <a:noFill/>
          <a:ln>
            <a:noFill/>
          </a:ln>
        </p:spPr>
        <p:txBody>
          <a:bodyPr lIns="90000" tIns="45000" rIns="90000" bIns="45000"/>
          <a:lstStyle/>
          <a:p>
            <a:pPr algn="r">
              <a:lnSpc>
                <a:spcPct val="100000"/>
              </a:lnSpc>
            </a:pPr>
            <a:r>
              <a:rPr lang="en-US" sz="3200" b="0" strike="noStrike" spc="-1">
                <a:solidFill>
                  <a:srgbClr val="000000"/>
                </a:solidFill>
                <a:latin typeface="Bookman Old Style"/>
              </a:rPr>
              <a:t>Data Structures Algorithms</a:t>
            </a:r>
            <a:endParaRPr lang="en-US" sz="3200" b="0" strike="noStrike" spc="-1">
              <a:solidFill>
                <a:srgbClr val="000000"/>
              </a:solidFill>
              <a:latin typeface="Gill Sans MT"/>
            </a:endParaRPr>
          </a:p>
        </p:txBody>
      </p:sp>
      <p:sp>
        <p:nvSpPr>
          <p:cNvPr id="93" name="TextShape 2"/>
          <p:cNvSpPr txBox="1"/>
          <p:nvPr/>
        </p:nvSpPr>
        <p:spPr>
          <a:xfrm>
            <a:off x="1219320" y="5124600"/>
            <a:ext cx="6857640" cy="533160"/>
          </a:xfrm>
          <a:prstGeom prst="rect">
            <a:avLst/>
          </a:prstGeom>
          <a:noFill/>
          <a:ln>
            <a:noFill/>
          </a:ln>
        </p:spPr>
        <p:txBody>
          <a:bodyPr lIns="90000" tIns="45000" rIns="90000" bIns="45000"/>
          <a:lstStyle/>
          <a:p>
            <a:pPr algn="r">
              <a:lnSpc>
                <a:spcPct val="100000"/>
              </a:lnSpc>
              <a:spcBef>
                <a:spcPts val="601"/>
              </a:spcBef>
            </a:pPr>
            <a:r>
              <a:rPr lang="en-US" sz="2000" b="0" strike="noStrike" spc="-1">
                <a:solidFill>
                  <a:srgbClr val="464653"/>
                </a:solidFill>
                <a:latin typeface="Bookman Old Style"/>
              </a:rPr>
              <a:t>Practical # 02</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12"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Can we overload static methods?</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Can we overload methods that differ only by static keyword?</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Can we overload main() in Java?</a:t>
            </a:r>
            <a:endParaRPr lang="en-US" sz="2600" b="0" strike="noStrike" spc="-1">
              <a:solidFill>
                <a:srgbClr val="000000"/>
              </a:solidFill>
              <a:latin typeface="Gill Sans MT"/>
            </a:endParaRPr>
          </a:p>
        </p:txBody>
      </p:sp>
      <p:pic>
        <p:nvPicPr>
          <p:cNvPr id="113" name="Picture 3"/>
          <p:cNvPicPr/>
          <p:nvPr/>
        </p:nvPicPr>
        <p:blipFill>
          <a:blip r:embed="rId2"/>
          <a:stretch/>
        </p:blipFill>
        <p:spPr>
          <a:xfrm>
            <a:off x="0" y="2971800"/>
            <a:ext cx="9143640" cy="388584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Overriding in Java</a:t>
            </a:r>
            <a:endParaRPr lang="en-US" sz="3200" b="0" strike="noStrike" spc="-1">
              <a:solidFill>
                <a:srgbClr val="000000"/>
              </a:solidFill>
              <a:latin typeface="Gill Sans MT"/>
            </a:endParaRPr>
          </a:p>
        </p:txBody>
      </p:sp>
      <p:sp>
        <p:nvSpPr>
          <p:cNvPr id="115"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 any object-oriented programming language, Overriding is a feature that allows a subclass or child class to provide a specific implementation of a method that is already provided by one of its super-classes or parent classes.</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When a method in a subclass has the same name, same parameters or signature and same return type(or sub-type) as a method in its super-class, then the method in the subclass is said to </a:t>
            </a:r>
            <a:r>
              <a:rPr lang="en-US" sz="2600" b="0" i="1" strike="noStrike" spc="-1">
                <a:solidFill>
                  <a:srgbClr val="000000"/>
                </a:solidFill>
                <a:latin typeface="Gill Sans MT"/>
              </a:rPr>
              <a:t>override</a:t>
            </a:r>
            <a:r>
              <a:rPr lang="en-US" sz="2600" b="0" strike="noStrike" spc="-1">
                <a:solidFill>
                  <a:srgbClr val="000000"/>
                </a:solidFill>
                <a:latin typeface="Gill Sans MT"/>
              </a:rPr>
              <a:t> the method in the super-class.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Overriding in Java</a:t>
            </a:r>
            <a:endParaRPr lang="en-US" sz="3200" b="0" strike="noStrike" spc="-1">
              <a:solidFill>
                <a:srgbClr val="000000"/>
              </a:solidFill>
              <a:latin typeface="Gill Sans MT"/>
            </a:endParaRPr>
          </a:p>
        </p:txBody>
      </p:sp>
      <p:sp>
        <p:nvSpPr>
          <p:cNvPr id="117"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 any object-oriented programming language, Overriding is a feature that allows a subclass or child class to provide a specific implementation of a method that is already provided by one of its super-classes or parent classes.</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When a method in a subclass has the same name, same parameters or signature and same return type(or sub-type) as a method in its super-class, then the method in the subclass is said to </a:t>
            </a:r>
            <a:r>
              <a:rPr lang="en-US" sz="2600" b="0" i="1" strike="noStrike" spc="-1">
                <a:solidFill>
                  <a:srgbClr val="000000"/>
                </a:solidFill>
                <a:latin typeface="Gill Sans MT"/>
              </a:rPr>
              <a:t>override</a:t>
            </a:r>
            <a:r>
              <a:rPr lang="en-US" sz="2600" b="0" strike="noStrike" spc="-1">
                <a:solidFill>
                  <a:srgbClr val="000000"/>
                </a:solidFill>
                <a:latin typeface="Gill Sans MT"/>
              </a:rPr>
              <a:t> the method in the super-class.</a:t>
            </a:r>
          </a:p>
        </p:txBody>
      </p:sp>
      <p:pic>
        <p:nvPicPr>
          <p:cNvPr id="118" name="Picture 2"/>
          <p:cNvPicPr/>
          <p:nvPr/>
        </p:nvPicPr>
        <p:blipFill>
          <a:blip r:embed="rId2"/>
          <a:stretch/>
        </p:blipFill>
        <p:spPr>
          <a:xfrm>
            <a:off x="0" y="0"/>
            <a:ext cx="9143640" cy="685764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Overriding in Java</a:t>
            </a:r>
            <a:endParaRPr lang="en-US" sz="3200" b="0" strike="noStrike" spc="-1">
              <a:solidFill>
                <a:srgbClr val="000000"/>
              </a:solidFill>
              <a:latin typeface="Gill Sans MT"/>
            </a:endParaRPr>
          </a:p>
        </p:txBody>
      </p:sp>
      <p:sp>
        <p:nvSpPr>
          <p:cNvPr id="120"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private methods are not overridden</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Final methods can not be overridden</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The overriding method must have same return type </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Invoking overridden method from sub-class</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 </a:t>
            </a:r>
            <a:r>
              <a:rPr lang="en-US" sz="2600" b="0" strike="noStrike" spc="-1">
                <a:solidFill>
                  <a:srgbClr val="000000"/>
                </a:solidFill>
                <a:latin typeface="Gill Sans MT"/>
              </a:rPr>
              <a:t>We can not override constructor as parent and child class can never have constructor with same name(Constructor name must always be same as Class name).</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We can have multilevel method-overriding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Overriding in Java</a:t>
            </a:r>
            <a:endParaRPr lang="en-US" sz="3200" b="0" strike="noStrike" spc="-1">
              <a:solidFill>
                <a:srgbClr val="000000"/>
              </a:solidFill>
              <a:latin typeface="Gill Sans MT"/>
            </a:endParaRPr>
          </a:p>
        </p:txBody>
      </p:sp>
      <p:sp>
        <p:nvSpPr>
          <p:cNvPr id="122"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Inheritence</a:t>
            </a:r>
            <a:r>
              <a:rPr lang="en-US" sz="2600" b="1" strike="noStrike" spc="-1">
                <a:solidFill>
                  <a:srgbClr val="000000"/>
                </a:solidFill>
                <a:latin typeface="Gill Sans MT"/>
              </a:rPr>
              <a:t>:</a:t>
            </a:r>
            <a:r>
              <a:rPr lang="en-US" sz="2600" b="0" strike="noStrike" spc="-1">
                <a:solidFill>
                  <a:srgbClr val="000000"/>
                </a:solidFill>
                <a:latin typeface="Gill Sans MT"/>
              </a:rPr>
              <a:t> Inheritance is an important pillar of OOP(Object Oriented Programming). It is the mechanism in java by which one class is allow to inherit the features(fields and methods) of another class.</a:t>
            </a:r>
            <a:br/>
            <a:r>
              <a:rPr lang="en-US" sz="2600" b="1" strike="noStrike" spc="-1">
                <a:solidFill>
                  <a:srgbClr val="000000"/>
                </a:solidFill>
                <a:latin typeface="Gill Sans MT"/>
              </a:rPr>
              <a:t>Important terminology:</a:t>
            </a:r>
            <a:br/>
            <a:r>
              <a:rPr lang="en-US" sz="2600" b="1" strike="noStrike" spc="-1">
                <a:solidFill>
                  <a:srgbClr val="000000"/>
                </a:solidFill>
                <a:latin typeface="Gill Sans MT"/>
              </a:rPr>
              <a:t>Super Class: </a:t>
            </a:r>
            <a:r>
              <a:rPr lang="en-US" sz="2600" b="0" strike="noStrike" spc="-1">
                <a:solidFill>
                  <a:srgbClr val="000000"/>
                </a:solidFill>
                <a:latin typeface="Gill Sans MT"/>
              </a:rPr>
              <a:t>The class whose features are inherited is known as superclass(or a base class or a parent class).</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Sub Class:</a:t>
            </a:r>
            <a:r>
              <a:rPr lang="en-US" sz="2600" b="0" strike="noStrike" spc="-1">
                <a:solidFill>
                  <a:srgbClr val="000000"/>
                </a:solidFill>
                <a:latin typeface="Gill Sans MT"/>
              </a:rPr>
              <a:t> The class that inherits the other class is known as subclass(or a derived class, extended class, or child class). The subclass can add its own fields and methods in addition to the superclass fields and methods.</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Reusability: </a:t>
            </a:r>
            <a:r>
              <a:rPr lang="en-US" sz="2600" b="0" strike="noStrike" spc="-1">
                <a:solidFill>
                  <a:srgbClr val="000000"/>
                </a:solidFill>
                <a:latin typeface="Gill Sans MT"/>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The keyword used for inheritance is </a:t>
            </a:r>
            <a:r>
              <a:rPr lang="en-US" sz="2600" b="1" strike="noStrike" spc="-1">
                <a:solidFill>
                  <a:srgbClr val="000000"/>
                </a:solidFill>
                <a:latin typeface="Gill Sans MT"/>
              </a:rPr>
              <a:t>extends</a:t>
            </a: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2"/>
          <p:cNvPicPr/>
          <p:nvPr/>
        </p:nvPicPr>
        <p:blipFill>
          <a:blip r:embed="rId2"/>
          <a:stretch/>
        </p:blipFill>
        <p:spPr>
          <a:xfrm>
            <a:off x="762120" y="380880"/>
            <a:ext cx="7603920" cy="1614240"/>
          </a:xfrm>
          <a:prstGeom prst="rect">
            <a:avLst/>
          </a:prstGeom>
          <a:ln w="9360">
            <a:noFill/>
          </a:ln>
        </p:spPr>
      </p:pic>
      <p:pic>
        <p:nvPicPr>
          <p:cNvPr id="124" name="Picture 2"/>
          <p:cNvPicPr/>
          <p:nvPr/>
        </p:nvPicPr>
        <p:blipFill>
          <a:blip r:embed="rId3"/>
          <a:stretch/>
        </p:blipFill>
        <p:spPr>
          <a:xfrm>
            <a:off x="914400" y="1981080"/>
            <a:ext cx="7314840" cy="44953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1"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26"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Encapsulation</a:t>
            </a:r>
            <a:r>
              <a:rPr lang="en-US" sz="2600" b="1" strike="noStrike" spc="-1">
                <a:solidFill>
                  <a:srgbClr val="000000"/>
                </a:solidFill>
                <a:latin typeface="Gill Sans MT"/>
              </a:rPr>
              <a:t>:</a:t>
            </a:r>
            <a:r>
              <a:rPr lang="en-US" sz="2600" b="0" strike="noStrike" spc="-1">
                <a:solidFill>
                  <a:srgbClr val="000000"/>
                </a:solidFill>
                <a:latin typeface="Gill Sans MT"/>
              </a:rPr>
              <a:t> Encapsulation is defined as the wrapping up of data under a single unit. It is the mechanism that binds together code and the data it manipulates. Another way to think about encapsulation is, it is a protective shield that prevents the data from being accessed by the code outside this shield.Technically in encapsulation, the variables or data of a class is hidden from any other class and can be accessed only through any member function of own class in which they are declared.</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As in encapsulation, the data in a class is hidden from other classes, so it is also known as </a:t>
            </a:r>
            <a:r>
              <a:rPr lang="en-US" sz="2600" b="1" strike="noStrike" spc="-1">
                <a:solidFill>
                  <a:srgbClr val="000000"/>
                </a:solidFill>
                <a:latin typeface="Gill Sans MT"/>
              </a:rPr>
              <a:t>data-hiding</a:t>
            </a:r>
            <a:r>
              <a:rPr lang="en-US" sz="2600" b="0" strike="noStrike" spc="-1">
                <a:solidFill>
                  <a:srgbClr val="000000"/>
                </a:solidFill>
                <a:latin typeface="Gill Sans MT"/>
              </a:rPr>
              <a:t>.</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Encapsulation can be achieved by Declaring all the variables in the class as private and writing public methods in the class to set and get the values of variables.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52280"/>
            <a:ext cx="8229240" cy="990360"/>
          </a:xfrm>
          <a:prstGeom prst="rect">
            <a:avLst/>
          </a:prstGeom>
          <a:noFill/>
          <a:ln>
            <a:noFill/>
          </a:ln>
        </p:spPr>
        <p:txBody>
          <a:bodyPr lIns="90000" tIns="45000" rIns="90000" bIns="45000" anchor="b"/>
          <a:lstStyle/>
          <a:p>
            <a:endParaRPr lang="en-US" sz="1800" b="0" strike="noStrike" spc="-1">
              <a:solidFill>
                <a:srgbClr val="000000"/>
              </a:solidFill>
              <a:latin typeface="Gill Sans MT"/>
            </a:endParaRPr>
          </a:p>
        </p:txBody>
      </p:sp>
      <p:sp>
        <p:nvSpPr>
          <p:cNvPr id="128" name="TextShape 2"/>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pic>
        <p:nvPicPr>
          <p:cNvPr id="129" name="Picture 2"/>
          <p:cNvPicPr/>
          <p:nvPr/>
        </p:nvPicPr>
        <p:blipFill>
          <a:blip r:embed="rId2"/>
          <a:stretch/>
        </p:blipFill>
        <p:spPr>
          <a:xfrm>
            <a:off x="264960" y="152280"/>
            <a:ext cx="8650080" cy="60955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1"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31"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Abstraction</a:t>
            </a:r>
            <a:r>
              <a:rPr lang="en-US" sz="2600" b="1" strike="noStrike" spc="-1">
                <a:solidFill>
                  <a:srgbClr val="000000"/>
                </a:solidFill>
                <a:latin typeface="Gill Sans MT"/>
              </a:rPr>
              <a:t>:</a:t>
            </a:r>
            <a:r>
              <a:rPr lang="en-US" sz="2600" b="0" strike="noStrike" spc="-1">
                <a:solidFill>
                  <a:srgbClr val="000000"/>
                </a:solidFill>
                <a:latin typeface="Gill Sans MT"/>
              </a:rPr>
              <a:t> Data Abstraction is the property by virtue of which only the essential details are displayed to the user. The trivial or the non-essentials units are not displayed to the user. Ex: A car is viewed as a car rather than its individual components. Data Abstraction may also be defined as the process of identifying only the required characteristics of an object ignoring the irrelevant details. The properties and behaviours of an object differentiate it from other objects of similar type and also help in classifying/grouping the objects.</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Consider a real-life example of a man driving a car. The man only knows that pressing the accelerators will increase the speed of car or applying brakes will stop the car but he does not know about how on pressing the accelerator the speed is actually increasing, he does not know about the inner mechanism of the car or the implementation of accelerator, brakes etc in the car. This is what abstraction is.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1"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33"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 java, abstraction is achieved by </a:t>
            </a:r>
            <a:r>
              <a:rPr lang="en-US" sz="2600" b="0" u="sng" strike="noStrike" spc="-1">
                <a:solidFill>
                  <a:srgbClr val="B292CA"/>
                </a:solidFill>
                <a:uFillTx/>
                <a:latin typeface="Gill Sans MT"/>
                <a:hlinkClick r:id="rId2"/>
              </a:rPr>
              <a:t>interfaces</a:t>
            </a:r>
            <a:r>
              <a:rPr lang="en-US" sz="2600" b="0" strike="noStrike" spc="-1">
                <a:solidFill>
                  <a:srgbClr val="000000"/>
                </a:solidFill>
                <a:latin typeface="Gill Sans MT"/>
              </a:rPr>
              <a:t> and </a:t>
            </a:r>
            <a:r>
              <a:rPr lang="en-US" sz="2600" b="0" u="sng" strike="noStrike" spc="-1">
                <a:solidFill>
                  <a:srgbClr val="B292CA"/>
                </a:solidFill>
                <a:uFillTx/>
                <a:latin typeface="Gill Sans MT"/>
                <a:hlinkClick r:id="rId3"/>
              </a:rPr>
              <a:t>abstract classes</a:t>
            </a:r>
            <a:r>
              <a:rPr lang="en-US" sz="2600" b="0" strike="noStrike" spc="-1">
                <a:solidFill>
                  <a:srgbClr val="000000"/>
                </a:solidFill>
                <a:latin typeface="Gill Sans MT"/>
              </a:rPr>
              <a:t>. We can achieve 100% abstraction using interfaces.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Contents</a:t>
            </a:r>
            <a:endParaRPr lang="en-US" sz="3200" b="0" strike="noStrike" spc="-1">
              <a:solidFill>
                <a:srgbClr val="000000"/>
              </a:solidFill>
              <a:latin typeface="Gill Sans MT"/>
            </a:endParaRPr>
          </a:p>
        </p:txBody>
      </p:sp>
      <p:sp>
        <p:nvSpPr>
          <p:cNvPr id="95"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Object Oriented Programming</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Polymorphism</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Inheritance</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Encapsulation</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Abstraction</a:t>
            </a:r>
          </a:p>
          <a:p>
            <a:pPr marL="864000" lvl="1" indent="-324000">
              <a:spcBef>
                <a:spcPts val="1134"/>
              </a:spcBef>
              <a:buClr>
                <a:srgbClr val="000000"/>
              </a:buClr>
              <a:buSzPct val="75000"/>
              <a:buFont typeface="Symbol" charset="2"/>
              <a:buChar char=""/>
            </a:pP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152280"/>
            <a:ext cx="8229240" cy="990360"/>
          </a:xfrm>
          <a:prstGeom prst="rect">
            <a:avLst/>
          </a:prstGeom>
          <a:noFill/>
          <a:ln>
            <a:noFill/>
          </a:ln>
        </p:spPr>
        <p:txBody>
          <a:bodyPr lIns="90000" tIns="45000" rIns="90000" bIns="45000" anchor="b"/>
          <a:lstStyle/>
          <a:p>
            <a:endParaRPr lang="en-US" sz="1800" b="0" strike="noStrike" spc="-1">
              <a:solidFill>
                <a:srgbClr val="000000"/>
              </a:solidFill>
              <a:latin typeface="Gill Sans MT"/>
            </a:endParaRPr>
          </a:p>
        </p:txBody>
      </p:sp>
      <p:sp>
        <p:nvSpPr>
          <p:cNvPr id="135" name="TextShape 2"/>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pic>
        <p:nvPicPr>
          <p:cNvPr id="136" name="Picture 2"/>
          <p:cNvPicPr/>
          <p:nvPr/>
        </p:nvPicPr>
        <p:blipFill>
          <a:blip r:embed="rId2"/>
          <a:stretch/>
        </p:blipFill>
        <p:spPr>
          <a:xfrm>
            <a:off x="0" y="0"/>
            <a:ext cx="9448560" cy="685764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152280"/>
            <a:ext cx="8229240" cy="990360"/>
          </a:xfrm>
          <a:prstGeom prst="rect">
            <a:avLst/>
          </a:prstGeom>
          <a:noFill/>
          <a:ln>
            <a:noFill/>
          </a:ln>
        </p:spPr>
        <p:txBody>
          <a:bodyPr lIns="90000" tIns="45000" rIns="90000" bIns="45000" anchor="b"/>
          <a:lstStyle/>
          <a:p>
            <a:endParaRPr lang="en-US" sz="1800" b="0" strike="noStrike" spc="-1">
              <a:solidFill>
                <a:srgbClr val="000000"/>
              </a:solidFill>
              <a:latin typeface="Gill Sans MT"/>
            </a:endParaRPr>
          </a:p>
        </p:txBody>
      </p:sp>
      <p:sp>
        <p:nvSpPr>
          <p:cNvPr id="138" name="TextShape 2"/>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pic>
        <p:nvPicPr>
          <p:cNvPr id="139" name="Picture 2"/>
          <p:cNvPicPr/>
          <p:nvPr/>
        </p:nvPicPr>
        <p:blipFill>
          <a:blip r:embed="rId2"/>
          <a:stretch/>
        </p:blipFill>
        <p:spPr>
          <a:xfrm>
            <a:off x="0" y="0"/>
            <a:ext cx="9143640" cy="685764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UML</a:t>
            </a:r>
            <a:endParaRPr lang="en-US" sz="3200" b="0" strike="noStrike" spc="-1">
              <a:solidFill>
                <a:srgbClr val="000000"/>
              </a:solidFill>
              <a:latin typeface="Gill Sans MT"/>
            </a:endParaRPr>
          </a:p>
        </p:txBody>
      </p:sp>
      <p:sp>
        <p:nvSpPr>
          <p:cNvPr id="141"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An object-oriented design specifies the classes that will be instantiated in the software. That design can be facilitated and illustrated by the Unified Modeling Language (UML). In UML, each class is represented by a rectangle with separate parts for listing the class’s name, its fields, and its methods and constructors.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UML</a:t>
            </a:r>
            <a:endParaRPr lang="en-US" sz="3200" b="0" strike="noStrike" spc="-1">
              <a:solidFill>
                <a:srgbClr val="000000"/>
              </a:solidFill>
              <a:latin typeface="Gill Sans MT"/>
            </a:endParaRPr>
          </a:p>
        </p:txBody>
      </p:sp>
      <p:sp>
        <p:nvSpPr>
          <p:cNvPr id="143" name="TextShape 2"/>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pic>
        <p:nvPicPr>
          <p:cNvPr id="144" name="Picture 2"/>
          <p:cNvPicPr/>
          <p:nvPr/>
        </p:nvPicPr>
        <p:blipFill>
          <a:blip r:embed="rId2"/>
          <a:stretch/>
        </p:blipFill>
        <p:spPr>
          <a:xfrm>
            <a:off x="2514600" y="1828800"/>
            <a:ext cx="3819240" cy="367380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UML</a:t>
            </a:r>
            <a:endParaRPr lang="en-US" sz="3200" b="0" strike="noStrike" spc="-1">
              <a:solidFill>
                <a:srgbClr val="000000"/>
              </a:solidFill>
              <a:latin typeface="Gill Sans MT"/>
            </a:endParaRPr>
          </a:p>
        </p:txBody>
      </p:sp>
      <p:sp>
        <p:nvSpPr>
          <p:cNvPr id="146"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Figure 1.3 shows a UML diagram for a Person class with four fields (name, id, sex, and dob), a constructor, and three methods (isAnAdult(), setDob(), and toString()). Each of the eight class members is prefaced with a visibility symbol: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means public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for protected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for private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UML</a:t>
            </a:r>
            <a:endParaRPr lang="en-US" sz="3200" b="0" strike="noStrike" spc="-1">
              <a:solidFill>
                <a:srgbClr val="000000"/>
              </a:solidFill>
              <a:latin typeface="Gill Sans MT"/>
            </a:endParaRPr>
          </a:p>
        </p:txBody>
      </p:sp>
      <p:sp>
        <p:nvSpPr>
          <p:cNvPr id="148"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Figure 1.3 shows a UML diagram for a Person class with four fields (name, id, sex, and dob), a constructor, and three methods (isAnAdult(), setDob(), and toString()). Each of the eight class members is prefaced with a visibility symbol: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means public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for protected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 for private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Exercise 	</a:t>
            </a:r>
            <a:endParaRPr lang="en-US" sz="3200" b="0" strike="noStrike" spc="-1">
              <a:solidFill>
                <a:srgbClr val="000000"/>
              </a:solidFill>
              <a:latin typeface="Gill Sans MT"/>
            </a:endParaRPr>
          </a:p>
        </p:txBody>
      </p:sp>
      <p:sp>
        <p:nvSpPr>
          <p:cNvPr id="150"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Write a program by creating an 'Employee' class having the following methods and print the final salary.</a:t>
            </a:r>
            <a:br/>
            <a:r>
              <a:rPr lang="en-US" sz="2600" b="0" strike="noStrike" spc="-1">
                <a:solidFill>
                  <a:srgbClr val="000000"/>
                </a:solidFill>
                <a:latin typeface="Gill Sans MT"/>
              </a:rPr>
              <a:t>1 - 'getInfo()' which takes the salary, number of hours of work per day of employee as parameter</a:t>
            </a:r>
            <a:br/>
            <a:r>
              <a:rPr lang="en-US" sz="2600" b="0" strike="noStrike" spc="-1">
                <a:solidFill>
                  <a:srgbClr val="000000"/>
                </a:solidFill>
                <a:latin typeface="Gill Sans MT"/>
              </a:rPr>
              <a:t>2 - 'AddSal()' which adds $10 to salary of the employee if it is less than $500.</a:t>
            </a:r>
            <a:br/>
            <a:r>
              <a:rPr lang="en-US" sz="2600" b="0" strike="noStrike" spc="-1">
                <a:solidFill>
                  <a:srgbClr val="000000"/>
                </a:solidFill>
                <a:latin typeface="Gill Sans MT"/>
              </a:rPr>
              <a:t>3 - 'AddWork()' which adds $5 to salary of employee if the number of hours of work per day is more than 6 hours.</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Write a program to print the area of a rectangle by creating a class named 'Area' having two methods. First method named as 'setDim' takes length and breadth of rectangle as parameters and the second method named as 'getArea' returns the area of the rectangle. Length and breadth of rectangle are entered through keyboard.</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Write a program to print the area of a rectangle by creating a class named 'Area' taking the values of its length and breadth as parameters of its constructor and having a method named 'returnArea' which returns the area of the rectangle. Length and breadth of rectangle are entered through keyboard</a:t>
            </a:r>
          </a:p>
          <a:p>
            <a:pPr>
              <a:lnSpc>
                <a:spcPct val="100000"/>
              </a:lnSpc>
              <a:spcBef>
                <a:spcPts val="601"/>
              </a:spcBef>
            </a:pP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152280"/>
            <a:ext cx="8229240" cy="990360"/>
          </a:xfrm>
          <a:prstGeom prst="rect">
            <a:avLst/>
          </a:prstGeom>
          <a:noFill/>
          <a:ln>
            <a:noFill/>
          </a:ln>
        </p:spPr>
        <p:txBody>
          <a:bodyPr lIns="90000" tIns="45000" rIns="90000" bIns="45000" anchor="b"/>
          <a:lstStyle/>
          <a:p>
            <a:endParaRPr lang="en-US" sz="1800" b="0" strike="noStrike" spc="-1">
              <a:solidFill>
                <a:srgbClr val="000000"/>
              </a:solidFill>
              <a:latin typeface="Gill Sans MT"/>
            </a:endParaRPr>
          </a:p>
        </p:txBody>
      </p:sp>
      <p:sp>
        <p:nvSpPr>
          <p:cNvPr id="152" name="CustomShape 2"/>
          <p:cNvSpPr/>
          <p:nvPr/>
        </p:nvSpPr>
        <p:spPr>
          <a:xfrm>
            <a:off x="0" y="0"/>
            <a:ext cx="9143640" cy="360"/>
          </a:xfrm>
          <a:prstGeom prst="rect">
            <a:avLst/>
          </a:prstGeom>
          <a:noFill/>
          <a:ln w="9360">
            <a:noFill/>
          </a:ln>
        </p:spPr>
        <p:style>
          <a:lnRef idx="0">
            <a:scrgbClr r="0" g="0" b="0"/>
          </a:lnRef>
          <a:fillRef idx="0">
            <a:scrgbClr r="0" g="0" b="0"/>
          </a:fillRef>
          <a:effectRef idx="0">
            <a:scrgbClr r="0" g="0" b="0"/>
          </a:effectRef>
          <a:fontRef idx="minor"/>
        </p:style>
      </p:sp>
      <p:graphicFrame>
        <p:nvGraphicFramePr>
          <p:cNvPr id="153" name="Object 3"/>
          <p:cNvGraphicFramePr/>
          <p:nvPr/>
        </p:nvGraphicFramePr>
        <p:xfrm>
          <a:off x="2133720" y="1676520"/>
          <a:ext cx="5072760" cy="3809520"/>
        </p:xfrm>
        <a:graphic>
          <a:graphicData uri="http://schemas.openxmlformats.org/presentationml/2006/ole">
            <mc:AlternateContent xmlns:mc="http://schemas.openxmlformats.org/markup-compatibility/2006">
              <mc:Choice xmlns:v="urn:schemas-microsoft-com:vml" Requires="v">
                <p:oleObj spid="_x0000_s1025" r:id="rId3" imgW="0" imgH="0" progId="Visio.Drawing.6">
                  <p:embed/>
                </p:oleObj>
              </mc:Choice>
              <mc:Fallback>
                <p:oleObj r:id="rId3" imgW="0" imgH="0" progId="Visio.Drawing.6">
                  <p:embed/>
                  <p:pic>
                    <p:nvPicPr>
                      <p:cNvPr id="153" name="Object 3"/>
                      <p:cNvPicPr/>
                      <p:nvPr/>
                    </p:nvPicPr>
                    <p:blipFill>
                      <a:blip r:embed="rId4"/>
                      <a:stretch/>
                    </p:blipFill>
                    <p:spPr>
                      <a:xfrm>
                        <a:off x="2133720" y="1676520"/>
                        <a:ext cx="5072760" cy="3809520"/>
                      </a:xfrm>
                      <a:prstGeom prst="rect">
                        <a:avLst/>
                      </a:prstGeom>
                      <a:ln>
                        <a:noFill/>
                      </a:ln>
                    </p:spPr>
                  </p:pic>
                </p:oleObj>
              </mc:Fallback>
            </mc:AlternateContent>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Lab Rubrics 	</a:t>
            </a:r>
            <a:endParaRPr lang="en-US" sz="3200" b="0" strike="noStrike" spc="-1">
              <a:solidFill>
                <a:srgbClr val="000000"/>
              </a:solidFill>
              <a:latin typeface="Gill Sans MT"/>
            </a:endParaRPr>
          </a:p>
        </p:txBody>
      </p:sp>
      <p:graphicFrame>
        <p:nvGraphicFramePr>
          <p:cNvPr id="156" name="Table 2"/>
          <p:cNvGraphicFramePr/>
          <p:nvPr/>
        </p:nvGraphicFramePr>
        <p:xfrm>
          <a:off x="823680" y="2137320"/>
          <a:ext cx="6120000" cy="1403640"/>
        </p:xfrm>
        <a:graphic>
          <a:graphicData uri="http://schemas.openxmlformats.org/drawingml/2006/table">
            <a:tbl>
              <a:tblPr/>
              <a:tblGrid>
                <a:gridCol w="1680120">
                  <a:extLst>
                    <a:ext uri="{9D8B030D-6E8A-4147-A177-3AD203B41FA5}">
                      <a16:colId xmlns:a16="http://schemas.microsoft.com/office/drawing/2014/main" val="20000"/>
                    </a:ext>
                  </a:extLst>
                </a:gridCol>
                <a:gridCol w="1411560">
                  <a:extLst>
                    <a:ext uri="{9D8B030D-6E8A-4147-A177-3AD203B41FA5}">
                      <a16:colId xmlns:a16="http://schemas.microsoft.com/office/drawing/2014/main" val="20001"/>
                    </a:ext>
                  </a:extLst>
                </a:gridCol>
                <a:gridCol w="182376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49920">
                <a:tc>
                  <a:txBody>
                    <a:bodyPr/>
                    <a:lstStyle/>
                    <a:p>
                      <a:r>
                        <a:rPr lang="en-US" sz="1800" b="1" strike="noStrike" spc="-1">
                          <a:latin typeface="Arial"/>
                        </a:rPr>
                        <a:t>Rubrics</a:t>
                      </a:r>
                    </a:p>
                  </a:txBody>
                  <a:tcPr marL="90000" marR="90000">
                    <a:lnL w="720">
                      <a:solidFill>
                        <a:srgbClr val="FFFFFF"/>
                      </a:solidFill>
                    </a:lnL>
                    <a:lnR w="720">
                      <a:solidFill>
                        <a:srgbClr val="FFFFFF"/>
                      </a:solidFill>
                    </a:lnR>
                    <a:lnT w="720">
                      <a:solidFill>
                        <a:srgbClr val="FFFFFF"/>
                      </a:solidFill>
                    </a:lnT>
                    <a:solidFill>
                      <a:srgbClr val="B3B3B3"/>
                    </a:solidFill>
                  </a:tcPr>
                </a:tc>
                <a:tc>
                  <a:txBody>
                    <a:bodyPr/>
                    <a:lstStyle/>
                    <a:p>
                      <a:r>
                        <a:rPr lang="en-US" sz="1800" b="1" strike="noStrike" spc="-1">
                          <a:latin typeface="Arial"/>
                        </a:rPr>
                        <a:t>Proficient</a:t>
                      </a:r>
                    </a:p>
                  </a:txBody>
                  <a:tcPr marL="90000" marR="90000">
                    <a:lnL w="720">
                      <a:solidFill>
                        <a:srgbClr val="FFFFFF"/>
                      </a:solidFill>
                    </a:lnL>
                    <a:lnR w="720">
                      <a:solidFill>
                        <a:srgbClr val="FFFFFF"/>
                      </a:solidFill>
                    </a:lnR>
                    <a:lnT w="720">
                      <a:solidFill>
                        <a:srgbClr val="FFFFFF"/>
                      </a:solidFill>
                    </a:lnT>
                    <a:solidFill>
                      <a:srgbClr val="B3B3B3"/>
                    </a:solidFill>
                  </a:tcPr>
                </a:tc>
                <a:tc>
                  <a:txBody>
                    <a:bodyPr/>
                    <a:lstStyle/>
                    <a:p>
                      <a:r>
                        <a:rPr lang="en-US" sz="1800" b="1" strike="noStrike" spc="-1">
                          <a:latin typeface="Arial"/>
                        </a:rPr>
                        <a:t>Adequate</a:t>
                      </a:r>
                    </a:p>
                  </a:txBody>
                  <a:tcPr marL="90000" marR="90000">
                    <a:lnL w="720">
                      <a:solidFill>
                        <a:srgbClr val="FFFFFF"/>
                      </a:solidFill>
                    </a:lnL>
                    <a:lnR w="720">
                      <a:solidFill>
                        <a:srgbClr val="FFFFFF"/>
                      </a:solidFill>
                    </a:lnR>
                    <a:lnT w="720">
                      <a:solidFill>
                        <a:srgbClr val="FFFFFF"/>
                      </a:solidFill>
                    </a:lnT>
                    <a:solidFill>
                      <a:srgbClr val="B3B3B3"/>
                    </a:solidFill>
                  </a:tcPr>
                </a:tc>
                <a:tc>
                  <a:txBody>
                    <a:bodyPr/>
                    <a:lstStyle/>
                    <a:p>
                      <a:r>
                        <a:rPr lang="en-US" sz="1800" b="1" strike="noStrike" spc="-1">
                          <a:latin typeface="Arial"/>
                        </a:rPr>
                        <a:t>Poor</a:t>
                      </a:r>
                    </a:p>
                  </a:txBody>
                  <a:tcPr marL="90000" marR="90000">
                    <a:lnL w="720">
                      <a:solidFill>
                        <a:srgbClr val="FFFFFF"/>
                      </a:solidFill>
                    </a:lnL>
                    <a:lnR w="720">
                      <a:solidFill>
                        <a:srgbClr val="FFFFFF"/>
                      </a:solidFill>
                    </a:lnR>
                    <a:lnT w="720">
                      <a:solidFill>
                        <a:srgbClr val="FFFFFF"/>
                      </a:solidFill>
                    </a:lnT>
                    <a:solidFill>
                      <a:srgbClr val="B3B3B3"/>
                    </a:solidFill>
                  </a:tcPr>
                </a:tc>
                <a:extLst>
                  <a:ext uri="{0D108BD9-81ED-4DB2-BD59-A6C34878D82A}">
                    <a16:rowId xmlns:a16="http://schemas.microsoft.com/office/drawing/2014/main" val="10000"/>
                  </a:ext>
                </a:extLst>
              </a:tr>
              <a:tr h="0">
                <a:tc>
                  <a:txBody>
                    <a:bodyPr/>
                    <a:lstStyle/>
                    <a:p>
                      <a:r>
                        <a:rPr lang="en-US" sz="1400" b="1" strike="noStrike" spc="-1">
                          <a:latin typeface="Arial"/>
                        </a:rPr>
                        <a:t>Accuracy</a:t>
                      </a:r>
                    </a:p>
                  </a:txBody>
                  <a:tcPr marL="90000" marR="90000">
                    <a:lnL w="720">
                      <a:solidFill>
                        <a:srgbClr val="FFFFFF"/>
                      </a:solidFill>
                    </a:lnL>
                    <a:lnR w="720">
                      <a:solidFill>
                        <a:srgbClr val="FFFFFF"/>
                      </a:solidFill>
                    </a:lnR>
                    <a:lnB w="720">
                      <a:solidFill>
                        <a:srgbClr val="FFFFFF"/>
                      </a:solidFill>
                    </a:lnB>
                    <a:solidFill>
                      <a:srgbClr val="CCCCCC"/>
                    </a:solidFill>
                  </a:tcPr>
                </a:tc>
                <a:tc>
                  <a:txBody>
                    <a:bodyPr/>
                    <a:lstStyle/>
                    <a:p>
                      <a:r>
                        <a:rPr lang="en-US" sz="1400" b="0" strike="noStrike" spc="-1">
                          <a:latin typeface="Arial"/>
                        </a:rPr>
                        <a:t>Accurately completed the task </a:t>
                      </a:r>
                      <a:r>
                        <a:rPr lang="en-US" sz="1400" b="1" strike="noStrike" spc="-1">
                          <a:latin typeface="Arial"/>
                        </a:rPr>
                        <a:t>(0.4)</a:t>
                      </a:r>
                      <a:endParaRPr lang="en-US" sz="14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B w="720">
                      <a:solidFill>
                        <a:srgbClr val="FFFFFF"/>
                      </a:solidFill>
                    </a:lnB>
                    <a:solidFill>
                      <a:srgbClr val="CCCCCC"/>
                    </a:solidFill>
                  </a:tcPr>
                </a:tc>
                <a:tc>
                  <a:txBody>
                    <a:bodyPr/>
                    <a:lstStyle/>
                    <a:p>
                      <a:r>
                        <a:rPr lang="en-US" sz="1400" b="0" strike="noStrike" spc="-1">
                          <a:latin typeface="Arial"/>
                        </a:rPr>
                        <a:t>Partially correct outputs </a:t>
                      </a:r>
                    </a:p>
                    <a:p>
                      <a:r>
                        <a:rPr lang="en-US" sz="1400" b="1" strike="noStrike" spc="-1">
                          <a:latin typeface="Arial"/>
                        </a:rPr>
                        <a:t>(0.2)</a:t>
                      </a:r>
                      <a:endParaRPr lang="en-US" sz="1400" b="0" strike="noStrike" spc="-1">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a:lstStyle/>
                    <a:p>
                      <a:r>
                        <a:rPr lang="en-US" sz="1400" b="0" strike="noStrike" spc="-1">
                          <a:latin typeface="Arial"/>
                        </a:rPr>
                        <a:t>Unable to complete taks </a:t>
                      </a:r>
                    </a:p>
                    <a:p>
                      <a:endParaRPr lang="en-US" sz="1400" b="0" strike="noStrike" spc="-1">
                        <a:latin typeface="Arial"/>
                      </a:endParaRPr>
                    </a:p>
                    <a:p>
                      <a:r>
                        <a:rPr lang="en-US" sz="1400" b="1" strike="noStrike" spc="-1">
                          <a:latin typeface="Arial"/>
                        </a:rPr>
                        <a:t>(0.0)</a:t>
                      </a:r>
                      <a:endParaRPr lang="en-US" sz="1400" b="0" strike="noStrike" spc="-1">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extLst>
                  <a:ext uri="{0D108BD9-81ED-4DB2-BD59-A6C34878D82A}">
                    <a16:rowId xmlns:a16="http://schemas.microsoft.com/office/drawing/2014/main" val="10001"/>
                  </a:ext>
                </a:extLst>
              </a:tr>
              <a:tr h="0">
                <a:tc>
                  <a:txBody>
                    <a:bodyPr/>
                    <a:lstStyle/>
                    <a:p>
                      <a:r>
                        <a:rPr lang="en-US" sz="1400" b="1" strike="noStrike" spc="-1">
                          <a:latin typeface="Arial"/>
                        </a:rPr>
                        <a:t>Originality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400" b="0" strike="noStrike" spc="-1">
                          <a:latin typeface="Arial"/>
                        </a:rPr>
                        <a:t>Submitted work shows large amount of original thought</a:t>
                      </a:r>
                    </a:p>
                    <a:p>
                      <a:r>
                        <a:rPr lang="en-US" sz="1400" b="1" strike="noStrike" spc="-1">
                          <a:latin typeface="Arial"/>
                        </a:rPr>
                        <a:t>(0.3)</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tc>
                  <a:txBody>
                    <a:bodyPr/>
                    <a:lstStyle/>
                    <a:p>
                      <a:r>
                        <a:rPr lang="en-US" sz="1400" b="0" strike="noStrike" spc="-1">
                          <a:latin typeface="Arial"/>
                        </a:rPr>
                        <a:t>Submitted work shows some amount of original thought</a:t>
                      </a:r>
                    </a:p>
                    <a:p>
                      <a:endParaRPr lang="en-US" sz="1400" b="0" strike="noStrike" spc="-1">
                        <a:latin typeface="Arial"/>
                      </a:endParaRPr>
                    </a:p>
                    <a:p>
                      <a:r>
                        <a:rPr lang="en-US" sz="1400" b="1" strike="noStrike" spc="-1">
                          <a:latin typeface="Arial"/>
                        </a:rPr>
                        <a:t>(0.2)</a:t>
                      </a:r>
                      <a:r>
                        <a:rPr lang="en-US" sz="1400" b="0" strike="noStrike" spc="-1">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400" b="0" strike="noStrike" spc="-1">
                          <a:latin typeface="Arial"/>
                        </a:rPr>
                        <a:t>Submitted work shows no original thought</a:t>
                      </a:r>
                    </a:p>
                    <a:p>
                      <a:endParaRPr lang="en-US" sz="1400" b="0" strike="noStrike" spc="-1">
                        <a:latin typeface="Arial"/>
                      </a:endParaRPr>
                    </a:p>
                    <a:p>
                      <a:endParaRPr lang="en-US" sz="1400" b="1" strike="noStrike" spc="-1">
                        <a:latin typeface="Arial"/>
                      </a:endParaRPr>
                    </a:p>
                    <a:p>
                      <a:r>
                        <a:rPr lang="en-US" sz="1400" b="1"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0">
                <a:tc>
                  <a:txBody>
                    <a:bodyPr/>
                    <a:lstStyle/>
                    <a:p>
                      <a:r>
                        <a:rPr lang="en-US" sz="1400" b="1" strike="noStrike" spc="-1">
                          <a:latin typeface="Arial"/>
                        </a:rPr>
                        <a:t>Troubleshooting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400" b="0" strike="noStrike" spc="-1">
                          <a:latin typeface="Arial"/>
                        </a:rPr>
                        <a:t>Easily traced and corrected faults  </a:t>
                      </a:r>
                    </a:p>
                    <a:p>
                      <a:r>
                        <a:rPr lang="en-US" sz="1400" b="1" strike="noStrike" spc="-1">
                          <a:latin typeface="Arial"/>
                        </a:rPr>
                        <a:t>(0.3)</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tc>
                  <a:txBody>
                    <a:bodyPr/>
                    <a:lstStyle/>
                    <a:p>
                      <a:r>
                        <a:rPr lang="en-US" sz="1400" b="0" strike="noStrike" spc="-1">
                          <a:latin typeface="Arial"/>
                        </a:rPr>
                        <a:t>Traced and corrected faults with some guidance </a:t>
                      </a:r>
                    </a:p>
                    <a:p>
                      <a:r>
                        <a:rPr lang="en-US" sz="1400" b="1" strike="noStrike" spc="-1">
                          <a:latin typeface="Arial"/>
                        </a:rPr>
                        <a:t>(0.2)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400" b="0" strike="noStrike" spc="-1">
                          <a:latin typeface="Arial"/>
                        </a:rPr>
                        <a:t>No troubleshooting skills</a:t>
                      </a:r>
                    </a:p>
                    <a:p>
                      <a:endParaRPr lang="en-US" sz="1400" b="0" strike="noStrike" spc="-1">
                        <a:latin typeface="Arial"/>
                      </a:endParaRPr>
                    </a:p>
                    <a:p>
                      <a:endParaRPr lang="en-US" sz="1400" b="1" strike="noStrike" spc="-1">
                        <a:latin typeface="Arial"/>
                      </a:endParaRPr>
                    </a:p>
                    <a:p>
                      <a:r>
                        <a:rPr lang="en-US" sz="1400" b="1"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Reference</a:t>
            </a:r>
            <a:endParaRPr lang="en-US" sz="3200" b="0" strike="noStrike" spc="-1">
              <a:solidFill>
                <a:srgbClr val="000000"/>
              </a:solidFill>
              <a:latin typeface="Gill Sans MT"/>
            </a:endParaRPr>
          </a:p>
        </p:txBody>
      </p:sp>
      <p:sp>
        <p:nvSpPr>
          <p:cNvPr id="158"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u="sng" strike="noStrike" spc="-1">
                <a:solidFill>
                  <a:srgbClr val="B292CA"/>
                </a:solidFill>
                <a:uFillTx/>
                <a:latin typeface="Gill Sans MT"/>
                <a:hlinkClick r:id="rId2"/>
              </a:rPr>
              <a:t>https://www.webopedia.com/TERM/O/object_oriented_programming_OOP.html#targetText=Object%2Doriented%20programming%20(OOP),applied%20to%20the%20data%20structure.</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0" u="sng" strike="noStrike" spc="-1">
                <a:solidFill>
                  <a:srgbClr val="B292CA"/>
                </a:solidFill>
                <a:uFillTx/>
                <a:latin typeface="Gill Sans MT"/>
                <a:hlinkClick r:id="rId3"/>
              </a:rPr>
              <a:t>https://www.geeksforgeeks.org/object-oriented-programming-oops-concept-in-java/</a:t>
            </a: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Object Oriented Programming</a:t>
            </a:r>
            <a:endParaRPr lang="en-US" sz="3200" b="0" strike="noStrike" spc="-1">
              <a:solidFill>
                <a:srgbClr val="000000"/>
              </a:solidFill>
              <a:latin typeface="Gill Sans MT"/>
            </a:endParaRPr>
          </a:p>
        </p:txBody>
      </p:sp>
      <p:sp>
        <p:nvSpPr>
          <p:cNvPr id="97"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i="1" strike="noStrike" spc="-1">
                <a:solidFill>
                  <a:srgbClr val="000000"/>
                </a:solidFill>
                <a:latin typeface="Gill Sans MT"/>
              </a:rPr>
              <a:t>O</a:t>
            </a:r>
            <a:r>
              <a:rPr lang="en-US" sz="2600" b="0" i="1" strike="noStrike" spc="-1">
                <a:solidFill>
                  <a:srgbClr val="000000"/>
                </a:solidFill>
                <a:latin typeface="Gill Sans MT"/>
              </a:rPr>
              <a:t>bject-</a:t>
            </a:r>
            <a:r>
              <a:rPr lang="en-US" sz="2600" b="1" i="1" strike="noStrike" spc="-1">
                <a:solidFill>
                  <a:srgbClr val="000000"/>
                </a:solidFill>
                <a:latin typeface="Gill Sans MT"/>
              </a:rPr>
              <a:t>o</a:t>
            </a:r>
            <a:r>
              <a:rPr lang="en-US" sz="2600" b="0" i="1" strike="noStrike" spc="-1">
                <a:solidFill>
                  <a:srgbClr val="000000"/>
                </a:solidFill>
                <a:latin typeface="Gill Sans MT"/>
              </a:rPr>
              <a:t>riented </a:t>
            </a:r>
            <a:r>
              <a:rPr lang="en-US" sz="2600" b="1" i="1" strike="noStrike" spc="-1">
                <a:solidFill>
                  <a:srgbClr val="000000"/>
                </a:solidFill>
                <a:latin typeface="Gill Sans MT"/>
              </a:rPr>
              <a:t>p</a:t>
            </a:r>
            <a:r>
              <a:rPr lang="en-US" sz="2600" b="0" i="1" strike="noStrike" spc="-1">
                <a:solidFill>
                  <a:srgbClr val="000000"/>
                </a:solidFill>
                <a:latin typeface="Gill Sans MT"/>
              </a:rPr>
              <a:t>rogramming</a:t>
            </a:r>
            <a:r>
              <a:rPr lang="en-US" sz="2600" b="0" strike="noStrike" spc="-1">
                <a:solidFill>
                  <a:srgbClr val="000000"/>
                </a:solidFill>
                <a:latin typeface="Gill Sans MT"/>
              </a:rPr>
              <a:t> (</a:t>
            </a:r>
            <a:r>
              <a:rPr lang="en-US" sz="2600" b="1" strike="noStrike" spc="-1">
                <a:solidFill>
                  <a:srgbClr val="000000"/>
                </a:solidFill>
                <a:latin typeface="Gill Sans MT"/>
              </a:rPr>
              <a:t>OOP</a:t>
            </a:r>
            <a:r>
              <a:rPr lang="en-US" sz="2600" b="0" strike="noStrike" spc="-1">
                <a:solidFill>
                  <a:srgbClr val="000000"/>
                </a:solidFill>
                <a:latin typeface="Gill Sans MT"/>
              </a:rPr>
              <a:t>) refers to a type of computer programming (software design) in which </a:t>
            </a:r>
            <a:r>
              <a:rPr lang="en-US" sz="2600" b="0" u="sng" strike="noStrike" spc="-1">
                <a:solidFill>
                  <a:srgbClr val="B292CA"/>
                </a:solidFill>
                <a:uFillTx/>
                <a:latin typeface="Gill Sans MT"/>
                <a:hlinkClick r:id="rId2"/>
              </a:rPr>
              <a:t>programmers</a:t>
            </a:r>
            <a:r>
              <a:rPr lang="en-US" sz="2600" b="0" strike="noStrike" spc="-1">
                <a:solidFill>
                  <a:srgbClr val="000000"/>
                </a:solidFill>
                <a:latin typeface="Gill Sans MT"/>
              </a:rPr>
              <a:t> define the </a:t>
            </a:r>
            <a:r>
              <a:rPr lang="en-US" sz="2600" b="0" u="sng" strike="noStrike" spc="-1">
                <a:solidFill>
                  <a:srgbClr val="B292CA"/>
                </a:solidFill>
                <a:uFillTx/>
                <a:latin typeface="Gill Sans MT"/>
                <a:hlinkClick r:id="rId3"/>
              </a:rPr>
              <a:t>data type</a:t>
            </a:r>
            <a:r>
              <a:rPr lang="en-US" sz="2600" b="0" strike="noStrike" spc="-1">
                <a:solidFill>
                  <a:srgbClr val="000000"/>
                </a:solidFill>
                <a:latin typeface="Gill Sans MT"/>
              </a:rPr>
              <a:t> of a </a:t>
            </a:r>
            <a:r>
              <a:rPr lang="en-US" sz="2600" b="0" u="sng" strike="noStrike" spc="-1">
                <a:solidFill>
                  <a:srgbClr val="B292CA"/>
                </a:solidFill>
                <a:uFillTx/>
                <a:latin typeface="Gill Sans MT"/>
                <a:hlinkClick r:id="rId4"/>
              </a:rPr>
              <a:t>data structure</a:t>
            </a:r>
            <a:r>
              <a:rPr lang="en-US" sz="2600" b="0" strike="noStrike" spc="-1">
                <a:solidFill>
                  <a:srgbClr val="000000"/>
                </a:solidFill>
                <a:latin typeface="Gill Sans MT"/>
              </a:rPr>
              <a:t>, and also the types of operations (</a:t>
            </a:r>
            <a:r>
              <a:rPr lang="en-US" sz="2600" b="0" u="sng" strike="noStrike" spc="-1">
                <a:solidFill>
                  <a:srgbClr val="B292CA"/>
                </a:solidFill>
                <a:uFillTx/>
                <a:latin typeface="Gill Sans MT"/>
                <a:hlinkClick r:id="rId5"/>
              </a:rPr>
              <a:t>functions</a:t>
            </a:r>
            <a:r>
              <a:rPr lang="en-US" sz="2600" b="0" strike="noStrike" spc="-1">
                <a:solidFill>
                  <a:srgbClr val="000000"/>
                </a:solidFill>
                <a:latin typeface="Gill Sans MT"/>
              </a:rPr>
              <a:t>) that can be applied to the data structure.[1]</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 this way, the data structure becomes an </a:t>
            </a:r>
            <a:r>
              <a:rPr lang="en-US" sz="2600" b="0" u="sng" strike="noStrike" spc="-1">
                <a:solidFill>
                  <a:srgbClr val="B292CA"/>
                </a:solidFill>
                <a:uFillTx/>
                <a:latin typeface="Gill Sans MT"/>
                <a:hlinkClick r:id="rId6"/>
              </a:rPr>
              <a:t>object</a:t>
            </a:r>
            <a:r>
              <a:rPr lang="en-US" sz="2600" b="0" strike="noStrike" spc="-1">
                <a:solidFill>
                  <a:srgbClr val="000000"/>
                </a:solidFill>
                <a:latin typeface="Gill Sans MT"/>
              </a:rPr>
              <a:t> that includes both </a:t>
            </a:r>
            <a:r>
              <a:rPr lang="en-US" sz="2600" b="0" u="sng" strike="noStrike" spc="-1">
                <a:solidFill>
                  <a:srgbClr val="B292CA"/>
                </a:solidFill>
                <a:uFillTx/>
                <a:latin typeface="Gill Sans MT"/>
                <a:hlinkClick r:id="rId7"/>
              </a:rPr>
              <a:t>data</a:t>
            </a:r>
            <a:r>
              <a:rPr lang="en-US" sz="2600" b="0" strike="noStrike" spc="-1">
                <a:solidFill>
                  <a:srgbClr val="000000"/>
                </a:solidFill>
                <a:latin typeface="Gill Sans MT"/>
              </a:rPr>
              <a:t> and functions. In addition, programmers can create relationships between one object and another. For example, objects can inherit characteristics from other objects.[1]</a:t>
            </a:r>
          </a:p>
          <a:p>
            <a:pPr>
              <a:lnSpc>
                <a:spcPct val="100000"/>
              </a:lnSpc>
              <a:spcBef>
                <a:spcPts val="601"/>
              </a:spcBef>
            </a:pP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Object Oriented Programming Terms</a:t>
            </a:r>
            <a:endParaRPr lang="en-US" sz="3200" b="0" strike="noStrike" spc="-1">
              <a:solidFill>
                <a:srgbClr val="000000"/>
              </a:solidFill>
              <a:latin typeface="Gill Sans MT"/>
            </a:endParaRPr>
          </a:p>
        </p:txBody>
      </p:sp>
      <p:sp>
        <p:nvSpPr>
          <p:cNvPr id="99"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Class</a:t>
            </a:r>
            <a:r>
              <a:rPr lang="en-US" sz="2600" b="1" strike="noStrike" spc="-1">
                <a:solidFill>
                  <a:srgbClr val="000000"/>
                </a:solidFill>
                <a:latin typeface="Gill Sans MT"/>
              </a:rPr>
              <a:t>:</a:t>
            </a:r>
            <a:r>
              <a:rPr lang="en-US" sz="2600" b="0" strike="noStrike" spc="-1">
                <a:solidFill>
                  <a:srgbClr val="000000"/>
                </a:solidFill>
                <a:latin typeface="Gill Sans MT"/>
              </a:rPr>
              <a:t> A class is a user defined blueprint or prototype from which objects are created. It represents the set of properties or methods that are common to all objects of one type. In general, class declarations can include these components, in order:</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Modifiers</a:t>
            </a:r>
            <a:r>
              <a:rPr lang="en-US" sz="2600" b="0" strike="noStrike" spc="-1">
                <a:solidFill>
                  <a:srgbClr val="000000"/>
                </a:solidFill>
                <a:latin typeface="Gill Sans MT"/>
              </a:rPr>
              <a:t>: A class can be public or has default access (Refer </a:t>
            </a:r>
            <a:r>
              <a:rPr lang="en-US" sz="2600" b="0" u="sng" strike="noStrike" spc="-1">
                <a:solidFill>
                  <a:srgbClr val="B292CA"/>
                </a:solidFill>
                <a:uFillTx/>
                <a:latin typeface="Gill Sans MT"/>
                <a:hlinkClick r:id="rId3"/>
              </a:rPr>
              <a:t>this</a:t>
            </a:r>
            <a:r>
              <a:rPr lang="en-US" sz="2600" b="0" strike="noStrike" spc="-1">
                <a:solidFill>
                  <a:srgbClr val="000000"/>
                </a:solidFill>
                <a:latin typeface="Gill Sans MT"/>
              </a:rPr>
              <a:t> for details).</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Class name:</a:t>
            </a:r>
            <a:r>
              <a:rPr lang="en-US" sz="2600" b="0" strike="noStrike" spc="-1">
                <a:solidFill>
                  <a:srgbClr val="000000"/>
                </a:solidFill>
                <a:latin typeface="Gill Sans MT"/>
              </a:rPr>
              <a:t> The name should begin with a initial letter (capitalized by convention).</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Superclass(if any):</a:t>
            </a:r>
            <a:r>
              <a:rPr lang="en-US" sz="2600" b="0" strike="noStrike" spc="-1">
                <a:solidFill>
                  <a:srgbClr val="000000"/>
                </a:solidFill>
                <a:latin typeface="Gill Sans MT"/>
              </a:rPr>
              <a:t> The name of the class’s parent (superclass), if any, preceded by the keyword extends. A class can only extend (subclass) one parent.</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Interfaces(if any):</a:t>
            </a:r>
            <a:r>
              <a:rPr lang="en-US" sz="2600" b="0" strike="noStrike" spc="-1">
                <a:solidFill>
                  <a:srgbClr val="000000"/>
                </a:solidFill>
                <a:latin typeface="Gill Sans MT"/>
              </a:rPr>
              <a:t> A comma-separated list of interfaces implemented by the class, if any, preceded by the keyword implements. A class can implement more than one interface.</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Body:</a:t>
            </a:r>
            <a:r>
              <a:rPr lang="en-US" sz="2600" b="0" strike="noStrike" spc="-1">
                <a:solidFill>
                  <a:srgbClr val="000000"/>
                </a:solidFill>
                <a:latin typeface="Gill Sans MT"/>
              </a:rPr>
              <a:t> The class body surrounded by braces, {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152280"/>
            <a:ext cx="8229240" cy="990360"/>
          </a:xfrm>
          <a:prstGeom prst="rect">
            <a:avLst/>
          </a:prstGeom>
          <a:noFill/>
          <a:ln>
            <a:noFill/>
          </a:ln>
        </p:spPr>
        <p:txBody>
          <a:bodyPr lIns="90000" tIns="45000" rIns="90000" bIns="45000" anchor="b"/>
          <a:lstStyle/>
          <a:p>
            <a:endParaRPr lang="en-US" sz="1800" b="0" strike="noStrike" spc="-1">
              <a:solidFill>
                <a:srgbClr val="000000"/>
              </a:solidFill>
              <a:latin typeface="Gill Sans MT"/>
            </a:endParaRPr>
          </a:p>
        </p:txBody>
      </p:sp>
      <p:sp>
        <p:nvSpPr>
          <p:cNvPr id="101" name="TextShape 2"/>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pic>
        <p:nvPicPr>
          <p:cNvPr id="102" name="Picture 2"/>
          <p:cNvPicPr/>
          <p:nvPr/>
        </p:nvPicPr>
        <p:blipFill>
          <a:blip r:embed="rId2"/>
          <a:stretch/>
        </p:blipFill>
        <p:spPr>
          <a:xfrm>
            <a:off x="152280" y="236880"/>
            <a:ext cx="8838720" cy="639216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1"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04"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Object</a:t>
            </a:r>
            <a:r>
              <a:rPr lang="en-US" sz="2600" b="1" strike="noStrike" spc="-1">
                <a:solidFill>
                  <a:srgbClr val="000000"/>
                </a:solidFill>
                <a:latin typeface="Gill Sans MT"/>
              </a:rPr>
              <a:t>:</a:t>
            </a:r>
            <a:r>
              <a:rPr lang="en-US" sz="2600" b="0" strike="noStrike" spc="-1">
                <a:solidFill>
                  <a:srgbClr val="000000"/>
                </a:solidFill>
                <a:latin typeface="Gill Sans MT"/>
              </a:rPr>
              <a:t> It is a basic unit of Object Oriented Programming and represents the real life entities. A typical Java program creates many objects, which as you know, interact by invoking methods. An object consists of:</a:t>
            </a:r>
            <a:r>
              <a:rPr lang="en-US" sz="2600" b="1" strike="noStrike" spc="-1">
                <a:solidFill>
                  <a:srgbClr val="000000"/>
                </a:solidFill>
                <a:latin typeface="Gill Sans MT"/>
              </a:rPr>
              <a:t>State </a:t>
            </a:r>
            <a:r>
              <a:rPr lang="en-US" sz="2600" b="0" strike="noStrike" spc="-1">
                <a:solidFill>
                  <a:srgbClr val="000000"/>
                </a:solidFill>
                <a:latin typeface="Gill Sans MT"/>
              </a:rPr>
              <a:t>: It is represented by attributes of an object. It also reflects the properties of an object.</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Behavior </a:t>
            </a:r>
            <a:r>
              <a:rPr lang="en-US" sz="2600" b="0" strike="noStrike" spc="-1">
                <a:solidFill>
                  <a:srgbClr val="000000"/>
                </a:solidFill>
                <a:latin typeface="Gill Sans MT"/>
              </a:rPr>
              <a:t>: It is represented by methods of an object. It also reflects the response of an object with other objects.</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Identity </a:t>
            </a:r>
            <a:r>
              <a:rPr lang="en-US" sz="2600" b="0" strike="noStrike" spc="-1">
                <a:solidFill>
                  <a:srgbClr val="000000"/>
                </a:solidFill>
                <a:latin typeface="Gill Sans MT"/>
              </a:rPr>
              <a:t>: It gives a unique name to an object and enables one object to interact with other objects.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2"/>
          <p:cNvPicPr/>
          <p:nvPr/>
        </p:nvPicPr>
        <p:blipFill>
          <a:blip r:embed="rId2"/>
          <a:stretch/>
        </p:blipFill>
        <p:spPr>
          <a:xfrm>
            <a:off x="152280" y="1905120"/>
            <a:ext cx="8534160" cy="2952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Object Oriented Programming Terms</a:t>
            </a:r>
            <a:endParaRPr lang="en-US" sz="3200" b="0" strike="noStrike" spc="-1">
              <a:solidFill>
                <a:srgbClr val="000000"/>
              </a:solidFill>
              <a:latin typeface="Gill Sans MT"/>
            </a:endParaRPr>
          </a:p>
        </p:txBody>
      </p:sp>
      <p:sp>
        <p:nvSpPr>
          <p:cNvPr id="107"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1" u="sng" strike="noStrike" spc="-1">
                <a:solidFill>
                  <a:srgbClr val="B292CA"/>
                </a:solidFill>
                <a:uFillTx/>
                <a:latin typeface="Gill Sans MT"/>
                <a:hlinkClick r:id="rId2"/>
              </a:rPr>
              <a:t>Polymorphism</a:t>
            </a:r>
            <a:r>
              <a:rPr lang="en-US" sz="2600" b="1" strike="noStrike" spc="-1">
                <a:solidFill>
                  <a:srgbClr val="000000"/>
                </a:solidFill>
                <a:latin typeface="Gill Sans MT"/>
              </a:rPr>
              <a:t>:</a:t>
            </a:r>
            <a:r>
              <a:rPr lang="en-US" sz="2600" b="0" strike="noStrike" spc="-1">
                <a:solidFill>
                  <a:srgbClr val="000000"/>
                </a:solidFill>
                <a:latin typeface="Gill Sans MT"/>
              </a:rPr>
              <a:t> Polymorphism refers to the ability of OOPs programming languages to differentiate between entities with the same name efficiently. This is done by Java with the help of the signature and declaration of these entities[2].</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Polymorphism in Java are mainly of 2 types:</a:t>
            </a:r>
          </a:p>
          <a:p>
            <a:pPr marL="274320" indent="-273960">
              <a:lnSpc>
                <a:spcPct val="100000"/>
              </a:lnSpc>
              <a:spcBef>
                <a:spcPts val="601"/>
              </a:spcBef>
              <a:buClr>
                <a:srgbClr val="727CA3"/>
              </a:buClr>
              <a:buSzPct val="76000"/>
              <a:buFont typeface="Wingdings 3" charset="2"/>
              <a:buChar char=""/>
            </a:pPr>
            <a:r>
              <a:rPr lang="en-US" sz="2600" b="0" u="sng" strike="noStrike" spc="-1">
                <a:solidFill>
                  <a:srgbClr val="B292CA"/>
                </a:solidFill>
                <a:uFillTx/>
                <a:latin typeface="Gill Sans MT"/>
                <a:hlinkClick r:id="rId3"/>
              </a:rPr>
              <a:t>Overloading in Java</a:t>
            </a: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0" u="sng" strike="noStrike" spc="-1">
                <a:solidFill>
                  <a:srgbClr val="B292CA"/>
                </a:solidFill>
                <a:uFillTx/>
                <a:latin typeface="Gill Sans MT"/>
                <a:hlinkClick r:id="rId4"/>
              </a:rPr>
              <a:t>Overriding in Java</a:t>
            </a: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Cont..</a:t>
            </a:r>
            <a:endParaRPr lang="en-US" sz="3200" b="0" strike="noStrike" spc="-1">
              <a:solidFill>
                <a:srgbClr val="000000"/>
              </a:solidFill>
              <a:latin typeface="Gill Sans MT"/>
            </a:endParaRPr>
          </a:p>
        </p:txBody>
      </p:sp>
      <p:sp>
        <p:nvSpPr>
          <p:cNvPr id="109" name="TextShape 2"/>
          <p:cNvSpPr txBox="1"/>
          <p:nvPr/>
        </p:nvSpPr>
        <p:spPr>
          <a:xfrm>
            <a:off x="457200" y="1219320"/>
            <a:ext cx="8229240" cy="4937400"/>
          </a:xfrm>
          <a:prstGeom prst="rect">
            <a:avLst/>
          </a:prstGeom>
          <a:noFill/>
          <a:ln>
            <a:noFill/>
          </a:ln>
        </p:spPr>
        <p:txBody>
          <a:bodyPr lIns="90000" tIns="45000" rIns="90000" bIns="45000">
            <a:normAutofit/>
          </a:bodyPr>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Overloading in Java</a:t>
            </a:r>
          </a:p>
          <a:p>
            <a:pPr marL="274320" indent="-273960">
              <a:lnSpc>
                <a:spcPct val="100000"/>
              </a:lnSpc>
              <a:spcBef>
                <a:spcPts val="601"/>
              </a:spcBef>
            </a:pPr>
            <a:r>
              <a:rPr lang="en-US" sz="2600" b="0" strike="noStrike" spc="-1">
                <a:solidFill>
                  <a:srgbClr val="000000"/>
                </a:solidFill>
                <a:latin typeface="Gill Sans MT"/>
              </a:rPr>
              <a:t>Overloading allows different methods to have the same name, but different signatures where the signature can differ by the number of input parameters or type of input parameters or both. Overloading is related to compile-time (or static) polymorphism.</a:t>
            </a:r>
          </a:p>
          <a:p>
            <a:pPr marL="274320" indent="-273960">
              <a:lnSpc>
                <a:spcPct val="100000"/>
              </a:lnSpc>
              <a:spcBef>
                <a:spcPts val="601"/>
              </a:spcBef>
            </a:pPr>
            <a:r>
              <a:rPr lang="en-US" sz="2600" b="1" strike="noStrike" spc="-1">
                <a:solidFill>
                  <a:srgbClr val="000000"/>
                </a:solidFill>
                <a:latin typeface="Gill Sans MT"/>
              </a:rPr>
              <a:t>Can we overload methods on return type?</a:t>
            </a: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p:txBody>
      </p:sp>
      <p:pic>
        <p:nvPicPr>
          <p:cNvPr id="110" name="Picture 4"/>
          <p:cNvPicPr/>
          <p:nvPr/>
        </p:nvPicPr>
        <p:blipFill>
          <a:blip r:embed="rId2"/>
          <a:stretch/>
        </p:blipFill>
        <p:spPr>
          <a:xfrm>
            <a:off x="0" y="4285080"/>
            <a:ext cx="9143640" cy="257256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F2810CD8412546A0508FA20D633B3B" ma:contentTypeVersion="2" ma:contentTypeDescription="Create a new document." ma:contentTypeScope="" ma:versionID="7ae2d3d08d72a3a82d5839bd2506fea9">
  <xsd:schema xmlns:xsd="http://www.w3.org/2001/XMLSchema" xmlns:xs="http://www.w3.org/2001/XMLSchema" xmlns:p="http://schemas.microsoft.com/office/2006/metadata/properties" xmlns:ns2="92d1cfb8-beb1-4e4a-80e2-67160987f841" targetNamespace="http://schemas.microsoft.com/office/2006/metadata/properties" ma:root="true" ma:fieldsID="e2e5df136263885945ad8c18968564cc" ns2:_="">
    <xsd:import namespace="92d1cfb8-beb1-4e4a-80e2-67160987f84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1cfb8-beb1-4e4a-80e2-67160987f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6D28E3-7344-4FFB-8282-480B09597E15}">
  <ds:schemaRefs>
    <ds:schemaRef ds:uri="http://schemas.microsoft.com/sharepoint/v3/contenttype/forms"/>
  </ds:schemaRefs>
</ds:datastoreItem>
</file>

<file path=customXml/itemProps2.xml><?xml version="1.0" encoding="utf-8"?>
<ds:datastoreItem xmlns:ds="http://schemas.openxmlformats.org/officeDocument/2006/customXml" ds:itemID="{E4993099-EA31-4325-9309-6ED1C8BC4AA2}">
  <ds:schemaRefs>
    <ds:schemaRef ds:uri="http://schemas.microsoft.com/office/2006/metadata/contentType"/>
    <ds:schemaRef ds:uri="http://schemas.microsoft.com/office/2006/metadata/properties/metaAttributes"/>
    <ds:schemaRef ds:uri="http://www.w3.org/2000/xmlns/"/>
    <ds:schemaRef ds:uri="http://www.w3.org/2001/XMLSchema"/>
    <ds:schemaRef ds:uri="92d1cfb8-beb1-4e4a-80e2-67160987f841"/>
  </ds:schemaRefs>
</ds:datastoreItem>
</file>

<file path=customXml/itemProps3.xml><?xml version="1.0" encoding="utf-8"?>
<ds:datastoreItem xmlns:ds="http://schemas.openxmlformats.org/officeDocument/2006/customXml" ds:itemID="{195423F2-9FC9-4076-93C6-9917073DECB1}">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Origin</Template>
  <TotalTime>1101</TotalTime>
  <Words>457</Words>
  <Application>Microsoft Office PowerPoint</Application>
  <PresentationFormat>On-screen Show (4:3)</PresentationFormat>
  <Paragraphs>71</Paragraphs>
  <Slides>29</Slides>
  <Notes>0</Notes>
  <HiddenSlides>0</HiddenSlide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Algorithms</dc:title>
  <dc:subject/>
  <dc:creator>Owais</dc:creator>
  <dc:description/>
  <cp:lastModifiedBy>19SW45</cp:lastModifiedBy>
  <cp:revision>5</cp:revision>
  <dcterms:created xsi:type="dcterms:W3CDTF">2019-10-15T03:15:11Z</dcterms:created>
  <dcterms:modified xsi:type="dcterms:W3CDTF">2021-01-19T12:09:08Z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y fmtid="{D5CDD505-2E9C-101B-9397-08002B2CF9AE}" pid="12" name="ContentTypeId">
    <vt:lpwstr>0x01010080F2810CD8412546A0508FA20D633B3B</vt:lpwstr>
  </property>
</Properties>
</file>