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947" r:id="rId9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7559675" cy="10691813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520" y="-8640"/>
            <a:ext cx="12187080" cy="6866640"/>
            <a:chOff x="2520" y="-8640"/>
            <a:chExt cx="121870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520" y="2520"/>
              <a:ext cx="840240" cy="56635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20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roup 1"/>
          <p:cNvGrpSpPr/>
          <p:nvPr/>
        </p:nvGrpSpPr>
        <p:grpSpPr>
          <a:xfrm>
            <a:off x="0" y="-8640"/>
            <a:ext cx="12189600" cy="6866640"/>
            <a:chOff x="0" y="-8640"/>
            <a:chExt cx="12189600" cy="6866640"/>
          </a:xfrm>
        </p:grpSpPr>
        <p:sp>
          <p:nvSpPr>
            <p:cNvPr id="113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4"/>
            <p:cNvSpPr/>
            <p:nvPr/>
          </p:nvSpPr>
          <p:spPr>
            <a:xfrm>
              <a:off x="9181440" y="-8640"/>
              <a:ext cx="3004920" cy="68641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5"/>
            <p:cNvSpPr/>
            <p:nvPr/>
          </p:nvSpPr>
          <p:spPr>
            <a:xfrm>
              <a:off x="9603360" y="-8640"/>
              <a:ext cx="2585880" cy="68641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6"/>
            <p:cNvSpPr/>
            <p:nvPr/>
          </p:nvSpPr>
          <p:spPr>
            <a:xfrm>
              <a:off x="8932320" y="3048120"/>
              <a:ext cx="3257280" cy="380736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7"/>
            <p:cNvSpPr/>
            <p:nvPr/>
          </p:nvSpPr>
          <p:spPr>
            <a:xfrm>
              <a:off x="9334440" y="-8640"/>
              <a:ext cx="2851920" cy="68641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8"/>
            <p:cNvSpPr/>
            <p:nvPr/>
          </p:nvSpPr>
          <p:spPr>
            <a:xfrm>
              <a:off x="10898640" y="-8640"/>
              <a:ext cx="1287720" cy="68641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9"/>
            <p:cNvSpPr/>
            <p:nvPr/>
          </p:nvSpPr>
          <p:spPr>
            <a:xfrm>
              <a:off x="10938960" y="-8640"/>
              <a:ext cx="1247400" cy="68641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10"/>
            <p:cNvSpPr/>
            <p:nvPr/>
          </p:nvSpPr>
          <p:spPr>
            <a:xfrm>
              <a:off x="10371600" y="3589920"/>
              <a:ext cx="1814760" cy="326556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11"/>
            <p:cNvSpPr/>
            <p:nvPr/>
          </p:nvSpPr>
          <p:spPr>
            <a:xfrm>
              <a:off x="0" y="4013280"/>
              <a:ext cx="446040" cy="28422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CustomShape 1"/>
          <p:cNvSpPr/>
          <p:nvPr/>
        </p:nvSpPr>
        <p:spPr>
          <a:xfrm>
            <a:off x="1506960" y="2404440"/>
            <a:ext cx="77644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Data Structure &amp; Algorithms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CustomShape 1"/>
          <p:cNvSpPr/>
          <p:nvPr/>
        </p:nvSpPr>
        <p:spPr>
          <a:xfrm>
            <a:off x="1264680" y="609480"/>
            <a:ext cx="8594280" cy="13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Contents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81" name="CustomShape 2"/>
          <p:cNvSpPr/>
          <p:nvPr/>
        </p:nvSpPr>
        <p:spPr>
          <a:xfrm>
            <a:off x="1280160" y="2115000"/>
            <a:ext cx="8594280" cy="15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CLOs &amp; PLOs</a:t>
            </a:r>
            <a:endParaRPr lang="en-US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Marks Distribution</a:t>
            </a:r>
            <a:endParaRPr lang="en-US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Assessment Methods</a:t>
            </a:r>
            <a:endParaRPr lang="en-US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CustomShape 1"/>
          <p:cNvSpPr/>
          <p:nvPr/>
        </p:nvSpPr>
        <p:spPr>
          <a:xfrm>
            <a:off x="677160" y="609480"/>
            <a:ext cx="8594280" cy="13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CLOs &amp; PLOs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83" name="CustomShape 2"/>
          <p:cNvSpPr/>
          <p:nvPr/>
        </p:nvSpPr>
        <p:spPr>
          <a:xfrm>
            <a:off x="677160" y="2160720"/>
            <a:ext cx="8594280" cy="38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584" name="Table 3"/>
          <p:cNvGraphicFramePr/>
          <p:nvPr/>
        </p:nvGraphicFramePr>
        <p:xfrm>
          <a:off x="1383840" y="1906560"/>
          <a:ext cx="7511760" cy="2839680"/>
        </p:xfrm>
        <a:graphic>
          <a:graphicData uri="http://schemas.openxmlformats.org/drawingml/2006/table">
            <a:tbl>
              <a:tblPr/>
              <a:tblGrid>
                <a:gridCol w="85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760">
                <a:tc gridSpan="4"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Upon successful completion of the course, the student will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CLOs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Domain (Taxonomy Level)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PLOs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CLO-1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0" strike="noStrike" spc="-1">
                          <a:latin typeface="Arial"/>
                        </a:rPr>
                        <a:t>Outline various data structures such as arrays, lists, trees, graphs etc.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Cognitive (C2)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trike="noStrike" spc="-1">
                          <a:latin typeface="Arial"/>
                          <a:ea typeface="Noto Sans CJK SC"/>
                        </a:rPr>
                        <a:t>1 - </a:t>
                      </a:r>
                      <a:r>
                        <a:rPr lang="en-US" sz="1100" b="0" strike="noStrike" spc="-1">
                          <a:latin typeface="Arial"/>
                        </a:rPr>
                        <a:t>Engineering Knowledge 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CLO-2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0" strike="noStrike" spc="-1">
                          <a:latin typeface="Arial"/>
                        </a:rPr>
                        <a:t>Solving algorithms associated with each data structure.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1" strike="noStrike" spc="-1">
                          <a:latin typeface="Arial"/>
                        </a:rPr>
                        <a:t>Cognitive(C3)</a:t>
                      </a:r>
                      <a:endParaRPr lang="en-US" sz="115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trike="noStrike" spc="-1">
                          <a:latin typeface="Arial"/>
                          <a:ea typeface="Noto Sans CJK SC"/>
                        </a:rPr>
                        <a:t>2 - </a:t>
                      </a:r>
                      <a:r>
                        <a:rPr lang="en-US" sz="1100" b="0" strike="noStrike" spc="-1">
                          <a:latin typeface="Arial"/>
                        </a:rPr>
                        <a:t>Problem Analysis</a:t>
                      </a:r>
                    </a:p>
                    <a:p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CLO-3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1" strike="noStrike" spc="-1">
                          <a:latin typeface="Arial"/>
                        </a:rPr>
                        <a:t>Demonstrate the implementation of algorithms programmatically</a:t>
                      </a:r>
                      <a:endParaRPr lang="en-US" sz="115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1" strike="noStrike" spc="-1">
                          <a:latin typeface="Arial"/>
                        </a:rPr>
                        <a:t>Psychomotor(P4)</a:t>
                      </a:r>
                      <a:endParaRPr lang="en-US" sz="115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  <a:ea typeface="Noto Sans CJK SC"/>
                        </a:rPr>
                        <a:t>3 - </a:t>
                      </a:r>
                      <a:r>
                        <a:rPr lang="en-US" sz="1100" b="1" strike="noStrike" spc="-1">
                          <a:latin typeface="Arial"/>
                        </a:rPr>
                        <a:t>Design/Development of Solutions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0">
                <a:tc>
                  <a:txBody>
                    <a:bodyPr/>
                    <a:lstStyle/>
                    <a:p>
                      <a:r>
                        <a:rPr lang="en-US" sz="1100" b="1" strike="noStrike" spc="-1">
                          <a:latin typeface="Arial"/>
                        </a:rPr>
                        <a:t>CLO-4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0" strike="noStrike" spc="-1">
                          <a:latin typeface="Arial"/>
                        </a:rPr>
                        <a:t>Analysis of problem specific algorithms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50" b="1" strike="noStrike" spc="-1">
                          <a:latin typeface="Arial"/>
                        </a:rPr>
                        <a:t>Cognitive (C4)</a:t>
                      </a:r>
                      <a:endParaRPr lang="en-US" sz="115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trike="noStrike" spc="-1">
                          <a:latin typeface="Arial"/>
                          <a:ea typeface="Noto Sans CJK SC"/>
                        </a:rPr>
                        <a:t>4 - </a:t>
                      </a:r>
                      <a:r>
                        <a:rPr lang="en-US" sz="1100" b="0" strike="noStrike" spc="-1">
                          <a:latin typeface="Arial"/>
                        </a:rPr>
                        <a:t>Investigation</a:t>
                      </a:r>
                    </a:p>
                    <a:p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CustomShape 1"/>
          <p:cNvSpPr/>
          <p:nvPr/>
        </p:nvSpPr>
        <p:spPr>
          <a:xfrm>
            <a:off x="677160" y="609480"/>
            <a:ext cx="8594280" cy="13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Marks Distribution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86" name="CustomShape 2"/>
          <p:cNvSpPr/>
          <p:nvPr/>
        </p:nvSpPr>
        <p:spPr>
          <a:xfrm>
            <a:off x="677160" y="2160720"/>
            <a:ext cx="8594280" cy="38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7" name="CustomShape 3"/>
          <p:cNvSpPr/>
          <p:nvPr/>
        </p:nvSpPr>
        <p:spPr>
          <a:xfrm>
            <a:off x="677160" y="1828800"/>
            <a:ext cx="8594280" cy="42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5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Practical (50 Marks):</a:t>
            </a:r>
            <a:endParaRPr lang="en-US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40% Sessional (Lab Evaluation &amp; Project/Test)</a:t>
            </a:r>
            <a:endParaRPr lang="en-US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60% Final examination (50% Objective test &amp; 50% viva-voce 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588" name="Table 4"/>
          <p:cNvGraphicFramePr/>
          <p:nvPr/>
        </p:nvGraphicFramePr>
        <p:xfrm>
          <a:off x="3248280" y="3516480"/>
          <a:ext cx="5075280" cy="3599280"/>
        </p:xfrm>
        <a:graphic>
          <a:graphicData uri="http://schemas.openxmlformats.org/drawingml/2006/table">
            <a:tbl>
              <a:tblPr/>
              <a:tblGrid>
                <a:gridCol w="50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Practical Marks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  <a:ea typeface="Noto Sans CJK SC"/>
                        </a:rPr>
                        <a:t>CLO 3 </a:t>
                      </a:r>
                      <a:r>
                        <a:rPr lang="en-US" sz="1800" b="0" strike="noStrike" spc="-1">
                          <a:latin typeface="Arial"/>
                        </a:rPr>
                        <a:t>– Lab Evaluation (15 Marks)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  <a:ea typeface="Noto Sans CJK SC"/>
                        </a:rPr>
                        <a:t>CLO 1 </a:t>
                      </a:r>
                      <a:r>
                        <a:rPr lang="en-US" sz="1800" b="0" strike="noStrike" spc="-1">
                          <a:latin typeface="Arial"/>
                        </a:rPr>
                        <a:t>– MCQs based Online Test (05 Marks)</a:t>
                      </a: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                                 </a:t>
                      </a:r>
                      <a:r>
                        <a:rPr lang="en-US" sz="1800" b="1" strike="noStrike" spc="-1">
                          <a:latin typeface="Arial"/>
                        </a:rPr>
                        <a:t>OR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r>
                        <a:rPr lang="en-US" sz="1800" b="0" strike="noStrike" spc="-1">
                          <a:latin typeface="Arial"/>
                        </a:rPr>
                        <a:t>CLO 3 – Task oriented Test (05 Marks) 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CLO 1 – Objective Test (15 Marks)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  <a:ea typeface="Noto Sans CJK SC"/>
                        </a:rPr>
                        <a:t>CLO 3 </a:t>
                      </a:r>
                      <a:r>
                        <a:rPr lang="en-US" sz="1800" b="0" strike="noStrike" spc="-1">
                          <a:latin typeface="Arial"/>
                        </a:rPr>
                        <a:t>– Viva Voce (15 Marks)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CustomShape 1"/>
          <p:cNvSpPr/>
          <p:nvPr/>
        </p:nvSpPr>
        <p:spPr>
          <a:xfrm>
            <a:off x="677160" y="609480"/>
            <a:ext cx="8594280" cy="13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Assessment Methods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0" name="CustomShape 2"/>
          <p:cNvSpPr/>
          <p:nvPr/>
        </p:nvSpPr>
        <p:spPr>
          <a:xfrm>
            <a:off x="677160" y="2160720"/>
            <a:ext cx="8594280" cy="38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CustomShape 3"/>
          <p:cNvSpPr/>
          <p:nvPr/>
        </p:nvSpPr>
        <p:spPr>
          <a:xfrm>
            <a:off x="1280160" y="2115000"/>
            <a:ext cx="8594280" cy="15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Objective Test (MCQs)</a:t>
            </a:r>
            <a:endParaRPr lang="en-US" sz="18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Several Rubrics based on different Lab objectives</a:t>
            </a:r>
            <a:endParaRPr lang="en-US" sz="1800" b="0" strike="noStrike" spc="-1">
              <a:latin typeface="Arial"/>
            </a:endParaRPr>
          </a:p>
          <a:p>
            <a:pPr marL="1512000" lvl="6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  <a:ea typeface="DejaVu Sans"/>
              </a:rPr>
              <a:t>E.g., Originality, Engineering knowledge, Efficiency</a:t>
            </a:r>
            <a:endParaRPr lang="en-US" sz="1800" b="0" strike="noStrike" spc="-1">
              <a:latin typeface="Arial"/>
            </a:endParaRPr>
          </a:p>
          <a:p>
            <a:pPr marL="1512000" lvl="6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CustomShape 1"/>
          <p:cNvSpPr/>
          <p:nvPr/>
        </p:nvSpPr>
        <p:spPr>
          <a:xfrm>
            <a:off x="677160" y="2700720"/>
            <a:ext cx="8594280" cy="18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Thank You!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2810CD8412546A0508FA20D633B3B" ma:contentTypeVersion="0" ma:contentTypeDescription="Create a new document." ma:contentTypeScope="" ma:versionID="3bc83f2d0d478a9105bd56c413651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6F7C8D-FC6A-410F-9CA1-42ED82DDA2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139D8-1428-4FED-8215-7BAC6BACF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954A95-E734-4626-9E28-189F8391CF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732</TotalTime>
  <Words>216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>Jawed Iqbal Memon</dc:creator>
  <dc:description/>
  <cp:lastModifiedBy>Zohaib Hassan</cp:lastModifiedBy>
  <cp:revision>64</cp:revision>
  <dcterms:created xsi:type="dcterms:W3CDTF">2018-10-18T14:32:24Z</dcterms:created>
  <dcterms:modified xsi:type="dcterms:W3CDTF">2021-03-13T12:39:29Z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0x01010080F2810CD8412546A0508FA20D633B3B</vt:lpwstr>
  </property>
</Properties>
</file>