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embeddings/oleObject1.bin" ContentType="application/vnd.openxmlformats-officedocument.oleObject"/>
  <Override PartName="/ppt/media/image17.wmf" ContentType="image/x-wm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p:notesSz cx="7559675" cy="10691812"/>
</p:presentation>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ustomXml" Target="../customXml/item2.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ustomXml" Target="../customXml/item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2.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cap="rnd" w="9360">
            <a:solidFill>
              <a:schemeClr val="accent2"/>
            </a:solidFill>
            <a:custDash>
              <a:ds d="600000" sp="500000"/>
            </a:custDash>
            <a:round/>
          </a:ln>
        </p:spPr>
        <p:style>
          <a:lnRef idx="0"/>
          <a:fillRef idx="0"/>
          <a:effectRef idx="0"/>
          <a:fontRef idx="minor"/>
        </p:style>
      </p:sp>
      <p:sp>
        <p:nvSpPr>
          <p:cNvPr id="1" name="Line 2"/>
          <p:cNvSpPr/>
          <p:nvPr/>
        </p:nvSpPr>
        <p:spPr>
          <a:xfrm>
            <a:off x="457200" y="1143000"/>
            <a:ext cx="8229600" cy="360"/>
          </a:xfrm>
          <a:prstGeom prst="line">
            <a:avLst/>
          </a:prstGeom>
          <a:ln cap="rnd" w="9360">
            <a:solidFill>
              <a:schemeClr val="accent2"/>
            </a:solidFill>
            <a:custDash>
              <a:ds d="600000" sp="500000"/>
            </a:custDash>
            <a:round/>
          </a:ln>
        </p:spPr>
        <p:style>
          <a:lnRef idx="0"/>
          <a:fillRef idx="0"/>
          <a:effectRef idx="0"/>
          <a:fontRef idx="minor"/>
        </p:style>
      </p:sp>
      <p:sp>
        <p:nvSpPr>
          <p:cNvPr id="2" name="CustomShape 3" hidden="1"/>
          <p:cNvSpPr/>
          <p:nvPr/>
        </p:nvSpPr>
        <p:spPr>
          <a:xfrm rot="5400000">
            <a:off x="419760" y="6467400"/>
            <a:ext cx="190080" cy="11952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905040" y="3648240"/>
            <a:ext cx="7314480" cy="1279440"/>
          </a:xfrm>
          <a:prstGeom prst="rect">
            <a:avLst/>
          </a:prstGeom>
          <a:noFill/>
          <a:ln w="6480">
            <a:solidFill>
              <a:schemeClr val="accent1"/>
            </a:solidFill>
            <a:round/>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14400" y="5048280"/>
            <a:ext cx="7314480" cy="685080"/>
          </a:xfrm>
          <a:prstGeom prst="rect">
            <a:avLst/>
          </a:prstGeom>
          <a:noFill/>
          <a:ln w="6480">
            <a:solidFill>
              <a:schemeClr val="accent2"/>
            </a:solidFill>
            <a:round/>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905040" y="3648240"/>
            <a:ext cx="227880" cy="1279440"/>
          </a:xfrm>
          <a:prstGeom prst="rect">
            <a:avLst/>
          </a:prstGeom>
          <a:solidFill>
            <a:schemeClr val="accent1"/>
          </a:solidFill>
          <a:ln w="6480">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914400" y="5048280"/>
            <a:ext cx="227880" cy="685080"/>
          </a:xfrm>
          <a:prstGeom prst="rect">
            <a:avLst/>
          </a:prstGeom>
          <a:solidFill>
            <a:schemeClr val="accent2"/>
          </a:solidFill>
          <a:ln w="6480">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152280"/>
            <a:ext cx="8228880" cy="9900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457200" y="6352920"/>
            <a:ext cx="8229600" cy="360"/>
          </a:xfrm>
          <a:prstGeom prst="line">
            <a:avLst/>
          </a:prstGeom>
          <a:ln cap="rnd" w="9360">
            <a:solidFill>
              <a:schemeClr val="accent2"/>
            </a:solidFill>
            <a:custDash>
              <a:ds d="600000" sp="500000"/>
            </a:custDash>
            <a:round/>
          </a:ln>
        </p:spPr>
        <p:style>
          <a:lnRef idx="0"/>
          <a:fillRef idx="0"/>
          <a:effectRef idx="0"/>
          <a:fontRef idx="minor"/>
        </p:style>
      </p:sp>
      <p:sp>
        <p:nvSpPr>
          <p:cNvPr id="46" name="Line 2"/>
          <p:cNvSpPr/>
          <p:nvPr/>
        </p:nvSpPr>
        <p:spPr>
          <a:xfrm>
            <a:off x="457200" y="1143000"/>
            <a:ext cx="8229600" cy="360"/>
          </a:xfrm>
          <a:prstGeom prst="line">
            <a:avLst/>
          </a:prstGeom>
          <a:ln cap="rnd" w="9360">
            <a:solidFill>
              <a:schemeClr val="accent2"/>
            </a:solidFill>
            <a:custDash>
              <a:ds d="600000" sp="500000"/>
            </a:custDash>
            <a:round/>
          </a:ln>
        </p:spPr>
        <p:style>
          <a:lnRef idx="0"/>
          <a:fillRef idx="0"/>
          <a:effectRef idx="0"/>
          <a:fontRef idx="minor"/>
        </p:style>
      </p:sp>
      <p:sp>
        <p:nvSpPr>
          <p:cNvPr id="47" name="CustomShape 3"/>
          <p:cNvSpPr/>
          <p:nvPr/>
        </p:nvSpPr>
        <p:spPr>
          <a:xfrm rot="5400000">
            <a:off x="419760" y="6467400"/>
            <a:ext cx="190080" cy="11952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87"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88"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89" name="PlaceHolder 4"/>
          <p:cNvSpPr>
            <a:spLocks noGrp="1"/>
          </p:cNvSpPr>
          <p:nvPr>
            <p:ph type="title"/>
          </p:nvPr>
        </p:nvSpPr>
        <p:spPr>
          <a:xfrm>
            <a:off x="457200" y="152280"/>
            <a:ext cx="8229240" cy="990360"/>
          </a:xfrm>
          <a:prstGeom prst="rect">
            <a:avLst/>
          </a:prstGeom>
        </p:spPr>
        <p:txBody>
          <a:bodyPr lIns="90000" rIns="90000" tIns="45000" bIns="45000" anchor="b"/>
          <a:p>
            <a:pPr>
              <a:lnSpc>
                <a:spcPct val="100000"/>
              </a:lnSpc>
            </a:pPr>
            <a:r>
              <a:rPr b="0" lang="en-US" sz="3200" spc="-1" strike="noStrike">
                <a:solidFill>
                  <a:srgbClr val="464653"/>
                </a:solidFill>
                <a:latin typeface="Bookman Old Style"/>
              </a:rPr>
              <a:t>Click </a:t>
            </a:r>
            <a:r>
              <a:rPr b="0" lang="en-US" sz="3200" spc="-1" strike="noStrike">
                <a:solidFill>
                  <a:srgbClr val="464653"/>
                </a:solidFill>
                <a:latin typeface="Bookman Old Style"/>
              </a:rPr>
              <a:t>to edit </a:t>
            </a:r>
            <a:r>
              <a:rPr b="0" lang="en-US" sz="3200" spc="-1" strike="noStrike">
                <a:solidFill>
                  <a:srgbClr val="464653"/>
                </a:solidFill>
                <a:latin typeface="Bookman Old Style"/>
              </a:rPr>
              <a:t>Master </a:t>
            </a:r>
            <a:r>
              <a:rPr b="0" lang="en-US" sz="3200" spc="-1" strike="noStrike">
                <a:solidFill>
                  <a:srgbClr val="464653"/>
                </a:solidFill>
                <a:latin typeface="Bookman Old Style"/>
              </a:rPr>
              <a:t>title </a:t>
            </a:r>
            <a:r>
              <a:rPr b="0" lang="en-US" sz="3200" spc="-1" strike="noStrike">
                <a:solidFill>
                  <a:srgbClr val="464653"/>
                </a:solidFill>
                <a:latin typeface="Bookman Old Style"/>
              </a:rPr>
              <a:t>style</a:t>
            </a:r>
            <a:endParaRPr b="0" lang="en-US" sz="3200" spc="-1" strike="noStrike">
              <a:solidFill>
                <a:srgbClr val="000000"/>
              </a:solidFill>
              <a:latin typeface="Gill Sans MT"/>
            </a:endParaRPr>
          </a:p>
        </p:txBody>
      </p:sp>
      <p:sp>
        <p:nvSpPr>
          <p:cNvPr id="90" name="PlaceHolder 5"/>
          <p:cNvSpPr>
            <a:spLocks noGrp="1"/>
          </p:cNvSpPr>
          <p:nvPr>
            <p:ph type="dt"/>
          </p:nvPr>
        </p:nvSpPr>
        <p:spPr>
          <a:xfrm>
            <a:off x="6400800" y="6356520"/>
            <a:ext cx="2288520" cy="365400"/>
          </a:xfrm>
          <a:prstGeom prst="rect">
            <a:avLst/>
          </a:prstGeom>
        </p:spPr>
        <p:txBody>
          <a:bodyPr lIns="90000" rIns="90000" tIns="45000" bIns="45000"/>
          <a:p>
            <a:pPr>
              <a:lnSpc>
                <a:spcPct val="100000"/>
              </a:lnSpc>
            </a:pPr>
            <a:fld id="{FD6D2EF0-A4D0-4AB8-8933-81FFB8347D75}" type="datetime">
              <a:rPr b="0" lang="en-US" sz="1400" spc="-1" strike="noStrike">
                <a:solidFill>
                  <a:srgbClr val="464653"/>
                </a:solidFill>
                <a:latin typeface="Gill Sans MT"/>
              </a:rPr>
              <a:t>1/20/21</a:t>
            </a:fld>
            <a:endParaRPr b="0" lang="en-US" sz="1400" spc="-1" strike="noStrike">
              <a:latin typeface="Times New Roman"/>
            </a:endParaRPr>
          </a:p>
        </p:txBody>
      </p:sp>
      <p:sp>
        <p:nvSpPr>
          <p:cNvPr id="91" name="PlaceHolder 6"/>
          <p:cNvSpPr>
            <a:spLocks noGrp="1"/>
          </p:cNvSpPr>
          <p:nvPr>
            <p:ph type="ftr"/>
          </p:nvPr>
        </p:nvSpPr>
        <p:spPr>
          <a:xfrm>
            <a:off x="2898720" y="6356520"/>
            <a:ext cx="3504960" cy="365400"/>
          </a:xfrm>
          <a:prstGeom prst="rect">
            <a:avLst/>
          </a:prstGeom>
        </p:spPr>
        <p:txBody>
          <a:bodyPr lIns="90000" rIns="90000" tIns="45000" bIns="45000"/>
          <a:p>
            <a:endParaRPr b="0" lang="en-US" sz="2400" spc="-1" strike="noStrike">
              <a:latin typeface="Times New Roman"/>
            </a:endParaRPr>
          </a:p>
        </p:txBody>
      </p:sp>
      <p:sp>
        <p:nvSpPr>
          <p:cNvPr id="92" name="PlaceHolder 7"/>
          <p:cNvSpPr>
            <a:spLocks noGrp="1"/>
          </p:cNvSpPr>
          <p:nvPr>
            <p:ph type="sldNum"/>
          </p:nvPr>
        </p:nvSpPr>
        <p:spPr>
          <a:xfrm>
            <a:off x="612720" y="6356520"/>
            <a:ext cx="1980720" cy="365400"/>
          </a:xfrm>
          <a:prstGeom prst="rect">
            <a:avLst/>
          </a:prstGeom>
        </p:spPr>
        <p:txBody>
          <a:bodyPr lIns="90000" rIns="90000" tIns="45000" bIns="45000"/>
          <a:p>
            <a:pPr>
              <a:lnSpc>
                <a:spcPct val="100000"/>
              </a:lnSpc>
            </a:pPr>
            <a:fld id="{3C23BF77-CCB9-4E91-A4ED-CA0D6F50C10F}" type="slidenum">
              <a:rPr b="0" lang="en-US" sz="1400" spc="-1" strike="noStrike">
                <a:solidFill>
                  <a:srgbClr val="464653"/>
                </a:solidFill>
                <a:latin typeface="Gill Sans MT"/>
              </a:rPr>
              <a:t>1</a:t>
            </a:fld>
            <a:endParaRPr b="0" lang="en-US" sz="1400" spc="-1" strike="noStrike">
              <a:latin typeface="Times New Roman"/>
            </a:endParaRPr>
          </a:p>
        </p:txBody>
      </p:sp>
      <p:sp>
        <p:nvSpPr>
          <p:cNvPr id="93" name="PlaceHolder 8"/>
          <p:cNvSpPr>
            <a:spLocks noGrp="1"/>
          </p:cNvSpPr>
          <p:nvPr>
            <p:ph type="body"/>
          </p:nvPr>
        </p:nvSpPr>
        <p:spPr>
          <a:xfrm>
            <a:off x="457200" y="1219320"/>
            <a:ext cx="8229240" cy="4937400"/>
          </a:xfrm>
          <a:prstGeom prst="rect">
            <a:avLst/>
          </a:prstGeom>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Click to edit Master text styles</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Second level</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Third level</a:t>
            </a:r>
            <a:endParaRPr b="0" lang="en-US"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en-US" sz="1800" spc="-1" strike="noStrike">
                <a:solidFill>
                  <a:srgbClr val="000000"/>
                </a:solidFill>
                <a:latin typeface="Gill Sans MT"/>
              </a:rPr>
              <a:t>Fourth level</a:t>
            </a:r>
            <a:endParaRPr b="0" lang="en-U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en-US" sz="1600" spc="-1" strike="noStrike">
                <a:solidFill>
                  <a:srgbClr val="000000"/>
                </a:solidFill>
                <a:latin typeface="Gill Sans MT"/>
              </a:rPr>
              <a:t>Fifth level</a:t>
            </a:r>
            <a:endParaRPr b="0" lang="en-US"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geeksforgeeks.org/inheritance-in-java/"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geeksforgeeks.org/encapsulation-in-java/"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geeksforgeeks.org/abstraction-in-java-2/" TargetMode="External"/><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www.geeksforgeeks.org/interfaces-in-java/" TargetMode="External"/><Relationship Id="rId2" Type="http://schemas.openxmlformats.org/officeDocument/2006/relationships/hyperlink" Target="https://www.geeksforgeeks.org/abstract-classes-in-java/"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www.webopedia.com/TERM/P/programmer.html" TargetMode="External"/><Relationship Id="rId2" Type="http://schemas.openxmlformats.org/officeDocument/2006/relationships/hyperlink" Target="https://www.webopedia.com/TERM/D/data_type.html" TargetMode="External"/><Relationship Id="rId3" Type="http://schemas.openxmlformats.org/officeDocument/2006/relationships/hyperlink" Target="https://www.webopedia.com/TERM/D/data_structure.html" TargetMode="External"/><Relationship Id="rId4" Type="http://schemas.openxmlformats.org/officeDocument/2006/relationships/hyperlink" Target="https://www.webopedia.com/TERM/F/function.html" TargetMode="External"/><Relationship Id="rId5" Type="http://schemas.openxmlformats.org/officeDocument/2006/relationships/hyperlink" Target="https://www.webopedia.com/TERM/O/object.html" TargetMode="External"/><Relationship Id="rId6" Type="http://schemas.openxmlformats.org/officeDocument/2006/relationships/hyperlink" Target="https://www.webopedia.com/TERM/D/data.html" TargetMode="External"/><Relationship Id="rId7"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7.wmf"/><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www.webopedia.com/TERM/O/object_oriented_programming_OOP.html" TargetMode="External"/><Relationship Id="rId2" Type="http://schemas.openxmlformats.org/officeDocument/2006/relationships/hyperlink" Target="https://www.geeksforgeeks.org/object-oriented-programming-oops-concept-in-java/" TargetMode="External"/><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geeksforgeeks.org/classes-objects-java/" TargetMode="External"/><Relationship Id="rId2" Type="http://schemas.openxmlformats.org/officeDocument/2006/relationships/hyperlink" Target="https://www.geeksforgeeks.org/access-specifiers-for-classes-or-interfaces-in-java/"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geeksforgeeks.org/classes-objects-java/"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geeksforgeeks.org/polymorphism-in-java/" TargetMode="External"/><Relationship Id="rId2" Type="http://schemas.openxmlformats.org/officeDocument/2006/relationships/hyperlink" Target="https://www.geeksforgeeks.org/overloading-in-java/" TargetMode="External"/><Relationship Id="rId3" Type="http://schemas.openxmlformats.org/officeDocument/2006/relationships/hyperlink" Target="https://www.geeksforgeeks.org/overriding-in-java/" TargetMode="External"/><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219320" y="3886200"/>
            <a:ext cx="6857280" cy="990000"/>
          </a:xfrm>
          <a:prstGeom prst="rect">
            <a:avLst/>
          </a:prstGeom>
          <a:noFill/>
          <a:ln>
            <a:noFill/>
          </a:ln>
        </p:spPr>
        <p:style>
          <a:lnRef idx="0"/>
          <a:fillRef idx="0"/>
          <a:effectRef idx="0"/>
          <a:fontRef idx="minor"/>
        </p:style>
        <p:txBody>
          <a:bodyPr lIns="90000" rIns="90000" tIns="45000" bIns="45000"/>
          <a:p>
            <a:pPr algn="r">
              <a:lnSpc>
                <a:spcPct val="100000"/>
              </a:lnSpc>
            </a:pPr>
            <a:r>
              <a:rPr b="0" lang="en-US" sz="3200" spc="-1" strike="noStrike">
                <a:solidFill>
                  <a:srgbClr val="000000"/>
                </a:solidFill>
                <a:latin typeface="Bookman Old Style"/>
              </a:rPr>
              <a:t>Data Structures Algorithms</a:t>
            </a:r>
            <a:endParaRPr b="0" lang="en-US" sz="3200" spc="-1" strike="noStrike">
              <a:latin typeface="Arial"/>
            </a:endParaRPr>
          </a:p>
        </p:txBody>
      </p:sp>
      <p:sp>
        <p:nvSpPr>
          <p:cNvPr id="131" name="CustomShape 2"/>
          <p:cNvSpPr/>
          <p:nvPr/>
        </p:nvSpPr>
        <p:spPr>
          <a:xfrm>
            <a:off x="1219320" y="5124600"/>
            <a:ext cx="6857280" cy="532800"/>
          </a:xfrm>
          <a:prstGeom prst="rect">
            <a:avLst/>
          </a:prstGeom>
          <a:noFill/>
          <a:ln>
            <a:noFill/>
          </a:ln>
        </p:spPr>
        <p:style>
          <a:lnRef idx="0"/>
          <a:fillRef idx="0"/>
          <a:effectRef idx="0"/>
          <a:fontRef idx="minor"/>
        </p:style>
        <p:txBody>
          <a:bodyPr lIns="90000" rIns="90000" tIns="45000" bIns="45000"/>
          <a:p>
            <a:pPr algn="r">
              <a:lnSpc>
                <a:spcPct val="100000"/>
              </a:lnSpc>
              <a:spcBef>
                <a:spcPts val="601"/>
              </a:spcBef>
            </a:pPr>
            <a:r>
              <a:rPr b="0" lang="en-US" sz="2000" spc="-1" strike="noStrike">
                <a:solidFill>
                  <a:srgbClr val="464653"/>
                </a:solidFill>
                <a:latin typeface="Bookman Old Style"/>
              </a:rPr>
              <a:t>Practical # 02</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Cont..</a:t>
            </a:r>
            <a:endParaRPr b="0" lang="en-US" sz="3200" spc="-1" strike="noStrike">
              <a:latin typeface="Arial"/>
            </a:endParaRPr>
          </a:p>
        </p:txBody>
      </p:sp>
      <p:sp>
        <p:nvSpPr>
          <p:cNvPr id="150"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Can we overload static methods?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Can we overload methods that differ only by static keyword?</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Can we overload main() in Java?</a:t>
            </a:r>
            <a:endParaRPr b="0" lang="en-US" sz="2600" spc="-1" strike="noStrike">
              <a:latin typeface="Arial"/>
            </a:endParaRPr>
          </a:p>
        </p:txBody>
      </p:sp>
      <p:pic>
        <p:nvPicPr>
          <p:cNvPr id="151" name="Picture 3" descr=""/>
          <p:cNvPicPr/>
          <p:nvPr/>
        </p:nvPicPr>
        <p:blipFill>
          <a:blip r:embed="rId1"/>
          <a:stretch/>
        </p:blipFill>
        <p:spPr>
          <a:xfrm>
            <a:off x="0" y="2971800"/>
            <a:ext cx="9143280" cy="3885480"/>
          </a:xfrm>
          <a:prstGeom prst="rect">
            <a:avLst/>
          </a:prstGeom>
          <a:ln w="9360">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Overriding in Java</a:t>
            </a:r>
            <a:endParaRPr b="0" lang="en-US" sz="3200" spc="-1" strike="noStrike">
              <a:latin typeface="Arial"/>
            </a:endParaRPr>
          </a:p>
        </p:txBody>
      </p:sp>
      <p:sp>
        <p:nvSpPr>
          <p:cNvPr id="153"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In any object-oriented programming language, Overriding is a feature that allows a subclass or child class to provide a specific implementation of a method that is already provided by one of its super-classes or parent classes.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When a method in a subclass has the same name, same parameters or signature and same return type(or sub-type) as a method in its super-class, then the method in the subclass is said to </a:t>
            </a:r>
            <a:r>
              <a:rPr b="0" i="1" lang="en-US" sz="2600" spc="-1" strike="noStrike">
                <a:solidFill>
                  <a:srgbClr val="000000"/>
                </a:solidFill>
                <a:latin typeface="Gill Sans MT"/>
              </a:rPr>
              <a:t>override</a:t>
            </a:r>
            <a:r>
              <a:rPr b="0" lang="en-US" sz="2600" spc="-1" strike="noStrike">
                <a:solidFill>
                  <a:srgbClr val="000000"/>
                </a:solidFill>
                <a:latin typeface="Gill Sans MT"/>
              </a:rPr>
              <a:t> the method in the super-class.</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Overriding in Java</a:t>
            </a:r>
            <a:endParaRPr b="0" lang="en-US" sz="3200" spc="-1" strike="noStrike">
              <a:latin typeface="Arial"/>
            </a:endParaRPr>
          </a:p>
        </p:txBody>
      </p:sp>
      <p:sp>
        <p:nvSpPr>
          <p:cNvPr id="155"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In any object-oriented programming language, Overriding is a feature that allows a subclass or child class to provide a specific implementation of a method that is already provided by one of its super-classes or parent classes.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When a method in a subclass has the same name, same parameters or signature and same return type(or sub-type) as a method in its super-class, then the method in the subclass is said to </a:t>
            </a:r>
            <a:r>
              <a:rPr b="0" i="1" lang="en-US" sz="2600" spc="-1" strike="noStrike">
                <a:solidFill>
                  <a:srgbClr val="000000"/>
                </a:solidFill>
                <a:latin typeface="Gill Sans MT"/>
              </a:rPr>
              <a:t>override</a:t>
            </a:r>
            <a:r>
              <a:rPr b="0" lang="en-US" sz="2600" spc="-1" strike="noStrike">
                <a:solidFill>
                  <a:srgbClr val="000000"/>
                </a:solidFill>
                <a:latin typeface="Gill Sans MT"/>
              </a:rPr>
              <a:t> the method in the super-class.</a:t>
            </a:r>
            <a:endParaRPr b="0" lang="en-US" sz="2600" spc="-1" strike="noStrike">
              <a:latin typeface="Arial"/>
            </a:endParaRPr>
          </a:p>
        </p:txBody>
      </p:sp>
      <p:pic>
        <p:nvPicPr>
          <p:cNvPr id="156" name="Picture 2" descr=""/>
          <p:cNvPicPr/>
          <p:nvPr/>
        </p:nvPicPr>
        <p:blipFill>
          <a:blip r:embed="rId1"/>
          <a:stretch/>
        </p:blipFill>
        <p:spPr>
          <a:xfrm>
            <a:off x="0" y="0"/>
            <a:ext cx="9143280" cy="6857280"/>
          </a:xfrm>
          <a:prstGeom prst="rect">
            <a:avLst/>
          </a:prstGeom>
          <a:ln w="9360">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Overriding in Java</a:t>
            </a:r>
            <a:endParaRPr b="0" lang="en-US" sz="3200" spc="-1" strike="noStrike">
              <a:latin typeface="Arial"/>
            </a:endParaRPr>
          </a:p>
        </p:txBody>
      </p:sp>
      <p:sp>
        <p:nvSpPr>
          <p:cNvPr id="158"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private methods are not overridden</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Final methods can not be overridden</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The overriding method must have same return type </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Invoking overridden method from sub-class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 </a:t>
            </a:r>
            <a:r>
              <a:rPr b="0" lang="en-US" sz="2600" spc="-1" strike="noStrike">
                <a:solidFill>
                  <a:srgbClr val="000000"/>
                </a:solidFill>
                <a:latin typeface="Gill Sans MT"/>
              </a:rPr>
              <a:t>We can not override constructor as parent and child class can never have constructor with same name(Constructor name must always be same as Class name).</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We can have multilevel method-overriding</a:t>
            </a:r>
            <a:endParaRPr b="0" lang="en-US" sz="2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Overriding in Java</a:t>
            </a:r>
            <a:endParaRPr b="0" lang="en-US" sz="3200" spc="-1" strike="noStrike">
              <a:latin typeface="Arial"/>
            </a:endParaRPr>
          </a:p>
        </p:txBody>
      </p:sp>
      <p:sp>
        <p:nvSpPr>
          <p:cNvPr id="160"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1"/>
              </a:rPr>
              <a:t>Inheritence</a:t>
            </a:r>
            <a:r>
              <a:rPr b="1" lang="en-US" sz="2600" spc="-1" strike="noStrike">
                <a:solidFill>
                  <a:srgbClr val="000000"/>
                </a:solidFill>
                <a:latin typeface="Gill Sans MT"/>
              </a:rPr>
              <a:t>:</a:t>
            </a:r>
            <a:r>
              <a:rPr b="0" lang="en-US" sz="2600" spc="-1" strike="noStrike">
                <a:solidFill>
                  <a:srgbClr val="000000"/>
                </a:solidFill>
                <a:latin typeface="Gill Sans MT"/>
              </a:rPr>
              <a:t> Inheritance is an important pillar of OOP(Object Oriented Programming). It is the mechanism in java by which one class is allow to inherit the features(fields and methods) of another class.</a:t>
            </a:r>
            <a:br/>
            <a:r>
              <a:rPr b="1" lang="en-US" sz="2600" spc="-1" strike="noStrike">
                <a:solidFill>
                  <a:srgbClr val="000000"/>
                </a:solidFill>
                <a:latin typeface="Gill Sans MT"/>
              </a:rPr>
              <a:t>Important terminology:</a:t>
            </a:r>
            <a:br/>
            <a:r>
              <a:rPr b="1" lang="en-US" sz="2600" spc="-1" strike="noStrike">
                <a:solidFill>
                  <a:srgbClr val="000000"/>
                </a:solidFill>
                <a:latin typeface="Gill Sans MT"/>
              </a:rPr>
              <a:t>Super Class: </a:t>
            </a:r>
            <a:r>
              <a:rPr b="0" lang="en-US" sz="2600" spc="-1" strike="noStrike">
                <a:solidFill>
                  <a:srgbClr val="000000"/>
                </a:solidFill>
                <a:latin typeface="Gill Sans MT"/>
              </a:rPr>
              <a:t>The class whose features are inherited is known as superclass(or a base class or a parent class).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Sub Class:</a:t>
            </a:r>
            <a:r>
              <a:rPr b="0" lang="en-US" sz="2600" spc="-1" strike="noStrike">
                <a:solidFill>
                  <a:srgbClr val="000000"/>
                </a:solidFill>
                <a:latin typeface="Gill Sans MT"/>
              </a:rPr>
              <a:t> The class that inherits the other class is known as subclass(or a derived class, extended class, or child class). The subclass can add its own fields and methods in addition to the superclass fields and methods.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Reusability: </a:t>
            </a:r>
            <a:r>
              <a:rPr b="0" lang="en-US" sz="2600" spc="-1" strike="noStrike">
                <a:solidFill>
                  <a:srgbClr val="000000"/>
                </a:solidFill>
                <a:latin typeface="Gill Sans MT"/>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keyword used for inheritance is </a:t>
            </a:r>
            <a:r>
              <a:rPr b="1" lang="en-US" sz="2600" spc="-1" strike="noStrike">
                <a:solidFill>
                  <a:srgbClr val="000000"/>
                </a:solidFill>
                <a:latin typeface="Gill Sans MT"/>
              </a:rPr>
              <a:t>extends</a:t>
            </a:r>
            <a:endParaRPr b="0" lang="en-US" sz="2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Picture 2" descr=""/>
          <p:cNvPicPr/>
          <p:nvPr/>
        </p:nvPicPr>
        <p:blipFill>
          <a:blip r:embed="rId1"/>
          <a:stretch/>
        </p:blipFill>
        <p:spPr>
          <a:xfrm>
            <a:off x="762120" y="380880"/>
            <a:ext cx="7603560" cy="1613880"/>
          </a:xfrm>
          <a:prstGeom prst="rect">
            <a:avLst/>
          </a:prstGeom>
          <a:ln w="9360">
            <a:noFill/>
          </a:ln>
        </p:spPr>
      </p:pic>
      <p:pic>
        <p:nvPicPr>
          <p:cNvPr id="162" name="Picture 2" descr=""/>
          <p:cNvPicPr/>
          <p:nvPr/>
        </p:nvPicPr>
        <p:blipFill>
          <a:blip r:embed="rId2"/>
          <a:stretch/>
        </p:blipFill>
        <p:spPr>
          <a:xfrm>
            <a:off x="914400" y="1981080"/>
            <a:ext cx="7314480" cy="4494960"/>
          </a:xfrm>
          <a:prstGeom prst="rect">
            <a:avLst/>
          </a:prstGeom>
          <a:ln w="9360">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200" spc="-1" strike="noStrike">
                <a:solidFill>
                  <a:srgbClr val="464653"/>
                </a:solidFill>
                <a:latin typeface="Bookman Old Style"/>
              </a:rPr>
              <a:t>Cont..</a:t>
            </a:r>
            <a:endParaRPr b="0" lang="en-US" sz="3200" spc="-1" strike="noStrike">
              <a:latin typeface="Arial"/>
            </a:endParaRPr>
          </a:p>
        </p:txBody>
      </p:sp>
      <p:sp>
        <p:nvSpPr>
          <p:cNvPr id="164"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1"/>
              </a:rPr>
              <a:t>Encapsulation</a:t>
            </a:r>
            <a:r>
              <a:rPr b="1" lang="en-US" sz="2600" spc="-1" strike="noStrike">
                <a:solidFill>
                  <a:srgbClr val="000000"/>
                </a:solidFill>
                <a:latin typeface="Gill Sans MT"/>
              </a:rPr>
              <a:t>:</a:t>
            </a:r>
            <a:r>
              <a:rPr b="0" lang="en-US" sz="2600" spc="-1" strike="noStrike">
                <a:solidFill>
                  <a:srgbClr val="000000"/>
                </a:solidFill>
                <a:latin typeface="Gill Sans MT"/>
              </a:rPr>
              <a:t> Encapsulation is defined as the wrapping up of data under a single unit. It is the mechanism that binds together code and the data it manipulates. Another way to think about encapsulation is, it is a protective shield that prevents the data from being accessed by the code outside this shield.Technically in encapsulation, the variables or data of a class is hidden from any other class and can be accessed only through any member function of own class in which they are declared.</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As in encapsulation, the data in a class is hidden from other classes, so it is also known as </a:t>
            </a:r>
            <a:r>
              <a:rPr b="1" lang="en-US" sz="2600" spc="-1" strike="noStrike">
                <a:solidFill>
                  <a:srgbClr val="000000"/>
                </a:solidFill>
                <a:latin typeface="Gill Sans MT"/>
              </a:rPr>
              <a:t>data-hiding</a:t>
            </a:r>
            <a:r>
              <a:rPr b="0" lang="en-US" sz="2600" spc="-1" strike="noStrike">
                <a:solidFill>
                  <a:srgbClr val="000000"/>
                </a:solidFill>
                <a:latin typeface="Gill Sans MT"/>
              </a:rPr>
              <a:t>.</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Encapsulation can be achieved by Declaring all the variables in the class as private and writing public methods in the class to set and get the values of variables.</a:t>
            </a:r>
            <a:endParaRPr b="0" lang="en-US" sz="2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152280"/>
            <a:ext cx="8228880" cy="990000"/>
          </a:xfrm>
          <a:prstGeom prst="rect">
            <a:avLst/>
          </a:prstGeom>
          <a:noFill/>
          <a:ln>
            <a:noFill/>
          </a:ln>
        </p:spPr>
        <p:style>
          <a:lnRef idx="0"/>
          <a:fillRef idx="0"/>
          <a:effectRef idx="0"/>
          <a:fontRef idx="minor"/>
        </p:style>
      </p:sp>
      <p:sp>
        <p:nvSpPr>
          <p:cNvPr id="166" name="CustomShape 2"/>
          <p:cNvSpPr/>
          <p:nvPr/>
        </p:nvSpPr>
        <p:spPr>
          <a:xfrm>
            <a:off x="457200" y="1219320"/>
            <a:ext cx="8228880" cy="4937040"/>
          </a:xfrm>
          <a:prstGeom prst="rect">
            <a:avLst/>
          </a:prstGeom>
          <a:noFill/>
          <a:ln>
            <a:noFill/>
          </a:ln>
        </p:spPr>
        <p:style>
          <a:lnRef idx="0"/>
          <a:fillRef idx="0"/>
          <a:effectRef idx="0"/>
          <a:fontRef idx="minor"/>
        </p:style>
      </p:sp>
      <p:pic>
        <p:nvPicPr>
          <p:cNvPr id="167" name="Picture 2" descr=""/>
          <p:cNvPicPr/>
          <p:nvPr/>
        </p:nvPicPr>
        <p:blipFill>
          <a:blip r:embed="rId1"/>
          <a:stretch/>
        </p:blipFill>
        <p:spPr>
          <a:xfrm>
            <a:off x="264960" y="152280"/>
            <a:ext cx="8649720" cy="6095160"/>
          </a:xfrm>
          <a:prstGeom prst="rect">
            <a:avLst/>
          </a:prstGeom>
          <a:ln w="9360">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200" spc="-1" strike="noStrike">
                <a:solidFill>
                  <a:srgbClr val="464653"/>
                </a:solidFill>
                <a:latin typeface="Bookman Old Style"/>
              </a:rPr>
              <a:t>Cont..</a:t>
            </a:r>
            <a:endParaRPr b="0" lang="en-US" sz="3200" spc="-1" strike="noStrike">
              <a:latin typeface="Arial"/>
            </a:endParaRPr>
          </a:p>
        </p:txBody>
      </p:sp>
      <p:sp>
        <p:nvSpPr>
          <p:cNvPr id="169"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1"/>
              </a:rPr>
              <a:t>Abstraction</a:t>
            </a:r>
            <a:r>
              <a:rPr b="1" lang="en-US" sz="2600" spc="-1" strike="noStrike">
                <a:solidFill>
                  <a:srgbClr val="000000"/>
                </a:solidFill>
                <a:latin typeface="Gill Sans MT"/>
              </a:rPr>
              <a:t>:</a:t>
            </a:r>
            <a:r>
              <a:rPr b="0" lang="en-US" sz="2600" spc="-1" strike="noStrike">
                <a:solidFill>
                  <a:srgbClr val="000000"/>
                </a:solidFill>
                <a:latin typeface="Gill Sans MT"/>
              </a:rPr>
              <a:t> Data Abstraction is the property by virtue of which only the essential details are displayed to the user. The trivial or the non-essentials units are not displayed to the user. Ex: A car is viewed as a car rather than its individual components. Data Abstraction may also be defined as the process of identifying only the required characteristics of an object ignoring the irrelevant details. The properties and behaviours of an object differentiate it from other objects of similar type and also help in classifying/grouping the objects.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Consider a real-life example of a man driving a car. The man only knows that pressing the accelerators will increase the speed of car or applying brakes will stop the car but he does not know about how on pressing the accelerator the speed is actually increasing, he does not know about the inner mechanism of the car or the implementation of accelerator, brakes etc in the car. This is what abstraction is.</a:t>
            </a:r>
            <a:endParaRPr b="0" lang="en-US" sz="2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200" spc="-1" strike="noStrike">
                <a:solidFill>
                  <a:srgbClr val="464653"/>
                </a:solidFill>
                <a:latin typeface="Bookman Old Style"/>
              </a:rPr>
              <a:t>Cont..</a:t>
            </a:r>
            <a:endParaRPr b="0" lang="en-US" sz="3200" spc="-1" strike="noStrike">
              <a:latin typeface="Arial"/>
            </a:endParaRPr>
          </a:p>
        </p:txBody>
      </p:sp>
      <p:sp>
        <p:nvSpPr>
          <p:cNvPr id="171"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In java, abstraction is achieved by </a:t>
            </a:r>
            <a:r>
              <a:rPr b="0" lang="en-US" sz="2600" spc="-1" strike="noStrike" u="sng">
                <a:solidFill>
                  <a:srgbClr val="b292ca"/>
                </a:solidFill>
                <a:uFillTx/>
                <a:latin typeface="Gill Sans MT"/>
                <a:hlinkClick r:id="rId1"/>
              </a:rPr>
              <a:t>interfaces</a:t>
            </a:r>
            <a:r>
              <a:rPr b="0" lang="en-US" sz="2600" spc="-1" strike="noStrike">
                <a:solidFill>
                  <a:srgbClr val="000000"/>
                </a:solidFill>
                <a:latin typeface="Gill Sans MT"/>
              </a:rPr>
              <a:t> and </a:t>
            </a:r>
            <a:r>
              <a:rPr b="0" lang="en-US" sz="2600" spc="-1" strike="noStrike" u="sng">
                <a:solidFill>
                  <a:srgbClr val="b292ca"/>
                </a:solidFill>
                <a:uFillTx/>
                <a:latin typeface="Gill Sans MT"/>
                <a:hlinkClick r:id="rId2"/>
              </a:rPr>
              <a:t>abstract classes</a:t>
            </a:r>
            <a:r>
              <a:rPr b="0" lang="en-US" sz="2600" spc="-1" strike="noStrike">
                <a:solidFill>
                  <a:srgbClr val="000000"/>
                </a:solidFill>
                <a:latin typeface="Gill Sans MT"/>
              </a:rPr>
              <a:t>. We can achieve 100% abstraction using interfaces.</a:t>
            </a:r>
            <a:endParaRPr b="0" lang="en-US" sz="2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Contents</a:t>
            </a:r>
            <a:endParaRPr b="0" lang="en-US" sz="3200" spc="-1" strike="noStrike">
              <a:latin typeface="Arial"/>
            </a:endParaRPr>
          </a:p>
        </p:txBody>
      </p:sp>
      <p:sp>
        <p:nvSpPr>
          <p:cNvPr id="133"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Object Oriented Programming</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Polymorphism</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Inheritance</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Encapsulation</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Abstraction</a:t>
            </a:r>
            <a:endParaRPr b="0" lang="en-US" sz="2600" spc="-1" strike="noStrike">
              <a:latin typeface="Arial"/>
            </a:endParaRPr>
          </a:p>
          <a:p>
            <a:pPr>
              <a:lnSpc>
                <a:spcPct val="100000"/>
              </a:lnSpc>
              <a:spcBef>
                <a:spcPts val="1134"/>
              </a:spcBef>
            </a:pPr>
            <a:endParaRPr b="0" lang="en-US"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152280"/>
            <a:ext cx="8228880" cy="990000"/>
          </a:xfrm>
          <a:prstGeom prst="rect">
            <a:avLst/>
          </a:prstGeom>
          <a:noFill/>
          <a:ln>
            <a:noFill/>
          </a:ln>
        </p:spPr>
        <p:style>
          <a:lnRef idx="0"/>
          <a:fillRef idx="0"/>
          <a:effectRef idx="0"/>
          <a:fontRef idx="minor"/>
        </p:style>
      </p:sp>
      <p:sp>
        <p:nvSpPr>
          <p:cNvPr id="173" name="CustomShape 2"/>
          <p:cNvSpPr/>
          <p:nvPr/>
        </p:nvSpPr>
        <p:spPr>
          <a:xfrm>
            <a:off x="457200" y="1219320"/>
            <a:ext cx="8228880" cy="4937040"/>
          </a:xfrm>
          <a:prstGeom prst="rect">
            <a:avLst/>
          </a:prstGeom>
          <a:noFill/>
          <a:ln>
            <a:noFill/>
          </a:ln>
        </p:spPr>
        <p:style>
          <a:lnRef idx="0"/>
          <a:fillRef idx="0"/>
          <a:effectRef idx="0"/>
          <a:fontRef idx="minor"/>
        </p:style>
      </p:sp>
      <p:pic>
        <p:nvPicPr>
          <p:cNvPr id="174" name="Picture 2" descr=""/>
          <p:cNvPicPr/>
          <p:nvPr/>
        </p:nvPicPr>
        <p:blipFill>
          <a:blip r:embed="rId1"/>
          <a:stretch/>
        </p:blipFill>
        <p:spPr>
          <a:xfrm>
            <a:off x="0" y="0"/>
            <a:ext cx="9448200" cy="6857280"/>
          </a:xfrm>
          <a:prstGeom prst="rect">
            <a:avLst/>
          </a:prstGeom>
          <a:ln w="9360">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57200" y="152280"/>
            <a:ext cx="8228880" cy="990000"/>
          </a:xfrm>
          <a:prstGeom prst="rect">
            <a:avLst/>
          </a:prstGeom>
          <a:noFill/>
          <a:ln>
            <a:noFill/>
          </a:ln>
        </p:spPr>
        <p:style>
          <a:lnRef idx="0"/>
          <a:fillRef idx="0"/>
          <a:effectRef idx="0"/>
          <a:fontRef idx="minor"/>
        </p:style>
      </p:sp>
      <p:sp>
        <p:nvSpPr>
          <p:cNvPr id="176" name="CustomShape 2"/>
          <p:cNvSpPr/>
          <p:nvPr/>
        </p:nvSpPr>
        <p:spPr>
          <a:xfrm>
            <a:off x="457200" y="1219320"/>
            <a:ext cx="8228880" cy="4937040"/>
          </a:xfrm>
          <a:prstGeom prst="rect">
            <a:avLst/>
          </a:prstGeom>
          <a:noFill/>
          <a:ln>
            <a:noFill/>
          </a:ln>
        </p:spPr>
        <p:style>
          <a:lnRef idx="0"/>
          <a:fillRef idx="0"/>
          <a:effectRef idx="0"/>
          <a:fontRef idx="minor"/>
        </p:style>
      </p:sp>
      <p:pic>
        <p:nvPicPr>
          <p:cNvPr id="177" name="Picture 2" descr=""/>
          <p:cNvPicPr/>
          <p:nvPr/>
        </p:nvPicPr>
        <p:blipFill>
          <a:blip r:embed="rId1"/>
          <a:stretch/>
        </p:blipFill>
        <p:spPr>
          <a:xfrm>
            <a:off x="0" y="0"/>
            <a:ext cx="9143280" cy="6857280"/>
          </a:xfrm>
          <a:prstGeom prst="rect">
            <a:avLst/>
          </a:prstGeom>
          <a:ln w="9360">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a:t>
            </a:r>
            <a:endParaRPr b="0" lang="en-US" sz="3200" spc="-1" strike="noStrike">
              <a:latin typeface="Arial"/>
            </a:endParaRPr>
          </a:p>
        </p:txBody>
      </p:sp>
      <p:sp>
        <p:nvSpPr>
          <p:cNvPr id="179"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object-oriented design specifies the classes that will be instantiated in the software. That design can be facilitated and illustrated by the Unified Modeling Language (UML). In UML, each class is represented by a rectangle with separate parts for listing the class’s name, its fields, and its methods and constructors.</a:t>
            </a:r>
            <a:endParaRPr b="0" lang="en-US" sz="2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a:t>
            </a:r>
            <a:endParaRPr b="0" lang="en-US" sz="3200" spc="-1" strike="noStrike">
              <a:latin typeface="Arial"/>
            </a:endParaRPr>
          </a:p>
        </p:txBody>
      </p:sp>
      <p:sp>
        <p:nvSpPr>
          <p:cNvPr id="181" name="CustomShape 2"/>
          <p:cNvSpPr/>
          <p:nvPr/>
        </p:nvSpPr>
        <p:spPr>
          <a:xfrm>
            <a:off x="457200" y="1219320"/>
            <a:ext cx="8228880" cy="4937040"/>
          </a:xfrm>
          <a:prstGeom prst="rect">
            <a:avLst/>
          </a:prstGeom>
          <a:noFill/>
          <a:ln>
            <a:noFill/>
          </a:ln>
        </p:spPr>
        <p:style>
          <a:lnRef idx="0"/>
          <a:fillRef idx="0"/>
          <a:effectRef idx="0"/>
          <a:fontRef idx="minor"/>
        </p:style>
      </p:sp>
      <p:pic>
        <p:nvPicPr>
          <p:cNvPr id="182" name="Picture 2" descr=""/>
          <p:cNvPicPr/>
          <p:nvPr/>
        </p:nvPicPr>
        <p:blipFill>
          <a:blip r:embed="rId1"/>
          <a:stretch/>
        </p:blipFill>
        <p:spPr>
          <a:xfrm>
            <a:off x="2514600" y="1828800"/>
            <a:ext cx="3818880" cy="3673440"/>
          </a:xfrm>
          <a:prstGeom prst="rect">
            <a:avLst/>
          </a:prstGeom>
          <a:ln w="9360">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a:t>
            </a:r>
            <a:endParaRPr b="0" lang="en-US" sz="3200" spc="-1" strike="noStrike">
              <a:latin typeface="Arial"/>
            </a:endParaRPr>
          </a:p>
        </p:txBody>
      </p:sp>
      <p:sp>
        <p:nvSpPr>
          <p:cNvPr id="184"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Consider the differences and similarities between the classes of the following objects: pets, dogs, tails, owners. </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endParaRPr b="0" lang="en-US" sz="2600" spc="-1" strike="noStrike">
              <a:latin typeface="Arial"/>
            </a:endParaRPr>
          </a:p>
        </p:txBody>
      </p:sp>
      <p:pic>
        <p:nvPicPr>
          <p:cNvPr id="185" name="" descr=""/>
          <p:cNvPicPr/>
          <p:nvPr/>
        </p:nvPicPr>
        <p:blipFill>
          <a:blip r:embed="rId1"/>
          <a:stretch/>
        </p:blipFill>
        <p:spPr>
          <a:xfrm>
            <a:off x="2194560" y="2651760"/>
            <a:ext cx="4743000" cy="354312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a:t>
            </a:r>
            <a:endParaRPr b="0" lang="en-US" sz="3200" spc="-1" strike="noStrike">
              <a:latin typeface="Arial"/>
            </a:endParaRPr>
          </a:p>
        </p:txBody>
      </p:sp>
      <p:sp>
        <p:nvSpPr>
          <p:cNvPr id="187"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We see </a:t>
            </a:r>
            <a:r>
              <a:rPr b="0" lang="en-US" sz="2600" spc="-1" strike="noStrike">
                <a:solidFill>
                  <a:srgbClr val="000000"/>
                </a:solidFill>
                <a:latin typeface="Gill Sans MT"/>
              </a:rPr>
              <a:t>the </a:t>
            </a:r>
            <a:r>
              <a:rPr b="0" lang="en-US" sz="2600" spc="-1" strike="noStrike">
                <a:solidFill>
                  <a:srgbClr val="000000"/>
                </a:solidFill>
                <a:latin typeface="Gill Sans MT"/>
              </a:rPr>
              <a:t>followi</a:t>
            </a:r>
            <a:r>
              <a:rPr b="0" lang="en-US" sz="2600" spc="-1" strike="noStrike">
                <a:solidFill>
                  <a:srgbClr val="000000"/>
                </a:solidFill>
                <a:latin typeface="Gill Sans MT"/>
              </a:rPr>
              <a:t>ng </a:t>
            </a:r>
            <a:r>
              <a:rPr b="0" lang="en-US" sz="2600" spc="-1" strike="noStrike">
                <a:solidFill>
                  <a:srgbClr val="000000"/>
                </a:solidFill>
                <a:latin typeface="Gill Sans MT"/>
              </a:rPr>
              <a:t>relatio</a:t>
            </a:r>
            <a:r>
              <a:rPr b="0" lang="en-US" sz="2600" spc="-1" strike="noStrike">
                <a:solidFill>
                  <a:srgbClr val="000000"/>
                </a:solidFill>
                <a:latin typeface="Gill Sans MT"/>
              </a:rPr>
              <a:t>nships: </a:t>
            </a:r>
            <a:r>
              <a:rPr b="0" lang="en-US" sz="2600" spc="-1" strike="noStrike">
                <a:solidFill>
                  <a:srgbClr val="000000"/>
                </a:solidFill>
                <a:latin typeface="Gill Sans MT"/>
              </a:rPr>
              <a:t>   </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owners </a:t>
            </a:r>
            <a:r>
              <a:rPr b="0" lang="en-US" sz="2600" spc="-1" strike="noStrike">
                <a:solidFill>
                  <a:srgbClr val="000000"/>
                </a:solidFill>
                <a:latin typeface="Gill Sans MT"/>
              </a:rPr>
              <a:t>feed </a:t>
            </a:r>
            <a:r>
              <a:rPr b="0" lang="en-US" sz="2600" spc="-1" strike="noStrike">
                <a:solidFill>
                  <a:srgbClr val="000000"/>
                </a:solidFill>
                <a:latin typeface="Gill Sans MT"/>
              </a:rPr>
              <a:t>pets, </a:t>
            </a:r>
            <a:r>
              <a:rPr b="0" lang="en-US" sz="2600" spc="-1" strike="noStrike">
                <a:solidFill>
                  <a:srgbClr val="000000"/>
                </a:solidFill>
                <a:latin typeface="Gill Sans MT"/>
              </a:rPr>
              <a:t>pets </a:t>
            </a:r>
            <a:r>
              <a:rPr b="0" lang="en-US" sz="2600" spc="-1" strike="noStrike">
                <a:solidFill>
                  <a:srgbClr val="000000"/>
                </a:solidFill>
                <a:latin typeface="Gill Sans MT"/>
              </a:rPr>
              <a:t>please </a:t>
            </a:r>
            <a:r>
              <a:rPr b="0" lang="en-US" sz="2600" spc="-1" strike="noStrike">
                <a:solidFill>
                  <a:srgbClr val="000000"/>
                </a:solidFill>
                <a:latin typeface="Gill Sans MT"/>
              </a:rPr>
              <a:t>owners </a:t>
            </a:r>
            <a:r>
              <a:rPr b="0" lang="en-US" sz="2600" spc="-1" strike="noStrike">
                <a:solidFill>
                  <a:srgbClr val="000000"/>
                </a:solidFill>
                <a:latin typeface="Gill Sans MT"/>
              </a:rPr>
              <a:t>(associ</a:t>
            </a:r>
            <a:r>
              <a:rPr b="0" lang="en-US" sz="2600" spc="-1" strike="noStrike">
                <a:solidFill>
                  <a:srgbClr val="000000"/>
                </a:solidFill>
                <a:latin typeface="Gill Sans MT"/>
              </a:rPr>
              <a:t>ation)</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tail is </a:t>
            </a:r>
            <a:r>
              <a:rPr b="0" lang="en-US" sz="2600" spc="-1" strike="noStrike">
                <a:solidFill>
                  <a:srgbClr val="000000"/>
                </a:solidFill>
                <a:latin typeface="Gill Sans MT"/>
              </a:rPr>
              <a:t>a part </a:t>
            </a:r>
            <a:r>
              <a:rPr b="0" lang="en-US" sz="2600" spc="-1" strike="noStrike">
                <a:solidFill>
                  <a:srgbClr val="000000"/>
                </a:solidFill>
                <a:latin typeface="Gill Sans MT"/>
              </a:rPr>
              <a:t>of both </a:t>
            </a:r>
            <a:r>
              <a:rPr b="0" lang="en-US" sz="2600" spc="-1" strike="noStrike">
                <a:solidFill>
                  <a:srgbClr val="000000"/>
                </a:solidFill>
                <a:latin typeface="Gill Sans MT"/>
              </a:rPr>
              <a:t>dogs </a:t>
            </a:r>
            <a:r>
              <a:rPr b="0" lang="en-US" sz="2600" spc="-1" strike="noStrike">
                <a:solidFill>
                  <a:srgbClr val="000000"/>
                </a:solidFill>
                <a:latin typeface="Gill Sans MT"/>
              </a:rPr>
              <a:t>and </a:t>
            </a:r>
            <a:r>
              <a:rPr b="0" lang="en-US" sz="2600" spc="-1" strike="noStrike">
                <a:solidFill>
                  <a:srgbClr val="000000"/>
                </a:solidFill>
                <a:latin typeface="Gill Sans MT"/>
              </a:rPr>
              <a:t>cats </a:t>
            </a:r>
            <a:r>
              <a:rPr b="0" lang="en-US" sz="2600" spc="-1" strike="noStrike">
                <a:solidFill>
                  <a:srgbClr val="000000"/>
                </a:solidFill>
                <a:latin typeface="Gill Sans MT"/>
              </a:rPr>
              <a:t>(aggre</a:t>
            </a:r>
            <a:r>
              <a:rPr b="0" lang="en-US" sz="2600" spc="-1" strike="noStrike">
                <a:solidFill>
                  <a:srgbClr val="000000"/>
                </a:solidFill>
                <a:latin typeface="Gill Sans MT"/>
              </a:rPr>
              <a:t>gation </a:t>
            </a:r>
            <a:r>
              <a:rPr b="0" lang="en-US" sz="2600" spc="-1" strike="noStrike">
                <a:solidFill>
                  <a:srgbClr val="000000"/>
                </a:solidFill>
                <a:latin typeface="Gill Sans MT"/>
              </a:rPr>
              <a:t>/ </a:t>
            </a:r>
            <a:r>
              <a:rPr b="0" lang="en-US" sz="2600" spc="-1" strike="noStrike">
                <a:solidFill>
                  <a:srgbClr val="000000"/>
                </a:solidFill>
                <a:latin typeface="Gill Sans MT"/>
              </a:rPr>
              <a:t>compo</a:t>
            </a:r>
            <a:r>
              <a:rPr b="0" lang="en-US" sz="2600" spc="-1" strike="noStrike">
                <a:solidFill>
                  <a:srgbClr val="000000"/>
                </a:solidFill>
                <a:latin typeface="Gill Sans MT"/>
              </a:rPr>
              <a:t>sition)</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dog </a:t>
            </a:r>
            <a:r>
              <a:rPr b="0" lang="en-US" sz="2600" spc="-1" strike="noStrike">
                <a:solidFill>
                  <a:srgbClr val="000000"/>
                </a:solidFill>
                <a:latin typeface="Gill Sans MT"/>
              </a:rPr>
              <a:t>is a </a:t>
            </a:r>
            <a:r>
              <a:rPr b="0" lang="en-US" sz="2600" spc="-1" strike="noStrike">
                <a:solidFill>
                  <a:srgbClr val="000000"/>
                </a:solidFill>
                <a:latin typeface="Gill Sans MT"/>
              </a:rPr>
              <a:t>kind of </a:t>
            </a:r>
            <a:r>
              <a:rPr b="0" lang="en-US" sz="2600" spc="-1" strike="noStrike">
                <a:solidFill>
                  <a:srgbClr val="000000"/>
                </a:solidFill>
                <a:latin typeface="Gill Sans MT"/>
              </a:rPr>
              <a:t>pet </a:t>
            </a:r>
            <a:r>
              <a:rPr b="0" lang="en-US" sz="2600" spc="-1" strike="noStrike">
                <a:solidFill>
                  <a:srgbClr val="000000"/>
                </a:solidFill>
                <a:latin typeface="Gill Sans MT"/>
              </a:rPr>
              <a:t>(inherit</a:t>
            </a:r>
            <a:r>
              <a:rPr b="0" lang="en-US" sz="2600" spc="-1" strike="noStrike">
                <a:solidFill>
                  <a:srgbClr val="000000"/>
                </a:solidFill>
                <a:latin typeface="Gill Sans MT"/>
              </a:rPr>
              <a:t>ance / </a:t>
            </a:r>
            <a:r>
              <a:rPr b="0" lang="en-US" sz="2600" spc="-1" strike="noStrike">
                <a:solidFill>
                  <a:srgbClr val="000000"/>
                </a:solidFill>
                <a:latin typeface="Gill Sans MT"/>
              </a:rPr>
              <a:t>genera</a:t>
            </a:r>
            <a:r>
              <a:rPr b="0" lang="en-US" sz="2600" spc="-1" strike="noStrike">
                <a:solidFill>
                  <a:srgbClr val="000000"/>
                </a:solidFill>
                <a:latin typeface="Gill Sans MT"/>
              </a:rPr>
              <a:t>lization</a:t>
            </a:r>
            <a:r>
              <a:rPr b="0" lang="en-US" sz="2600" spc="-1" strike="noStrike">
                <a:solidFill>
                  <a:srgbClr val="000000"/>
                </a:solidFill>
                <a:latin typeface="Gill Sans MT"/>
              </a:rPr>
              <a:t>)</a:t>
            </a:r>
            <a:endParaRPr b="0" lang="en-US" sz="2600" spc="-1" strike="noStrike">
              <a:latin typeface="Arial"/>
            </a:endParaRPr>
          </a:p>
          <a:p>
            <a:pPr>
              <a:lnSpc>
                <a:spcPct val="100000"/>
              </a:lnSpc>
              <a:spcBef>
                <a:spcPts val="601"/>
              </a:spcBef>
            </a:pPr>
            <a:endParaRPr b="0" lang="en-US" sz="26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 - Association</a:t>
            </a:r>
            <a:endParaRPr b="0" lang="en-US" sz="3200" spc="-1" strike="noStrike">
              <a:latin typeface="Arial"/>
            </a:endParaRPr>
          </a:p>
        </p:txBody>
      </p:sp>
      <p:sp>
        <p:nvSpPr>
          <p:cNvPr id="189"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If two classes in a model need to communicate with each other, there must be a link between them, and that can be represented by an association (connector).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Association can be represented by a line between these classes with an arrow indicating the navigation direction. In case an arrow is on both sides, the association is known as a bidirectional association.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We can indicate the multiplicity of an association by adding multiplicity adornments to the line denoting the association.</a:t>
            </a:r>
            <a:endParaRPr b="0" lang="en-US"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 – </a:t>
            </a:r>
            <a:r>
              <a:rPr b="0" lang="en-US" sz="3200" spc="-1" strike="noStrike">
                <a:solidFill>
                  <a:srgbClr val="464653"/>
                </a:solidFill>
                <a:latin typeface="Bookman Old Style"/>
              </a:rPr>
              <a:t>Associ</a:t>
            </a:r>
            <a:r>
              <a:rPr b="0" lang="en-US" sz="3200" spc="-1" strike="noStrike">
                <a:solidFill>
                  <a:srgbClr val="464653"/>
                </a:solidFill>
                <a:latin typeface="Bookman Old Style"/>
              </a:rPr>
              <a:t>ation </a:t>
            </a:r>
            <a:r>
              <a:rPr b="0" lang="en-US" sz="3200" spc="-1" strike="noStrike">
                <a:solidFill>
                  <a:srgbClr val="464653"/>
                </a:solidFill>
                <a:latin typeface="Bookman Old Style"/>
              </a:rPr>
              <a:t>(Exam</a:t>
            </a:r>
            <a:r>
              <a:rPr b="0" lang="en-US" sz="3200" spc="-1" strike="noStrike">
                <a:solidFill>
                  <a:srgbClr val="464653"/>
                </a:solidFill>
                <a:latin typeface="Bookman Old Style"/>
              </a:rPr>
              <a:t>ples)</a:t>
            </a:r>
            <a:endParaRPr b="0" lang="en-US" sz="3200" spc="-1" strike="noStrike">
              <a:latin typeface="Arial"/>
            </a:endParaRPr>
          </a:p>
        </p:txBody>
      </p:sp>
      <p:pic>
        <p:nvPicPr>
          <p:cNvPr id="191" name="" descr=""/>
          <p:cNvPicPr/>
          <p:nvPr/>
        </p:nvPicPr>
        <p:blipFill>
          <a:blip r:embed="rId1"/>
          <a:stretch/>
        </p:blipFill>
        <p:spPr>
          <a:xfrm>
            <a:off x="548640" y="1920240"/>
            <a:ext cx="8010000" cy="347472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 – </a:t>
            </a:r>
            <a:r>
              <a:rPr b="0" lang="en-US" sz="3200" spc="-1" strike="noStrike">
                <a:solidFill>
                  <a:srgbClr val="464653"/>
                </a:solidFill>
                <a:latin typeface="Bookman Old Style"/>
              </a:rPr>
              <a:t>Aggreg</a:t>
            </a:r>
            <a:r>
              <a:rPr b="0" lang="en-US" sz="3200" spc="-1" strike="noStrike">
                <a:solidFill>
                  <a:srgbClr val="464653"/>
                </a:solidFill>
                <a:latin typeface="Bookman Old Style"/>
              </a:rPr>
              <a:t>ation </a:t>
            </a:r>
            <a:r>
              <a:rPr b="0" lang="en-US" sz="3200" spc="-1" strike="noStrike">
                <a:solidFill>
                  <a:srgbClr val="464653"/>
                </a:solidFill>
                <a:latin typeface="Bookman Old Style"/>
              </a:rPr>
              <a:t>vs </a:t>
            </a:r>
            <a:r>
              <a:rPr b="0" lang="en-US" sz="3200" spc="-1" strike="noStrike">
                <a:solidFill>
                  <a:srgbClr val="464653"/>
                </a:solidFill>
                <a:latin typeface="Bookman Old Style"/>
              </a:rPr>
              <a:t>Compo</a:t>
            </a:r>
            <a:r>
              <a:rPr b="0" lang="en-US" sz="3200" spc="-1" strike="noStrike">
                <a:solidFill>
                  <a:srgbClr val="464653"/>
                </a:solidFill>
                <a:latin typeface="Bookman Old Style"/>
              </a:rPr>
              <a:t>sition</a:t>
            </a:r>
            <a:endParaRPr b="0" lang="en-US" sz="3200" spc="-1" strike="noStrike">
              <a:latin typeface="Arial"/>
            </a:endParaRPr>
          </a:p>
        </p:txBody>
      </p:sp>
      <p:sp>
        <p:nvSpPr>
          <p:cNvPr id="193"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Aggregation and Composition are subsets of association meaning they are specific cases of association. In both aggregation and composition object of one class "owns" object of another class. But there is a subtle difference: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Aggregation implies a relationship where the child can exist independently of the parent. Example: Class (parent) and Student (child). Delete the Class and the Students still exist.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Composition implies a relationship where the child cannot exist independent of the parent. Example: House (parent) and Room (child). Rooms don't exist separate to a House.</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 – </a:t>
            </a:r>
            <a:r>
              <a:rPr b="0" lang="en-US" sz="3200" spc="-1" strike="noStrike">
                <a:solidFill>
                  <a:srgbClr val="464653"/>
                </a:solidFill>
                <a:latin typeface="Bookman Old Style"/>
              </a:rPr>
              <a:t>Aggreg</a:t>
            </a:r>
            <a:r>
              <a:rPr b="0" lang="en-US" sz="3200" spc="-1" strike="noStrike">
                <a:solidFill>
                  <a:srgbClr val="464653"/>
                </a:solidFill>
                <a:latin typeface="Bookman Old Style"/>
              </a:rPr>
              <a:t>ation </a:t>
            </a:r>
            <a:r>
              <a:rPr b="0" lang="en-US" sz="3200" spc="-1" strike="noStrike">
                <a:solidFill>
                  <a:srgbClr val="464653"/>
                </a:solidFill>
                <a:latin typeface="Bookman Old Style"/>
              </a:rPr>
              <a:t>vs </a:t>
            </a:r>
            <a:r>
              <a:rPr b="0" lang="en-US" sz="3200" spc="-1" strike="noStrike">
                <a:solidFill>
                  <a:srgbClr val="464653"/>
                </a:solidFill>
                <a:latin typeface="Bookman Old Style"/>
              </a:rPr>
              <a:t>Compo</a:t>
            </a:r>
            <a:r>
              <a:rPr b="0" lang="en-US" sz="3200" spc="-1" strike="noStrike">
                <a:solidFill>
                  <a:srgbClr val="464653"/>
                </a:solidFill>
                <a:latin typeface="Bookman Old Style"/>
              </a:rPr>
              <a:t>sition </a:t>
            </a:r>
            <a:r>
              <a:rPr b="0" lang="en-US" sz="3200" spc="-1" strike="noStrike">
                <a:solidFill>
                  <a:srgbClr val="464653"/>
                </a:solidFill>
                <a:latin typeface="Bookman Old Style"/>
              </a:rPr>
              <a:t>(Exam</a:t>
            </a:r>
            <a:r>
              <a:rPr b="0" lang="en-US" sz="3200" spc="-1" strike="noStrike">
                <a:solidFill>
                  <a:srgbClr val="464653"/>
                </a:solidFill>
                <a:latin typeface="Bookman Old Style"/>
              </a:rPr>
              <a:t>ple)</a:t>
            </a:r>
            <a:endParaRPr b="0" lang="en-US" sz="3200" spc="-1" strike="noStrike">
              <a:latin typeface="Arial"/>
            </a:endParaRPr>
          </a:p>
        </p:txBody>
      </p:sp>
      <p:pic>
        <p:nvPicPr>
          <p:cNvPr id="195" name="" descr=""/>
          <p:cNvPicPr/>
          <p:nvPr/>
        </p:nvPicPr>
        <p:blipFill>
          <a:blip r:embed="rId1"/>
          <a:stretch/>
        </p:blipFill>
        <p:spPr>
          <a:xfrm>
            <a:off x="933840" y="2372040"/>
            <a:ext cx="3180960" cy="1742760"/>
          </a:xfrm>
          <a:prstGeom prst="rect">
            <a:avLst/>
          </a:prstGeom>
          <a:ln>
            <a:noFill/>
          </a:ln>
        </p:spPr>
      </p:pic>
      <p:sp>
        <p:nvSpPr>
          <p:cNvPr id="196" name="TextShape 2"/>
          <p:cNvSpPr txBox="1"/>
          <p:nvPr/>
        </p:nvSpPr>
        <p:spPr>
          <a:xfrm>
            <a:off x="1188720" y="4303440"/>
            <a:ext cx="2743200" cy="542880"/>
          </a:xfrm>
          <a:prstGeom prst="rect">
            <a:avLst/>
          </a:prstGeom>
          <a:noFill/>
          <a:ln>
            <a:noFill/>
          </a:ln>
        </p:spPr>
        <p:txBody>
          <a:bodyPr lIns="90000" rIns="90000" tIns="45000" bIns="45000"/>
          <a:p>
            <a:r>
              <a:rPr b="1" lang="en-US" sz="3200" spc="-1" strike="noStrike">
                <a:latin typeface="Arial"/>
              </a:rPr>
              <a:t>Composition</a:t>
            </a:r>
            <a:endParaRPr b="1" lang="en-US" sz="3200" spc="-1" strike="noStrike">
              <a:latin typeface="Arial"/>
            </a:endParaRPr>
          </a:p>
        </p:txBody>
      </p:sp>
      <p:sp>
        <p:nvSpPr>
          <p:cNvPr id="197" name="TextShape 3"/>
          <p:cNvSpPr txBox="1"/>
          <p:nvPr/>
        </p:nvSpPr>
        <p:spPr>
          <a:xfrm>
            <a:off x="5120640" y="4297680"/>
            <a:ext cx="2743200" cy="542880"/>
          </a:xfrm>
          <a:prstGeom prst="rect">
            <a:avLst/>
          </a:prstGeom>
          <a:noFill/>
          <a:ln>
            <a:noFill/>
          </a:ln>
        </p:spPr>
        <p:txBody>
          <a:bodyPr lIns="90000" rIns="90000" tIns="45000" bIns="45000"/>
          <a:p>
            <a:r>
              <a:rPr b="1" lang="en-US" sz="3200" spc="-1" strike="noStrike">
                <a:latin typeface="Arial"/>
              </a:rPr>
              <a:t>Aggregation</a:t>
            </a:r>
            <a:endParaRPr b="1" lang="en-US" sz="3200" spc="-1" strike="noStrike">
              <a:latin typeface="Arial"/>
            </a:endParaRPr>
          </a:p>
        </p:txBody>
      </p:sp>
      <p:pic>
        <p:nvPicPr>
          <p:cNvPr id="198" name="" descr=""/>
          <p:cNvPicPr/>
          <p:nvPr/>
        </p:nvPicPr>
        <p:blipFill>
          <a:blip r:embed="rId2"/>
          <a:stretch/>
        </p:blipFill>
        <p:spPr>
          <a:xfrm>
            <a:off x="4949640" y="2468880"/>
            <a:ext cx="2914200" cy="160920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Object Oriented Programming</a:t>
            </a:r>
            <a:endParaRPr b="0" lang="en-US" sz="3200" spc="-1" strike="noStrike">
              <a:latin typeface="Arial"/>
            </a:endParaRPr>
          </a:p>
        </p:txBody>
      </p:sp>
      <p:sp>
        <p:nvSpPr>
          <p:cNvPr id="135"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i="1" lang="en-US" sz="2600" spc="-1" strike="noStrike">
                <a:solidFill>
                  <a:srgbClr val="000000"/>
                </a:solidFill>
                <a:latin typeface="Gill Sans MT"/>
              </a:rPr>
              <a:t>O</a:t>
            </a:r>
            <a:r>
              <a:rPr b="0" i="1" lang="en-US" sz="2600" spc="-1" strike="noStrike">
                <a:solidFill>
                  <a:srgbClr val="000000"/>
                </a:solidFill>
                <a:latin typeface="Gill Sans MT"/>
              </a:rPr>
              <a:t>bject-</a:t>
            </a:r>
            <a:r>
              <a:rPr b="1" i="1" lang="en-US" sz="2600" spc="-1" strike="noStrike">
                <a:solidFill>
                  <a:srgbClr val="000000"/>
                </a:solidFill>
                <a:latin typeface="Gill Sans MT"/>
              </a:rPr>
              <a:t>o</a:t>
            </a:r>
            <a:r>
              <a:rPr b="0" i="1" lang="en-US" sz="2600" spc="-1" strike="noStrike">
                <a:solidFill>
                  <a:srgbClr val="000000"/>
                </a:solidFill>
                <a:latin typeface="Gill Sans MT"/>
              </a:rPr>
              <a:t>riented </a:t>
            </a:r>
            <a:r>
              <a:rPr b="1" i="1" lang="en-US" sz="2600" spc="-1" strike="noStrike">
                <a:solidFill>
                  <a:srgbClr val="000000"/>
                </a:solidFill>
                <a:latin typeface="Gill Sans MT"/>
              </a:rPr>
              <a:t>p</a:t>
            </a:r>
            <a:r>
              <a:rPr b="0" i="1" lang="en-US" sz="2600" spc="-1" strike="noStrike">
                <a:solidFill>
                  <a:srgbClr val="000000"/>
                </a:solidFill>
                <a:latin typeface="Gill Sans MT"/>
              </a:rPr>
              <a:t>rogramming</a:t>
            </a:r>
            <a:r>
              <a:rPr b="0" lang="en-US" sz="2600" spc="-1" strike="noStrike">
                <a:solidFill>
                  <a:srgbClr val="000000"/>
                </a:solidFill>
                <a:latin typeface="Gill Sans MT"/>
              </a:rPr>
              <a:t> (</a:t>
            </a:r>
            <a:r>
              <a:rPr b="1" lang="en-US" sz="2600" spc="-1" strike="noStrike">
                <a:solidFill>
                  <a:srgbClr val="000000"/>
                </a:solidFill>
                <a:latin typeface="Gill Sans MT"/>
              </a:rPr>
              <a:t>OOP</a:t>
            </a:r>
            <a:r>
              <a:rPr b="0" lang="en-US" sz="2600" spc="-1" strike="noStrike">
                <a:solidFill>
                  <a:srgbClr val="000000"/>
                </a:solidFill>
                <a:latin typeface="Gill Sans MT"/>
              </a:rPr>
              <a:t>) refers to a type of computer programming (software design) in which </a:t>
            </a:r>
            <a:r>
              <a:rPr b="0" lang="en-US" sz="2600" spc="-1" strike="noStrike" u="sng">
                <a:solidFill>
                  <a:srgbClr val="b292ca"/>
                </a:solidFill>
                <a:uFillTx/>
                <a:latin typeface="Gill Sans MT"/>
                <a:hlinkClick r:id="rId1"/>
              </a:rPr>
              <a:t>programmers</a:t>
            </a:r>
            <a:r>
              <a:rPr b="0" lang="en-US" sz="2600" spc="-1" strike="noStrike">
                <a:solidFill>
                  <a:srgbClr val="000000"/>
                </a:solidFill>
                <a:latin typeface="Gill Sans MT"/>
              </a:rPr>
              <a:t> define the </a:t>
            </a:r>
            <a:r>
              <a:rPr b="0" lang="en-US" sz="2600" spc="-1" strike="noStrike" u="sng">
                <a:solidFill>
                  <a:srgbClr val="b292ca"/>
                </a:solidFill>
                <a:uFillTx/>
                <a:latin typeface="Gill Sans MT"/>
                <a:hlinkClick r:id="rId2"/>
              </a:rPr>
              <a:t>data type</a:t>
            </a:r>
            <a:r>
              <a:rPr b="0" lang="en-US" sz="2600" spc="-1" strike="noStrike">
                <a:solidFill>
                  <a:srgbClr val="000000"/>
                </a:solidFill>
                <a:latin typeface="Gill Sans MT"/>
              </a:rPr>
              <a:t> of a </a:t>
            </a:r>
            <a:r>
              <a:rPr b="0" lang="en-US" sz="2600" spc="-1" strike="noStrike" u="sng">
                <a:solidFill>
                  <a:srgbClr val="b292ca"/>
                </a:solidFill>
                <a:uFillTx/>
                <a:latin typeface="Gill Sans MT"/>
                <a:hlinkClick r:id="rId3"/>
              </a:rPr>
              <a:t>data structure</a:t>
            </a:r>
            <a:r>
              <a:rPr b="0" lang="en-US" sz="2600" spc="-1" strike="noStrike">
                <a:solidFill>
                  <a:srgbClr val="000000"/>
                </a:solidFill>
                <a:latin typeface="Gill Sans MT"/>
              </a:rPr>
              <a:t>, and also the types of operations (</a:t>
            </a:r>
            <a:r>
              <a:rPr b="0" lang="en-US" sz="2600" spc="-1" strike="noStrike" u="sng">
                <a:solidFill>
                  <a:srgbClr val="b292ca"/>
                </a:solidFill>
                <a:uFillTx/>
                <a:latin typeface="Gill Sans MT"/>
                <a:hlinkClick r:id="rId4"/>
              </a:rPr>
              <a:t>functions</a:t>
            </a:r>
            <a:r>
              <a:rPr b="0" lang="en-US" sz="2600" spc="-1" strike="noStrike">
                <a:solidFill>
                  <a:srgbClr val="000000"/>
                </a:solidFill>
                <a:latin typeface="Gill Sans MT"/>
              </a:rPr>
              <a:t>) that can be applied to the data structure.[1]</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In this way, the data structure becomes an </a:t>
            </a:r>
            <a:r>
              <a:rPr b="0" lang="en-US" sz="2600" spc="-1" strike="noStrike" u="sng">
                <a:solidFill>
                  <a:srgbClr val="b292ca"/>
                </a:solidFill>
                <a:uFillTx/>
                <a:latin typeface="Gill Sans MT"/>
                <a:hlinkClick r:id="rId5"/>
              </a:rPr>
              <a:t>object</a:t>
            </a:r>
            <a:r>
              <a:rPr b="0" lang="en-US" sz="2600" spc="-1" strike="noStrike">
                <a:solidFill>
                  <a:srgbClr val="000000"/>
                </a:solidFill>
                <a:latin typeface="Gill Sans MT"/>
              </a:rPr>
              <a:t> that includes both </a:t>
            </a:r>
            <a:r>
              <a:rPr b="0" lang="en-US" sz="2600" spc="-1" strike="noStrike" u="sng">
                <a:solidFill>
                  <a:srgbClr val="b292ca"/>
                </a:solidFill>
                <a:uFillTx/>
                <a:latin typeface="Gill Sans MT"/>
                <a:hlinkClick r:id="rId6"/>
              </a:rPr>
              <a:t>data</a:t>
            </a:r>
            <a:r>
              <a:rPr b="0" lang="en-US" sz="2600" spc="-1" strike="noStrike">
                <a:solidFill>
                  <a:srgbClr val="000000"/>
                </a:solidFill>
                <a:latin typeface="Gill Sans MT"/>
              </a:rPr>
              <a:t> and functions. In addition, programmers can create relationships between one object and another. For example, objects can inherit characteristics from other objects.[1]</a:t>
            </a: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 – Generalization vs Specialization </a:t>
            </a:r>
            <a:endParaRPr b="0" lang="en-US" sz="3200" spc="-1" strike="noStrike">
              <a:latin typeface="Arial"/>
            </a:endParaRPr>
          </a:p>
        </p:txBody>
      </p:sp>
      <p:sp>
        <p:nvSpPr>
          <p:cNvPr id="200"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Generalization (Inheritance) is a mechanism for combining similar classes of objects into a single, more general class. Generalization identifies commonalities among a set of entities. The commonality may be of attributes, behavior, or both.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 other words, a superclass has the most general attributes, operations, and relationships that may be shared with subclasses.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subclass may have more specialized attributes and operations.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Specialization is the reverse process of Generalization means creating new sub-classes from an existing class.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Example, a Bank Account is of two types - Savings Account and Credit Card Account. Savings Account and Credit Card Account inherit the common/ generalized properties like Account Number, Account Balance, etc. from a Bank Account and also have their specialized properties like unsettled payment etc.</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UML – Generalization vs Specialization (Example)</a:t>
            </a:r>
            <a:endParaRPr b="0" lang="en-US" sz="3200" spc="-1" strike="noStrike">
              <a:latin typeface="Arial"/>
            </a:endParaRPr>
          </a:p>
        </p:txBody>
      </p:sp>
      <p:sp>
        <p:nvSpPr>
          <p:cNvPr id="202" name="TextShape 2"/>
          <p:cNvSpPr txBox="1"/>
          <p:nvPr/>
        </p:nvSpPr>
        <p:spPr>
          <a:xfrm>
            <a:off x="457200" y="1604520"/>
            <a:ext cx="8229240" cy="23274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For Example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Bank Account is of two types - Savings Account and Credit Card Account.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Savings Account and Credit Card Account inherit the common/ generalized properties like Account Number, Account Balance, etc. from a Bank Account and also have their specialized properties like unsettled payment etc.</a:t>
            </a:r>
            <a:endParaRPr b="0" lang="en-US" sz="3200" spc="-1" strike="noStrike">
              <a:latin typeface="Arial"/>
            </a:endParaRPr>
          </a:p>
        </p:txBody>
      </p:sp>
      <p:pic>
        <p:nvPicPr>
          <p:cNvPr id="203" name="" descr=""/>
          <p:cNvPicPr/>
          <p:nvPr/>
        </p:nvPicPr>
        <p:blipFill>
          <a:blip r:embed="rId1"/>
          <a:stretch/>
        </p:blipFill>
        <p:spPr>
          <a:xfrm>
            <a:off x="1188720" y="4200840"/>
            <a:ext cx="6826680" cy="165132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Exercise </a:t>
            </a:r>
            <a:r>
              <a:rPr b="0" lang="en-US" sz="3200" spc="-1" strike="noStrike">
                <a:solidFill>
                  <a:srgbClr val="464653"/>
                </a:solidFill>
                <a:latin typeface="Bookman Old Style"/>
              </a:rPr>
              <a:t>	</a:t>
            </a:r>
            <a:endParaRPr b="0" lang="en-US" sz="3200" spc="-1" strike="noStrike">
              <a:latin typeface="Arial"/>
            </a:endParaRPr>
          </a:p>
        </p:txBody>
      </p:sp>
      <p:sp>
        <p:nvSpPr>
          <p:cNvPr id="205"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Write a program by creating an 'Employee' class having the following methods and print the final salary.</a:t>
            </a:r>
            <a:br/>
            <a:r>
              <a:rPr b="0" lang="en-US" sz="2600" spc="-1" strike="noStrike">
                <a:solidFill>
                  <a:srgbClr val="000000"/>
                </a:solidFill>
                <a:latin typeface="Gill Sans MT"/>
              </a:rPr>
              <a:t>1 - 'getInfo()' which takes the salary, number of hours of work per day of employee as parameter</a:t>
            </a:r>
            <a:br/>
            <a:r>
              <a:rPr b="0" lang="en-US" sz="2600" spc="-1" strike="noStrike">
                <a:solidFill>
                  <a:srgbClr val="000000"/>
                </a:solidFill>
                <a:latin typeface="Gill Sans MT"/>
              </a:rPr>
              <a:t>2 - 'AddSal()' which adds $10 to salary of the employee if it is less than $500.</a:t>
            </a:r>
            <a:br/>
            <a:r>
              <a:rPr b="0" lang="en-US" sz="2600" spc="-1" strike="noStrike">
                <a:solidFill>
                  <a:srgbClr val="000000"/>
                </a:solidFill>
                <a:latin typeface="Gill Sans MT"/>
              </a:rPr>
              <a:t>3 - 'AddWork()' which adds $5 to salary of employee if the number of hours of work per day is more than 6 hours.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Write a program to print the area of a rectangle by creating a class named 'Area' having two methods. First method named as 'setDim' takes length and breadth of rectangle as parameters and the second method named as 'getArea' returns the area of the rectangle. Length and breadth of rectangle are entered through keyboard.</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Write a program to print the area of a rectangle by creating a class named 'Area' taking the values of its length and breadth as parameters of its constructor and having a method named 'returnArea' which returns the area of the rectangle. Length and breadth of rectangle are entered through keyboard</a:t>
            </a:r>
            <a:endParaRPr b="0" lang="en-US" sz="2600" spc="-1" strike="noStrike">
              <a:latin typeface="Arial"/>
            </a:endParaRPr>
          </a:p>
          <a:p>
            <a:pPr>
              <a:lnSpc>
                <a:spcPct val="100000"/>
              </a:lnSpc>
              <a:spcBef>
                <a:spcPts val="601"/>
              </a:spcBef>
            </a:pPr>
            <a:endParaRPr b="0" lang="en-US" sz="26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57200" y="152280"/>
            <a:ext cx="8228880" cy="990000"/>
          </a:xfrm>
          <a:prstGeom prst="rect">
            <a:avLst/>
          </a:prstGeom>
          <a:noFill/>
          <a:ln>
            <a:noFill/>
          </a:ln>
        </p:spPr>
        <p:style>
          <a:lnRef idx="0"/>
          <a:fillRef idx="0"/>
          <a:effectRef idx="0"/>
          <a:fontRef idx="minor"/>
        </p:style>
      </p:sp>
      <p:sp>
        <p:nvSpPr>
          <p:cNvPr id="207" name="CustomShape 2"/>
          <p:cNvSpPr/>
          <p:nvPr/>
        </p:nvSpPr>
        <p:spPr>
          <a:xfrm>
            <a:off x="0" y="0"/>
            <a:ext cx="9143280" cy="360"/>
          </a:xfrm>
          <a:prstGeom prst="rect">
            <a:avLst/>
          </a:prstGeom>
          <a:noFill/>
          <a:ln w="9360">
            <a:noFill/>
          </a:ln>
        </p:spPr>
        <p:style>
          <a:lnRef idx="0"/>
          <a:fillRef idx="0"/>
          <a:effectRef idx="0"/>
          <a:fontRef idx="minor"/>
        </p:style>
      </p:sp>
      <p:graphicFrame>
        <p:nvGraphicFramePr>
          <p:cNvPr id="208" name="Object 3"/>
          <p:cNvGraphicFramePr/>
          <p:nvPr/>
        </p:nvGraphicFramePr>
        <p:xfrm>
          <a:off x="2133720" y="1676520"/>
          <a:ext cx="5072400" cy="3809160"/>
        </p:xfrm>
        <a:graphic>
          <a:graphicData uri="http://schemas.openxmlformats.org/presentationml/2006/ole">
            <p:oleObj progId="Visio.Drawing.6" r:id="rId1" spid="">
              <p:embed/>
              <p:pic>
                <p:nvPicPr>
                  <p:cNvPr id="209" name="Object 3" descr=""/>
                  <p:cNvPicPr/>
                  <p:nvPr/>
                </p:nvPicPr>
                <p:blipFill>
                  <a:blip r:embed="rId2"/>
                  <a:stretch/>
                </p:blipFill>
                <p:spPr>
                  <a:xfrm>
                    <a:off x="2133720" y="1676520"/>
                    <a:ext cx="5072400" cy="3809160"/>
                  </a:xfrm>
                  <a:prstGeom prst="rect">
                    <a:avLst/>
                  </a:prstGeom>
                  <a:ln>
                    <a:noFill/>
                  </a:ln>
                </p:spPr>
              </p:pic>
            </p:oleObj>
          </a:graphicData>
        </a:graphic>
      </p:graphicFrame>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Lab Rubrics </a:t>
            </a:r>
            <a:r>
              <a:rPr b="0" lang="en-US" sz="3200" spc="-1" strike="noStrike">
                <a:solidFill>
                  <a:srgbClr val="464653"/>
                </a:solidFill>
                <a:latin typeface="Bookman Old Style"/>
              </a:rPr>
              <a:t>	</a:t>
            </a:r>
            <a:endParaRPr b="0" lang="en-US" sz="3200" spc="-1" strike="noStrike">
              <a:latin typeface="Arial"/>
            </a:endParaRPr>
          </a:p>
        </p:txBody>
      </p:sp>
      <p:graphicFrame>
        <p:nvGraphicFramePr>
          <p:cNvPr id="211" name="Table 2"/>
          <p:cNvGraphicFramePr/>
          <p:nvPr/>
        </p:nvGraphicFramePr>
        <p:xfrm>
          <a:off x="823680" y="2137320"/>
          <a:ext cx="7201080" cy="349560"/>
        </p:xfrm>
        <a:graphic>
          <a:graphicData uri="http://schemas.openxmlformats.org/drawingml/2006/table">
            <a:tbl>
              <a:tblPr/>
              <a:tblGrid>
                <a:gridCol w="1680120"/>
                <a:gridCol w="1411560"/>
                <a:gridCol w="1823760"/>
                <a:gridCol w="2286000"/>
              </a:tblGrid>
              <a:tr h="347760">
                <a:tc>
                  <a:txBody>
                    <a:bodyPr lIns="90000" rIns="90000"/>
                    <a:p>
                      <a:pPr>
                        <a:lnSpc>
                          <a:spcPct val="100000"/>
                        </a:lnSpc>
                      </a:pPr>
                      <a:r>
                        <a:rPr b="1" lang="en-US" sz="1800" spc="-1" strike="noStrike">
                          <a:latin typeface="Arial"/>
                        </a:rPr>
                        <a:t>Rubrics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1" lang="en-US" sz="1800" spc="-1" strike="noStrike">
                          <a:latin typeface="Arial"/>
                        </a:rPr>
                        <a:t>Proficient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1" lang="en-US" sz="1800" spc="-1" strike="noStrike">
                          <a:latin typeface="Arial"/>
                        </a:rPr>
                        <a:t>Adequate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1" lang="en-US" sz="1800" spc="-1" strike="noStrike">
                          <a:latin typeface="Arial"/>
                        </a:rPr>
                        <a:t>Poor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r>
              <a:tr h="691200">
                <a:tc>
                  <a:txBody>
                    <a:bodyPr lIns="90000" rIns="90000"/>
                    <a:p>
                      <a:pPr>
                        <a:lnSpc>
                          <a:spcPct val="100000"/>
                        </a:lnSpc>
                      </a:pPr>
                      <a:r>
                        <a:rPr b="1" lang="en-US" sz="1400" spc="-1" strike="noStrike">
                          <a:latin typeface="Arial"/>
                        </a:rPr>
                        <a:t>Accuracy</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400" spc="-1" strike="noStrike">
                          <a:latin typeface="Arial"/>
                        </a:rPr>
                        <a:t>Accurately completed the task </a:t>
                      </a:r>
                      <a:r>
                        <a:rPr b="1" lang="en-US" sz="1400" spc="-1" strike="noStrike">
                          <a:latin typeface="Arial"/>
                        </a:rPr>
                        <a:t>(0.4)</a:t>
                      </a:r>
                      <a:endParaRPr b="0" lang="en-US"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400" spc="-1" strike="noStrike">
                          <a:latin typeface="Arial"/>
                        </a:rPr>
                        <a:t>Partially correct outputs </a:t>
                      </a:r>
                      <a:endParaRPr b="0" lang="en-US" sz="1400" spc="-1" strike="noStrike">
                        <a:latin typeface="Arial"/>
                      </a:endParaRPr>
                    </a:p>
                    <a:p>
                      <a:pPr>
                        <a:lnSpc>
                          <a:spcPct val="100000"/>
                        </a:lnSpc>
                      </a:pPr>
                      <a:r>
                        <a:rPr b="1" lang="en-US" sz="1400" spc="-1" strike="noStrike">
                          <a:latin typeface="Arial"/>
                        </a:rPr>
                        <a:t>(0.2)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400" spc="-1" strike="noStrike">
                          <a:latin typeface="Arial"/>
                        </a:rPr>
                        <a:t>Unable to complete taks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latin typeface="Arial"/>
                        </a:rPr>
                        <a:t>(0.0)</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090800">
                <a:tc>
                  <a:txBody>
                    <a:bodyPr lIns="90000" rIns="90000"/>
                    <a:p>
                      <a:pPr>
                        <a:lnSpc>
                          <a:spcPct val="100000"/>
                        </a:lnSpc>
                      </a:pPr>
                      <a:r>
                        <a:rPr b="1" lang="en-US" sz="1400" spc="-1" strike="noStrike">
                          <a:latin typeface="Arial"/>
                        </a:rPr>
                        <a:t>Originality</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400" spc="-1" strike="noStrike">
                          <a:latin typeface="Arial"/>
                        </a:rPr>
                        <a:t>Submitted work shows large amount of original thought</a:t>
                      </a:r>
                      <a:endParaRPr b="0" lang="en-US" sz="1400" spc="-1" strike="noStrike">
                        <a:latin typeface="Arial"/>
                      </a:endParaRPr>
                    </a:p>
                    <a:p>
                      <a:pPr>
                        <a:lnSpc>
                          <a:spcPct val="100000"/>
                        </a:lnSpc>
                      </a:pPr>
                      <a:r>
                        <a:rPr b="1" lang="en-US" sz="1400" spc="-1" strike="noStrike">
                          <a:latin typeface="Arial"/>
                        </a:rPr>
                        <a:t>(0.3)</a:t>
                      </a:r>
                      <a:endParaRPr b="0" lang="en-US"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400" spc="-1" strike="noStrike">
                          <a:latin typeface="Arial"/>
                        </a:rPr>
                        <a:t>Submitted work shows some amount of original thought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latin typeface="Arial"/>
                        </a:rPr>
                        <a:t>(0.2)</a:t>
                      </a:r>
                      <a:r>
                        <a:rPr b="0" lang="en-US" sz="1400" spc="-1" strike="noStrike">
                          <a:latin typeface="Arial"/>
                        </a:rPr>
                        <a:t> </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400" spc="-1" strike="noStrike">
                          <a:latin typeface="Arial"/>
                        </a:rPr>
                        <a:t>Submitted work shows no original thought</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latin typeface="Arial"/>
                        </a:rPr>
                        <a:t>(0.0)</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91000">
                <a:tc>
                  <a:txBody>
                    <a:bodyPr lIns="90000" rIns="90000"/>
                    <a:p>
                      <a:pPr>
                        <a:lnSpc>
                          <a:spcPct val="100000"/>
                        </a:lnSpc>
                      </a:pPr>
                      <a:r>
                        <a:rPr b="1" lang="en-US" sz="1400" spc="-1" strike="noStrike">
                          <a:latin typeface="Arial"/>
                        </a:rPr>
                        <a:t>Troubleshooting</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400" spc="-1" strike="noStrike">
                          <a:latin typeface="Arial"/>
                        </a:rPr>
                        <a:t>Easily traced and corrected faults  </a:t>
                      </a:r>
                      <a:endParaRPr b="0" lang="en-US" sz="1400" spc="-1" strike="noStrike">
                        <a:latin typeface="Arial"/>
                      </a:endParaRPr>
                    </a:p>
                    <a:p>
                      <a:pPr>
                        <a:lnSpc>
                          <a:spcPct val="100000"/>
                        </a:lnSpc>
                      </a:pPr>
                      <a:r>
                        <a:rPr b="1" lang="en-US" sz="1400" spc="-1" strike="noStrike">
                          <a:latin typeface="Arial"/>
                        </a:rPr>
                        <a:t>(0.3)</a:t>
                      </a:r>
                      <a:endParaRPr b="0" lang="en-US"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400" spc="-1" strike="noStrike">
                          <a:latin typeface="Arial"/>
                        </a:rPr>
                        <a:t>Traced and corrected faults with some guidance </a:t>
                      </a:r>
                      <a:endParaRPr b="0" lang="en-US" sz="1400" spc="-1" strike="noStrike">
                        <a:latin typeface="Arial"/>
                      </a:endParaRPr>
                    </a:p>
                    <a:p>
                      <a:pPr>
                        <a:lnSpc>
                          <a:spcPct val="100000"/>
                        </a:lnSpc>
                      </a:pPr>
                      <a:r>
                        <a:rPr b="1" lang="en-US" sz="1400" spc="-1" strike="noStrike">
                          <a:latin typeface="Arial"/>
                        </a:rPr>
                        <a:t>(0.2)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400" spc="-1" strike="noStrike">
                          <a:latin typeface="Arial"/>
                        </a:rPr>
                        <a:t>No troubleshooting skills</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latin typeface="Arial"/>
                        </a:rPr>
                        <a:t>(0.0)</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Reference</a:t>
            </a:r>
            <a:endParaRPr b="0" lang="en-US" sz="3200" spc="-1" strike="noStrike">
              <a:latin typeface="Arial"/>
            </a:endParaRPr>
          </a:p>
        </p:txBody>
      </p:sp>
      <p:sp>
        <p:nvSpPr>
          <p:cNvPr id="213"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p>
            <a:pPr marL="274320" indent="-273600">
              <a:lnSpc>
                <a:spcPct val="100000"/>
              </a:lnSpc>
              <a:spcBef>
                <a:spcPts val="601"/>
              </a:spcBef>
              <a:buClr>
                <a:srgbClr val="727ca3"/>
              </a:buClr>
              <a:buSzPct val="76000"/>
              <a:buFont typeface="Wingdings 3" charset="2"/>
              <a:buChar char=""/>
            </a:pPr>
            <a:r>
              <a:rPr b="0" lang="en-US" sz="2600" spc="-1" strike="noStrike" u="sng">
                <a:solidFill>
                  <a:srgbClr val="b292ca"/>
                </a:solidFill>
                <a:uFillTx/>
                <a:latin typeface="Gill Sans MT"/>
                <a:hlinkClick r:id="rId1"/>
              </a:rPr>
              <a:t>https://www.webopedia.com/TERM/O/object_oriented_programming_OOP.html#targetText=Object%2Doriented%20programming%20(OOP),applied%20to%20the%20data%20structure.</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u="sng">
                <a:solidFill>
                  <a:srgbClr val="b292ca"/>
                </a:solidFill>
                <a:uFillTx/>
                <a:latin typeface="Gill Sans MT"/>
                <a:hlinkClick r:id="rId2"/>
              </a:rPr>
              <a:t>https://www.geeksforgeeks.org/object-oriented-programming-oops-concept-in-java/</a:t>
            </a:r>
            <a:endParaRPr b="0" lang="en-US" sz="26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Object Oriented Programming Terms</a:t>
            </a:r>
            <a:endParaRPr b="0" lang="en-US" sz="3200" spc="-1" strike="noStrike">
              <a:latin typeface="Arial"/>
            </a:endParaRPr>
          </a:p>
        </p:txBody>
      </p:sp>
      <p:sp>
        <p:nvSpPr>
          <p:cNvPr id="137"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1"/>
              </a:rPr>
              <a:t>Class</a:t>
            </a:r>
            <a:r>
              <a:rPr b="1" lang="en-US" sz="2600" spc="-1" strike="noStrike">
                <a:solidFill>
                  <a:srgbClr val="000000"/>
                </a:solidFill>
                <a:latin typeface="Gill Sans MT"/>
              </a:rPr>
              <a:t>:</a:t>
            </a:r>
            <a:r>
              <a:rPr b="0" lang="en-US" sz="2600" spc="-1" strike="noStrike">
                <a:solidFill>
                  <a:srgbClr val="000000"/>
                </a:solidFill>
                <a:latin typeface="Gill Sans MT"/>
              </a:rPr>
              <a:t> A class is a user defined blueprint or prototype from which objects are created. It represents the set of properties or methods that are common to all objects of one type. In general, class declarations can include these components, in order:</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Modifiers</a:t>
            </a:r>
            <a:r>
              <a:rPr b="0" lang="en-US" sz="2600" spc="-1" strike="noStrike">
                <a:solidFill>
                  <a:srgbClr val="000000"/>
                </a:solidFill>
                <a:latin typeface="Gill Sans MT"/>
              </a:rPr>
              <a:t>: A class can be public or has default access (Refer </a:t>
            </a:r>
            <a:r>
              <a:rPr b="0" lang="en-US" sz="2600" spc="-1" strike="noStrike" u="sng">
                <a:solidFill>
                  <a:srgbClr val="b292ca"/>
                </a:solidFill>
                <a:uFillTx/>
                <a:latin typeface="Gill Sans MT"/>
                <a:hlinkClick r:id="rId2"/>
              </a:rPr>
              <a:t>this</a:t>
            </a:r>
            <a:r>
              <a:rPr b="0" lang="en-US" sz="2600" spc="-1" strike="noStrike">
                <a:solidFill>
                  <a:srgbClr val="000000"/>
                </a:solidFill>
                <a:latin typeface="Gill Sans MT"/>
              </a:rPr>
              <a:t> for details).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Class name:</a:t>
            </a:r>
            <a:r>
              <a:rPr b="0" lang="en-US" sz="2600" spc="-1" strike="noStrike">
                <a:solidFill>
                  <a:srgbClr val="000000"/>
                </a:solidFill>
                <a:latin typeface="Gill Sans MT"/>
              </a:rPr>
              <a:t> The name should begin with a initial letter (capitalized by convention).</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Superclass(if any):</a:t>
            </a:r>
            <a:r>
              <a:rPr b="0" lang="en-US" sz="2600" spc="-1" strike="noStrike">
                <a:solidFill>
                  <a:srgbClr val="000000"/>
                </a:solidFill>
                <a:latin typeface="Gill Sans MT"/>
              </a:rPr>
              <a:t> The name of the class’s parent (superclass), if any, preceded by the keyword extends. A class can only extend (subclass) one parent.</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Interfaces(if any):</a:t>
            </a:r>
            <a:r>
              <a:rPr b="0" lang="en-US" sz="2600" spc="-1" strike="noStrike">
                <a:solidFill>
                  <a:srgbClr val="000000"/>
                </a:solidFill>
                <a:latin typeface="Gill Sans MT"/>
              </a:rPr>
              <a:t> A comma-separated list of interfaces implemented by the class, if any, preceded by the keyword implements. A class can implement more than one interface.</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Body:</a:t>
            </a:r>
            <a:r>
              <a:rPr b="0" lang="en-US" sz="2600" spc="-1" strike="noStrike">
                <a:solidFill>
                  <a:srgbClr val="000000"/>
                </a:solidFill>
                <a:latin typeface="Gill Sans MT"/>
              </a:rPr>
              <a:t> The class body surrounded by braces, { }</a:t>
            </a:r>
            <a:endParaRPr b="0" lang="en-US"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152280"/>
            <a:ext cx="8228880" cy="990000"/>
          </a:xfrm>
          <a:prstGeom prst="rect">
            <a:avLst/>
          </a:prstGeom>
          <a:noFill/>
          <a:ln>
            <a:noFill/>
          </a:ln>
        </p:spPr>
        <p:style>
          <a:lnRef idx="0"/>
          <a:fillRef idx="0"/>
          <a:effectRef idx="0"/>
          <a:fontRef idx="minor"/>
        </p:style>
      </p:sp>
      <p:sp>
        <p:nvSpPr>
          <p:cNvPr id="139" name="CustomShape 2"/>
          <p:cNvSpPr/>
          <p:nvPr/>
        </p:nvSpPr>
        <p:spPr>
          <a:xfrm>
            <a:off x="457200" y="1219320"/>
            <a:ext cx="8228880" cy="4937040"/>
          </a:xfrm>
          <a:prstGeom prst="rect">
            <a:avLst/>
          </a:prstGeom>
          <a:noFill/>
          <a:ln>
            <a:noFill/>
          </a:ln>
        </p:spPr>
        <p:style>
          <a:lnRef idx="0"/>
          <a:fillRef idx="0"/>
          <a:effectRef idx="0"/>
          <a:fontRef idx="minor"/>
        </p:style>
      </p:sp>
      <p:pic>
        <p:nvPicPr>
          <p:cNvPr id="140" name="Picture 2" descr=""/>
          <p:cNvPicPr/>
          <p:nvPr/>
        </p:nvPicPr>
        <p:blipFill>
          <a:blip r:embed="rId1"/>
          <a:stretch/>
        </p:blipFill>
        <p:spPr>
          <a:xfrm>
            <a:off x="152280" y="236880"/>
            <a:ext cx="8838360" cy="6391800"/>
          </a:xfrm>
          <a:prstGeom prst="rect">
            <a:avLst/>
          </a:prstGeom>
          <a:ln w="9360">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200" spc="-1" strike="noStrike">
                <a:solidFill>
                  <a:srgbClr val="464653"/>
                </a:solidFill>
                <a:latin typeface="Bookman Old Style"/>
              </a:rPr>
              <a:t>Cont..</a:t>
            </a:r>
            <a:endParaRPr b="0" lang="en-US" sz="3200" spc="-1" strike="noStrike">
              <a:latin typeface="Arial"/>
            </a:endParaRPr>
          </a:p>
        </p:txBody>
      </p:sp>
      <p:sp>
        <p:nvSpPr>
          <p:cNvPr id="142"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1"/>
              </a:rPr>
              <a:t>Object</a:t>
            </a:r>
            <a:r>
              <a:rPr b="1" lang="en-US" sz="2600" spc="-1" strike="noStrike">
                <a:solidFill>
                  <a:srgbClr val="000000"/>
                </a:solidFill>
                <a:latin typeface="Gill Sans MT"/>
              </a:rPr>
              <a:t>:</a:t>
            </a:r>
            <a:r>
              <a:rPr b="0" lang="en-US" sz="2600" spc="-1" strike="noStrike">
                <a:solidFill>
                  <a:srgbClr val="000000"/>
                </a:solidFill>
                <a:latin typeface="Gill Sans MT"/>
              </a:rPr>
              <a:t> It is a basic unit of Object Oriented Programming and represents the real life entities. A typical Java program creates many objects, which as you know, interact by invoking methods. An object consists of:</a:t>
            </a:r>
            <a:r>
              <a:rPr b="1" lang="en-US" sz="2600" spc="-1" strike="noStrike">
                <a:solidFill>
                  <a:srgbClr val="000000"/>
                </a:solidFill>
                <a:latin typeface="Gill Sans MT"/>
              </a:rPr>
              <a:t>State </a:t>
            </a:r>
            <a:r>
              <a:rPr b="0" lang="en-US" sz="2600" spc="-1" strike="noStrike">
                <a:solidFill>
                  <a:srgbClr val="000000"/>
                </a:solidFill>
                <a:latin typeface="Gill Sans MT"/>
              </a:rPr>
              <a:t>: It is represented by attributes of an object. It also reflects the properties of an object.</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Behavior </a:t>
            </a:r>
            <a:r>
              <a:rPr b="0" lang="en-US" sz="2600" spc="-1" strike="noStrike">
                <a:solidFill>
                  <a:srgbClr val="000000"/>
                </a:solidFill>
                <a:latin typeface="Gill Sans MT"/>
              </a:rPr>
              <a:t>: It is represented by methods of an object. It also reflects the response of an object with other objects.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Identity </a:t>
            </a:r>
            <a:r>
              <a:rPr b="0" lang="en-US" sz="2600" spc="-1" strike="noStrike">
                <a:solidFill>
                  <a:srgbClr val="000000"/>
                </a:solidFill>
                <a:latin typeface="Gill Sans MT"/>
              </a:rPr>
              <a:t>: It gives a unique name to an object and enables one object to interact with other objects.</a:t>
            </a:r>
            <a:endParaRPr b="0" lang="en-US"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Picture 2" descr=""/>
          <p:cNvPicPr/>
          <p:nvPr/>
        </p:nvPicPr>
        <p:blipFill>
          <a:blip r:embed="rId1"/>
          <a:stretch/>
        </p:blipFill>
        <p:spPr>
          <a:xfrm>
            <a:off x="152280" y="1905120"/>
            <a:ext cx="8533800" cy="2952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464653"/>
                </a:solidFill>
                <a:latin typeface="Bookman Old Style"/>
              </a:rPr>
              <a:t>Object Oriented Programming Terms</a:t>
            </a:r>
            <a:endParaRPr b="0" lang="en-US" sz="3200" spc="-1" strike="noStrike">
              <a:latin typeface="Arial"/>
            </a:endParaRPr>
          </a:p>
        </p:txBody>
      </p:sp>
      <p:sp>
        <p:nvSpPr>
          <p:cNvPr id="145"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1"/>
              </a:rPr>
              <a:t>Polymorphism</a:t>
            </a:r>
            <a:r>
              <a:rPr b="1" lang="en-US" sz="2600" spc="-1" strike="noStrike">
                <a:solidFill>
                  <a:srgbClr val="000000"/>
                </a:solidFill>
                <a:latin typeface="Gill Sans MT"/>
              </a:rPr>
              <a:t>:</a:t>
            </a:r>
            <a:r>
              <a:rPr b="0" lang="en-US" sz="2600" spc="-1" strike="noStrike">
                <a:solidFill>
                  <a:srgbClr val="000000"/>
                </a:solidFill>
                <a:latin typeface="Gill Sans MT"/>
              </a:rPr>
              <a:t> Polymorphism refers to the ability of OOPs programming languages to differentiate between entities with the same name efficiently. This is done by Java with the help of the signature and declaration of these entities[2].</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Polymorphism in Java are mainly of 2 types:</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u="sng">
                <a:solidFill>
                  <a:srgbClr val="b292ca"/>
                </a:solidFill>
                <a:uFillTx/>
                <a:latin typeface="Gill Sans MT"/>
                <a:hlinkClick r:id="rId2"/>
              </a:rPr>
              <a:t>Overloading in Java</a:t>
            </a:r>
            <a:endParaRPr b="0" lang="en-US" sz="26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2600" spc="-1" strike="noStrike" u="sng">
                <a:solidFill>
                  <a:srgbClr val="b292ca"/>
                </a:solidFill>
                <a:uFillTx/>
                <a:latin typeface="Gill Sans MT"/>
                <a:hlinkClick r:id="rId3"/>
              </a:rPr>
              <a:t>Overriding in Java</a:t>
            </a: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Overloading in Java..</a:t>
            </a:r>
            <a:endParaRPr b="0" lang="en-US" sz="3200" spc="-1" strike="noStrike">
              <a:solidFill>
                <a:srgbClr val="000000"/>
              </a:solidFill>
              <a:latin typeface="Gill Sans MT"/>
            </a:endParaRPr>
          </a:p>
        </p:txBody>
      </p:sp>
      <p:sp>
        <p:nvSpPr>
          <p:cNvPr id="147"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Overloading allows different methods to have the same name, but different signatures where the signature can differ by the number of input parameters or type of input parameters or both. Overloading is related to compile-time (or static) polymorphism.</a:t>
            </a:r>
            <a:endParaRPr b="0" lang="en-US" sz="2600" spc="-1" strike="noStrike">
              <a:solidFill>
                <a:srgbClr val="000000"/>
              </a:solidFill>
              <a:latin typeface="Gill Sans MT"/>
            </a:endParaRPr>
          </a:p>
          <a:p>
            <a:pPr marL="274320" indent="-273960">
              <a:lnSpc>
                <a:spcPct val="100000"/>
              </a:lnSpc>
              <a:spcBef>
                <a:spcPts val="601"/>
              </a:spcBef>
            </a:pPr>
            <a:r>
              <a:rPr b="1" lang="en-US" sz="2600" spc="-1" strike="noStrike">
                <a:solidFill>
                  <a:srgbClr val="000000"/>
                </a:solidFill>
                <a:latin typeface="Gill Sans MT"/>
              </a:rPr>
              <a:t>Can we overload methods on return type?</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pic>
        <p:nvPicPr>
          <p:cNvPr id="148" name="Picture 4" descr=""/>
          <p:cNvPicPr/>
          <p:nvPr/>
        </p:nvPicPr>
        <p:blipFill>
          <a:blip r:embed="rId1"/>
          <a:stretch/>
        </p:blipFill>
        <p:spPr>
          <a:xfrm>
            <a:off x="0" y="4285080"/>
            <a:ext cx="9143640" cy="2572560"/>
          </a:xfrm>
          <a:prstGeom prst="rect">
            <a:avLst/>
          </a:prstGeom>
          <a:ln w="9360">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F2810CD8412546A0508FA20D633B3B" ma:contentTypeVersion="2" ma:contentTypeDescription="Create a new document." ma:contentTypeScope="" ma:versionID="7ae2d3d08d72a3a82d5839bd2506fea9">
  <xsd:schema xmlns:xsd="http://www.w3.org/2001/XMLSchema" xmlns:xs="http://www.w3.org/2001/XMLSchema" xmlns:p="http://schemas.microsoft.com/office/2006/metadata/properties" xmlns:ns2="92d1cfb8-beb1-4e4a-80e2-67160987f841" targetNamespace="http://schemas.microsoft.com/office/2006/metadata/properties" ma:root="true" ma:fieldsID="e2e5df136263885945ad8c18968564cc" ns2:_="">
    <xsd:import namespace="92d1cfb8-beb1-4e4a-80e2-67160987f84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d1cfb8-beb1-4e4a-80e2-67160987f8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DA59ED-6366-473B-AD26-3AFAB828EAF4}"/>
</file>

<file path=customXml/itemProps2.xml><?xml version="1.0" encoding="utf-8"?>
<ds:datastoreItem xmlns:ds="http://schemas.openxmlformats.org/officeDocument/2006/customXml" ds:itemID="{544FB7A4-543B-4C22-88A3-0B8EE3B0441F}"/>
</file>

<file path=customXml/itemProps3.xml><?xml version="1.0" encoding="utf-8"?>
<ds:datastoreItem xmlns:ds="http://schemas.openxmlformats.org/officeDocument/2006/customXml" ds:itemID="{03A621FA-C6BE-4F39-867D-D6969E671DFA}"/>
</file>

<file path=docProps/app.xml><?xml version="1.0" encoding="utf-8"?>
<Properties xmlns="http://schemas.openxmlformats.org/officeDocument/2006/extended-properties" xmlns:vt="http://schemas.openxmlformats.org/officeDocument/2006/docPropsVTypes">
  <Template>Origin</Template>
  <TotalTime>1115</TotalTime>
  <Application>LibreOffice/6.0.7.3$Linux_X86_64 LibreOffice_project/00m0$Build-3</Application>
  <Words>457</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Algorithms</dc:title>
  <dc:subject/>
  <dc:creator>Owais</dc:creator>
  <dc:description/>
  <cp:lastModifiedBy/>
  <cp:revision>6</cp:revision>
  <dcterms:created xsi:type="dcterms:W3CDTF">2019-10-15T03:15:11Z</dcterms:created>
  <dcterms:modified xsi:type="dcterms:W3CDTF">2021-01-20T10:36:31Z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26</vt:i4>
  </property>
  <property fmtid="{D5CDD505-2E9C-101B-9397-08002B2CF9AE}" pid="12" name="ContentTypeId">
    <vt:lpwstr>0x01010080F2810CD8412546A0508FA20D633B3B</vt:lpwstr>
  </property>
</Properties>
</file>