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media/image6.png" ContentType="image/png"/>
  <Override PartName="/ppt/media/image4.png" ContentType="image/png"/>
  <Override PartName="/ppt/media/image1.png" ContentType="image/png"/>
  <Override PartName="/ppt/media/image7.png" ContentType="image/png"/>
  <Override PartName="/ppt/media/image8.png" ContentType="image/png"/>
  <Override PartName="/ppt/media/image9.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4.png" ContentType="image/png"/>
  <Override PartName="/ppt/media/image13.png" ContentType="image/png"/>
  <Override PartName="/ppt/media/image12.png" ContentType="image/png"/>
  <Override PartName="/ppt/media/image2.png" ContentType="image/png"/>
  <Override PartName="/ppt/media/image3.png" ContentType="image/png"/>
  <Override PartName="/ppt/media/image5.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0080625" cy="7559675"/>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ustomXml" Target="../customXml/item2.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ustomXml" Target="../customXml/item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ustomXml" Target="../customXml/item3.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280" cy="17276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3168000"/>
            <a:ext cx="9071280" cy="3671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1080000"/>
            <a:ext cx="9071280" cy="17276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Fair Use Notice</a:t>
            </a:r>
            <a:endParaRPr b="0" lang="en-US" sz="4400" spc="-1" strike="noStrike">
              <a:latin typeface="Arial"/>
            </a:endParaRPr>
          </a:p>
        </p:txBody>
      </p:sp>
      <p:sp>
        <p:nvSpPr>
          <p:cNvPr id="115" name="CustomShape 2"/>
          <p:cNvSpPr/>
          <p:nvPr/>
        </p:nvSpPr>
        <p:spPr>
          <a:xfrm>
            <a:off x="731520" y="2390040"/>
            <a:ext cx="8412120" cy="32050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authorised by Copyright Owners. Its application constitutes Fair Use of any such copyrighted material as provided in globally accepted law of many countries. The contents of presentations are intended only for the attendees of the class being conducted by the presenter.</a:t>
            </a:r>
            <a:endParaRPr b="0" lang="en-US" sz="2000" spc="-1" strike="noStrike">
              <a:latin typeface="Arial"/>
            </a:endParaRPr>
          </a:p>
          <a:p>
            <a:pPr>
              <a:lnSpc>
                <a:spcPct val="100000"/>
              </a:lnSpc>
            </a:pP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Swapping Elements</a:t>
            </a:r>
            <a:endParaRPr b="0" lang="en-US" sz="4400" spc="-1" strike="noStrike">
              <a:latin typeface="Arial"/>
            </a:endParaRPr>
          </a:p>
        </p:txBody>
      </p:sp>
      <p:pic>
        <p:nvPicPr>
          <p:cNvPr id="134" name="" descr=""/>
          <p:cNvPicPr/>
          <p:nvPr/>
        </p:nvPicPr>
        <p:blipFill>
          <a:blip r:embed="rId1"/>
          <a:stretch/>
        </p:blipFill>
        <p:spPr>
          <a:xfrm>
            <a:off x="1890000" y="2468880"/>
            <a:ext cx="6705000" cy="25520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Insertion in Array</a:t>
            </a:r>
            <a:endParaRPr b="0" lang="en-US" sz="4400" spc="-1" strike="noStrike">
              <a:latin typeface="Arial"/>
            </a:endParaRPr>
          </a:p>
        </p:txBody>
      </p:sp>
      <p:pic>
        <p:nvPicPr>
          <p:cNvPr id="136" name="" descr=""/>
          <p:cNvPicPr/>
          <p:nvPr/>
        </p:nvPicPr>
        <p:blipFill>
          <a:blip r:embed="rId1"/>
          <a:stretch/>
        </p:blipFill>
        <p:spPr>
          <a:xfrm>
            <a:off x="1524240" y="1280160"/>
            <a:ext cx="7162200" cy="3075840"/>
          </a:xfrm>
          <a:prstGeom prst="rect">
            <a:avLst/>
          </a:prstGeom>
          <a:ln>
            <a:noFill/>
          </a:ln>
        </p:spPr>
      </p:pic>
      <p:pic>
        <p:nvPicPr>
          <p:cNvPr id="137" name="" descr=""/>
          <p:cNvPicPr/>
          <p:nvPr/>
        </p:nvPicPr>
        <p:blipFill>
          <a:blip r:embed="rId2"/>
          <a:stretch/>
        </p:blipFill>
        <p:spPr>
          <a:xfrm>
            <a:off x="914400" y="4431240"/>
            <a:ext cx="8209800" cy="26092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Deletion in Arrays</a:t>
            </a:r>
            <a:endParaRPr b="0" lang="en-US" sz="4400" spc="-1" strike="noStrike">
              <a:latin typeface="Arial"/>
            </a:endParaRPr>
          </a:p>
        </p:txBody>
      </p:sp>
      <p:pic>
        <p:nvPicPr>
          <p:cNvPr id="139" name="" descr=""/>
          <p:cNvPicPr/>
          <p:nvPr/>
        </p:nvPicPr>
        <p:blipFill>
          <a:blip r:embed="rId1"/>
          <a:stretch/>
        </p:blipFill>
        <p:spPr>
          <a:xfrm>
            <a:off x="1587240" y="2286000"/>
            <a:ext cx="6733440" cy="16376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Array Methods provided by  Java</a:t>
            </a:r>
            <a:endParaRPr b="0" lang="en-US" sz="4400" spc="-1" strike="noStrike">
              <a:latin typeface="Arial"/>
            </a:endParaRPr>
          </a:p>
        </p:txBody>
      </p:sp>
      <p:pic>
        <p:nvPicPr>
          <p:cNvPr id="141" name="" descr=""/>
          <p:cNvPicPr/>
          <p:nvPr/>
        </p:nvPicPr>
        <p:blipFill>
          <a:blip r:embed="rId1"/>
          <a:stretch/>
        </p:blipFill>
        <p:spPr>
          <a:xfrm>
            <a:off x="424440" y="1554480"/>
            <a:ext cx="8993520" cy="3446640"/>
          </a:xfrm>
          <a:prstGeom prst="rect">
            <a:avLst/>
          </a:prstGeom>
          <a:ln>
            <a:noFill/>
          </a:ln>
        </p:spPr>
      </p:pic>
      <p:pic>
        <p:nvPicPr>
          <p:cNvPr id="142" name="" descr=""/>
          <p:cNvPicPr/>
          <p:nvPr/>
        </p:nvPicPr>
        <p:blipFill>
          <a:blip r:embed="rId2"/>
          <a:stretch/>
        </p:blipFill>
        <p:spPr>
          <a:xfrm>
            <a:off x="457200" y="5037480"/>
            <a:ext cx="8869320" cy="17287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0" y="91440"/>
            <a:ext cx="10036800" cy="74682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0" y="1986120"/>
            <a:ext cx="10079280" cy="36828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Multi-Dimensional Arrays</a:t>
            </a:r>
            <a:endParaRPr b="0" lang="en-US" sz="4400" spc="-1" strike="noStrike">
              <a:latin typeface="Arial"/>
            </a:endParaRPr>
          </a:p>
        </p:txBody>
      </p:sp>
      <p:sp>
        <p:nvSpPr>
          <p:cNvPr id="14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buClr>
                <a:srgbClr val="000000"/>
              </a:buClr>
              <a:buSzPct val="45000"/>
              <a:buFont typeface="Wingdings" charset="2"/>
              <a:buChar char=""/>
            </a:pPr>
            <a:r>
              <a:rPr b="0" lang="en-US" sz="1800" spc="-1" strike="noStrike">
                <a:solidFill>
                  <a:srgbClr val="404040"/>
                </a:solidFill>
                <a:latin typeface="Trebuchet MS"/>
                <a:ea typeface="DejaVu Sans"/>
              </a:rPr>
              <a:t>Multidimensional arrays are arrays of arrays with each element of the array holding the reference of other array.</a:t>
            </a:r>
            <a:endParaRPr b="0" lang="en-US" sz="1800" spc="-1" strike="noStrike">
              <a:latin typeface="Arial"/>
            </a:endParaRPr>
          </a:p>
          <a:p>
            <a:pPr marL="432000" indent="-323640" algn="just">
              <a:lnSpc>
                <a:spcPct val="100000"/>
              </a:lnSpc>
              <a:spcBef>
                <a:spcPts val="1414"/>
              </a:spcBef>
              <a:buClr>
                <a:srgbClr val="000000"/>
              </a:buClr>
              <a:buSzPct val="45000"/>
              <a:buFont typeface="Wingdings" charset="2"/>
              <a:buChar char=""/>
            </a:pPr>
            <a:r>
              <a:rPr b="0" lang="en-US" sz="1800" spc="-1" strike="noStrike">
                <a:solidFill>
                  <a:srgbClr val="404040"/>
                </a:solidFill>
                <a:latin typeface="Trebuchet MS"/>
                <a:ea typeface="DejaVu Sans"/>
              </a:rPr>
              <a:t>A multidimensional array is created by appending one set of square brackets ([]) per dimension.</a:t>
            </a:r>
            <a:endParaRPr b="0" lang="en-US" sz="1800" spc="-1" strike="noStrike">
              <a:latin typeface="Arial"/>
            </a:endParaRPr>
          </a:p>
        </p:txBody>
      </p:sp>
      <p:pic>
        <p:nvPicPr>
          <p:cNvPr id="147" name="" descr=""/>
          <p:cNvPicPr/>
          <p:nvPr/>
        </p:nvPicPr>
        <p:blipFill>
          <a:blip r:embed="rId1"/>
          <a:stretch/>
        </p:blipFill>
        <p:spPr>
          <a:xfrm>
            <a:off x="1348560" y="3566160"/>
            <a:ext cx="6606360" cy="8604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Two Dimensional Array</a:t>
            </a:r>
            <a:endParaRPr b="0" lang="en-US" sz="4400" spc="-1" strike="noStrike">
              <a:latin typeface="Arial"/>
            </a:endParaRPr>
          </a:p>
        </p:txBody>
      </p:sp>
      <p:sp>
        <p:nvSpPr>
          <p:cNvPr id="14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buClr>
                <a:srgbClr val="000000"/>
              </a:buClr>
              <a:buSzPct val="45000"/>
              <a:buFont typeface="Wingdings" charset="2"/>
              <a:buChar char=""/>
            </a:pPr>
            <a:r>
              <a:rPr b="0" lang="en-US" sz="1800" spc="-1" strike="noStrike">
                <a:solidFill>
                  <a:srgbClr val="404040"/>
                </a:solidFill>
                <a:latin typeface="Trebuchet MS"/>
                <a:ea typeface="DejaVu Sans"/>
              </a:rPr>
              <a:t>Two dimensional arrays allows us to store data that are recorded in table. For example:</a:t>
            </a:r>
            <a:endParaRPr b="0" lang="en-US" sz="1800" spc="-1" strike="noStrike">
              <a:latin typeface="Arial"/>
            </a:endParaRPr>
          </a:p>
          <a:p>
            <a:pPr>
              <a:lnSpc>
                <a:spcPct val="90000"/>
              </a:lnSpc>
              <a:spcBef>
                <a:spcPts val="799"/>
              </a:spcBef>
            </a:pPr>
            <a:endParaRPr b="0" lang="en-US" sz="1800" spc="-1" strike="noStrike">
              <a:latin typeface="Arial"/>
            </a:endParaRPr>
          </a:p>
          <a:p>
            <a:pPr marL="432000" indent="-323640" algn="just">
              <a:lnSpc>
                <a:spcPct val="100000"/>
              </a:lnSpc>
              <a:spcBef>
                <a:spcPts val="1414"/>
              </a:spcBef>
              <a:buClr>
                <a:srgbClr val="000000"/>
              </a:buClr>
              <a:buSzPct val="45000"/>
              <a:buFont typeface="Wingdings" charset="2"/>
              <a:buChar char=""/>
            </a:pPr>
            <a:r>
              <a:rPr b="0" lang="en-US" sz="1800" spc="-1" strike="noStrike">
                <a:solidFill>
                  <a:srgbClr val="404040"/>
                </a:solidFill>
                <a:latin typeface="Trebuchet MS"/>
                <a:ea typeface="DejaVu Sans"/>
              </a:rPr>
              <a:t>Table contains 12 items, we can think of this as a matrix consisting of 4 rows and 3 columns.</a:t>
            </a:r>
            <a:endParaRPr b="0" lang="en-US" sz="1800" spc="-1" strike="noStrike">
              <a:latin typeface="Arial"/>
            </a:endParaRPr>
          </a:p>
        </p:txBody>
      </p:sp>
      <p:graphicFrame>
        <p:nvGraphicFramePr>
          <p:cNvPr id="150" name="Table 3"/>
          <p:cNvGraphicFramePr/>
          <p:nvPr/>
        </p:nvGraphicFramePr>
        <p:xfrm>
          <a:off x="5600880" y="4437000"/>
          <a:ext cx="3617640" cy="1923480"/>
        </p:xfrm>
        <a:graphic>
          <a:graphicData uri="http://schemas.openxmlformats.org/drawingml/2006/table">
            <a:tbl>
              <a:tblPr/>
              <a:tblGrid>
                <a:gridCol w="948600"/>
                <a:gridCol w="636840"/>
                <a:gridCol w="637200"/>
                <a:gridCol w="697680"/>
                <a:gridCol w="697680"/>
              </a:tblGrid>
              <a:tr h="418680">
                <a:tc>
                  <a:tcPr marL="90000" marR="90000">
                    <a:lnL w="13680">
                      <a:solidFill>
                        <a:srgbClr val="000000"/>
                      </a:solidFill>
                    </a:lnL>
                    <a:lnR w="5760">
                      <a:solidFill>
                        <a:srgbClr val="000000"/>
                      </a:solidFill>
                    </a:lnR>
                    <a:lnT w="1368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Item1</a:t>
                      </a:r>
                      <a:endParaRPr b="0" lang="en-US" sz="1200" spc="-1" strike="noStrike">
                        <a:latin typeface="Arial"/>
                      </a:endParaRPr>
                    </a:p>
                  </a:txBody>
                  <a:tcPr marL="90000" marR="90000">
                    <a:lnL w="5760">
                      <a:solidFill>
                        <a:srgbClr val="000000"/>
                      </a:solidFill>
                    </a:lnL>
                    <a:lnR w="5760">
                      <a:solidFill>
                        <a:srgbClr val="000000"/>
                      </a:solidFill>
                    </a:lnR>
                    <a:lnT w="1368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Item2</a:t>
                      </a:r>
                      <a:endParaRPr b="0" lang="en-US" sz="1200" spc="-1" strike="noStrike">
                        <a:latin typeface="Arial"/>
                      </a:endParaRPr>
                    </a:p>
                  </a:txBody>
                  <a:tcPr marL="90000" marR="90000">
                    <a:lnL w="5760">
                      <a:solidFill>
                        <a:srgbClr val="000000"/>
                      </a:solidFill>
                    </a:lnL>
                    <a:lnR w="5760">
                      <a:solidFill>
                        <a:srgbClr val="000000"/>
                      </a:solidFill>
                    </a:lnR>
                    <a:lnT w="1368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Item3</a:t>
                      </a:r>
                      <a:endParaRPr b="0" lang="en-US" sz="1200" spc="-1" strike="noStrike">
                        <a:latin typeface="Arial"/>
                      </a:endParaRPr>
                    </a:p>
                  </a:txBody>
                  <a:tcPr marL="90000" marR="90000">
                    <a:lnL w="5760">
                      <a:solidFill>
                        <a:srgbClr val="000000"/>
                      </a:solidFill>
                    </a:lnL>
                    <a:lnR w="13680">
                      <a:solidFill>
                        <a:srgbClr val="000000"/>
                      </a:solidFill>
                    </a:lnR>
                    <a:lnT w="13680">
                      <a:solidFill>
                        <a:srgbClr val="000000"/>
                      </a:solidFill>
                    </a:lnT>
                    <a:lnB w="5760">
                      <a:solidFill>
                        <a:srgbClr val="000000"/>
                      </a:solidFill>
                    </a:lnB>
                    <a:noFill/>
                  </a:tcPr>
                </a:tc>
                <a:tc>
                  <a:txBody>
                    <a:bodyPr lIns="90000" rIns="90000"/>
                    <a:p>
                      <a:pPr>
                        <a:lnSpc>
                          <a:spcPct val="100000"/>
                        </a:lnSpc>
                      </a:pPr>
                      <a:r>
                        <a:rPr b="0" lang="en-US" sz="1200" spc="-1" strike="noStrike">
                          <a:solidFill>
                            <a:srgbClr val="0000ff"/>
                          </a:solidFill>
                          <a:latin typeface="Tahoma"/>
                          <a:ea typeface="SimSun"/>
                        </a:rPr>
                        <a:t>Item4</a:t>
                      </a:r>
                      <a:endParaRPr b="0" lang="en-US" sz="1200" spc="-1" strike="noStrike">
                        <a:latin typeface="Arial"/>
                      </a:endParaRPr>
                    </a:p>
                  </a:txBody>
                  <a:tcPr marL="90000" marR="90000">
                    <a:lnL w="5760">
                      <a:solidFill>
                        <a:srgbClr val="000000"/>
                      </a:solidFill>
                    </a:lnL>
                    <a:lnR w="13680">
                      <a:solidFill>
                        <a:srgbClr val="000000"/>
                      </a:solidFill>
                    </a:lnR>
                    <a:lnT w="13680">
                      <a:solidFill>
                        <a:srgbClr val="000000"/>
                      </a:solidFill>
                    </a:lnT>
                    <a:lnB w="5760">
                      <a:solidFill>
                        <a:srgbClr val="000000"/>
                      </a:solidFill>
                    </a:lnB>
                    <a:noFill/>
                  </a:tcPr>
                </a:tc>
              </a:tr>
              <a:tr h="488160">
                <a:tc>
                  <a:txBody>
                    <a:bodyPr lIns="90000" rIns="90000"/>
                    <a:p>
                      <a:pPr>
                        <a:lnSpc>
                          <a:spcPct val="100000"/>
                        </a:lnSpc>
                        <a:spcBef>
                          <a:spcPts val="298"/>
                        </a:spcBef>
                      </a:pPr>
                      <a:r>
                        <a:rPr b="0" lang="en-US" sz="1200" spc="-1" strike="noStrike">
                          <a:solidFill>
                            <a:srgbClr val="0000ff"/>
                          </a:solidFill>
                          <a:latin typeface="Tahoma"/>
                          <a:ea typeface="SimSun"/>
                        </a:rPr>
                        <a:t>Salesgirl #1</a:t>
                      </a:r>
                      <a:endParaRPr b="0" lang="en-US" sz="1200" spc="-1" strike="noStrike">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10</a:t>
                      </a:r>
                      <a:endParaRPr b="0" lang="en-US" sz="1200" spc="-1" strike="noStrike">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15</a:t>
                      </a:r>
                      <a:endParaRPr b="0" lang="en-US" sz="1200" spc="-1" strike="noStrike">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30</a:t>
                      </a:r>
                      <a:endParaRPr b="0" lang="en-US" sz="1200" spc="-1" strike="noStrike">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10</a:t>
                      </a:r>
                      <a:endParaRPr b="0" lang="en-US" sz="1200" spc="-1" strike="noStrike">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tr>
              <a:tr h="528840">
                <a:tc>
                  <a:txBody>
                    <a:bodyPr lIns="90000" rIns="90000"/>
                    <a:p>
                      <a:pPr>
                        <a:lnSpc>
                          <a:spcPct val="100000"/>
                        </a:lnSpc>
                        <a:spcBef>
                          <a:spcPts val="298"/>
                        </a:spcBef>
                      </a:pPr>
                      <a:r>
                        <a:rPr b="0" lang="en-US" sz="1200" spc="-1" strike="noStrike">
                          <a:solidFill>
                            <a:srgbClr val="0000ff"/>
                          </a:solidFill>
                          <a:latin typeface="Tahoma"/>
                          <a:ea typeface="SimSun"/>
                        </a:rPr>
                        <a:t>Salesgirl #2</a:t>
                      </a:r>
                      <a:endParaRPr b="0" lang="en-US" sz="1200" spc="-1" strike="noStrike">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14</a:t>
                      </a:r>
                      <a:endParaRPr b="0" lang="en-US" sz="1200" spc="-1" strike="noStrike">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30</a:t>
                      </a:r>
                      <a:endParaRPr b="0" lang="en-US" sz="1200" spc="-1" strike="noStrike">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33</a:t>
                      </a:r>
                      <a:endParaRPr b="0" lang="en-US" sz="1200" spc="-1" strike="noStrike">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50</a:t>
                      </a:r>
                      <a:endParaRPr b="0" lang="en-US" sz="1200" spc="-1" strike="noStrike">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tr>
              <a:tr h="488160">
                <a:tc>
                  <a:txBody>
                    <a:bodyPr lIns="90000" rIns="90000"/>
                    <a:p>
                      <a:pPr>
                        <a:lnSpc>
                          <a:spcPct val="100000"/>
                        </a:lnSpc>
                        <a:spcBef>
                          <a:spcPts val="298"/>
                        </a:spcBef>
                      </a:pPr>
                      <a:r>
                        <a:rPr b="0" lang="en-US" sz="1200" spc="-1" strike="noStrike">
                          <a:solidFill>
                            <a:srgbClr val="0000ff"/>
                          </a:solidFill>
                          <a:latin typeface="Tahoma"/>
                          <a:ea typeface="SimSun"/>
                        </a:rPr>
                        <a:t>Salesgirl #3</a:t>
                      </a:r>
                      <a:endParaRPr b="0" lang="en-US" sz="1200" spc="-1" strike="noStrike">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200</a:t>
                      </a:r>
                      <a:endParaRPr b="0" lang="en-US" sz="1200" spc="-1" strike="noStrike">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32</a:t>
                      </a:r>
                      <a:endParaRPr b="0" lang="en-US" sz="1200" spc="-1" strike="noStrike">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1</a:t>
                      </a:r>
                      <a:endParaRPr b="0" lang="en-US" sz="1200" spc="-1" strike="noStrike">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tc>
                  <a:txBody>
                    <a:bodyPr lIns="90000" rIns="90000"/>
                    <a:p>
                      <a:pPr>
                        <a:lnSpc>
                          <a:spcPct val="100000"/>
                        </a:lnSpc>
                        <a:spcBef>
                          <a:spcPts val="298"/>
                        </a:spcBef>
                      </a:pPr>
                      <a:r>
                        <a:rPr b="0" lang="en-US" sz="1200" spc="-1" strike="noStrike">
                          <a:solidFill>
                            <a:srgbClr val="0000ff"/>
                          </a:solidFill>
                          <a:latin typeface="Tahoma"/>
                          <a:ea typeface="SimSun"/>
                        </a:rPr>
                        <a:t>4</a:t>
                      </a:r>
                      <a:endParaRPr b="0" lang="en-US" sz="1200" spc="-1" strike="noStrike">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tr>
            </a:tbl>
          </a:graphicData>
        </a:graphic>
      </p:graphicFrame>
      <p:pic>
        <p:nvPicPr>
          <p:cNvPr id="151" name="" descr=""/>
          <p:cNvPicPr/>
          <p:nvPr/>
        </p:nvPicPr>
        <p:blipFill>
          <a:blip r:embed="rId1"/>
          <a:stretch/>
        </p:blipFill>
        <p:spPr>
          <a:xfrm>
            <a:off x="663120" y="3831120"/>
            <a:ext cx="4914360" cy="25902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2-D Array Manipulations</a:t>
            </a:r>
            <a:endParaRPr b="0" lang="en-US" sz="4400" spc="-1" strike="noStrike">
              <a:latin typeface="Arial"/>
            </a:endParaRPr>
          </a:p>
        </p:txBody>
      </p:sp>
      <p:sp>
        <p:nvSpPr>
          <p:cNvPr id="15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90000"/>
              </a:lnSpc>
              <a:spcBef>
                <a:spcPts val="697"/>
              </a:spcBef>
              <a:buClr>
                <a:srgbClr val="000000"/>
              </a:buClr>
              <a:buSzPct val="45000"/>
              <a:buFont typeface="Wingdings" charset="2"/>
              <a:buChar char=""/>
            </a:pPr>
            <a:r>
              <a:rPr b="0" lang="en-US" sz="2800" spc="-1" strike="noStrike">
                <a:solidFill>
                  <a:srgbClr val="404040"/>
                </a:solidFill>
                <a:latin typeface="Trebuchet MS"/>
                <a:ea typeface="DejaVu Sans"/>
              </a:rPr>
              <a:t>Declaration:</a:t>
            </a:r>
            <a:endParaRPr b="0" lang="en-US" sz="2800" spc="-1" strike="noStrike">
              <a:latin typeface="Arial"/>
            </a:endParaRPr>
          </a:p>
          <a:p>
            <a:pPr lvl="1" marL="864000" indent="-323640">
              <a:lnSpc>
                <a:spcPct val="90000"/>
              </a:lnSpc>
              <a:spcBef>
                <a:spcPts val="1134"/>
              </a:spcBef>
              <a:buClr>
                <a:srgbClr val="000000"/>
              </a:buClr>
              <a:buSzPct val="75000"/>
              <a:buFont typeface="Symbol"/>
              <a:buChar char=""/>
            </a:pPr>
            <a:r>
              <a:rPr b="0" lang="en-US" sz="2400" spc="-1" strike="noStrike">
                <a:solidFill>
                  <a:srgbClr val="404040"/>
                </a:solidFill>
                <a:latin typeface="Trebuchet MS"/>
                <a:ea typeface="DejaVu Sans"/>
              </a:rPr>
              <a:t>int myArray [][];</a:t>
            </a:r>
            <a:endParaRPr b="0" lang="en-US" sz="2400" spc="-1" strike="noStrike">
              <a:latin typeface="Arial"/>
            </a:endParaRPr>
          </a:p>
          <a:p>
            <a:pPr>
              <a:lnSpc>
                <a:spcPct val="90000"/>
              </a:lnSpc>
              <a:spcBef>
                <a:spcPts val="697"/>
              </a:spcBef>
            </a:pPr>
            <a:endParaRPr b="0" lang="en-US" sz="2400" spc="-1" strike="noStrike">
              <a:latin typeface="Arial"/>
            </a:endParaRPr>
          </a:p>
          <a:p>
            <a:pPr marL="432000" indent="-323640">
              <a:lnSpc>
                <a:spcPct val="90000"/>
              </a:lnSpc>
              <a:spcBef>
                <a:spcPts val="697"/>
              </a:spcBef>
              <a:buClr>
                <a:srgbClr val="000000"/>
              </a:buClr>
              <a:buSzPct val="45000"/>
              <a:buFont typeface="Wingdings" charset="2"/>
              <a:buChar char=""/>
            </a:pPr>
            <a:r>
              <a:rPr b="0" lang="en-US" sz="2800" spc="-1" strike="noStrike">
                <a:solidFill>
                  <a:srgbClr val="404040"/>
                </a:solidFill>
                <a:latin typeface="Trebuchet MS"/>
                <a:ea typeface="DejaVu Sans"/>
              </a:rPr>
              <a:t>Creation:</a:t>
            </a:r>
            <a:endParaRPr b="0" lang="en-US" sz="2800" spc="-1" strike="noStrike">
              <a:latin typeface="Arial"/>
            </a:endParaRPr>
          </a:p>
          <a:p>
            <a:pPr lvl="1" marL="864000" indent="-323640">
              <a:lnSpc>
                <a:spcPct val="90000"/>
              </a:lnSpc>
              <a:spcBef>
                <a:spcPts val="1134"/>
              </a:spcBef>
              <a:buClr>
                <a:srgbClr val="000000"/>
              </a:buClr>
              <a:buSzPct val="75000"/>
              <a:buFont typeface="Symbol"/>
              <a:buChar char=""/>
            </a:pPr>
            <a:r>
              <a:rPr b="0" lang="en-US" sz="2400" spc="-1" strike="noStrike">
                <a:solidFill>
                  <a:srgbClr val="404040"/>
                </a:solidFill>
                <a:latin typeface="Trebuchet MS"/>
                <a:ea typeface="DejaVu Sans"/>
              </a:rPr>
              <a:t>myArray = new int[4][3]; // OR</a:t>
            </a:r>
            <a:endParaRPr b="0" lang="en-US" sz="2400" spc="-1" strike="noStrike">
              <a:latin typeface="Arial"/>
            </a:endParaRPr>
          </a:p>
          <a:p>
            <a:pPr lvl="1" marL="864000" indent="-323640">
              <a:lnSpc>
                <a:spcPct val="90000"/>
              </a:lnSpc>
              <a:spcBef>
                <a:spcPts val="1134"/>
              </a:spcBef>
              <a:buClr>
                <a:srgbClr val="000000"/>
              </a:buClr>
              <a:buSzPct val="75000"/>
              <a:buFont typeface="Symbol"/>
              <a:buChar char=""/>
            </a:pPr>
            <a:r>
              <a:rPr b="0" lang="en-US" sz="2400" spc="-1" strike="noStrike">
                <a:solidFill>
                  <a:srgbClr val="404040"/>
                </a:solidFill>
                <a:latin typeface="Trebuchet MS"/>
                <a:ea typeface="DejaVu Sans"/>
              </a:rPr>
              <a:t>int myArray [][] = new int[4][3];</a:t>
            </a:r>
            <a:endParaRPr b="0" lang="en-US" sz="2400" spc="-1" strike="noStrike">
              <a:latin typeface="Arial"/>
            </a:endParaRPr>
          </a:p>
          <a:p>
            <a:pPr>
              <a:lnSpc>
                <a:spcPct val="90000"/>
              </a:lnSpc>
              <a:spcBef>
                <a:spcPts val="598"/>
              </a:spcBef>
            </a:pPr>
            <a:endParaRPr b="0" lang="en-US" sz="2400" spc="-1" strike="noStrike">
              <a:latin typeface="Arial"/>
            </a:endParaRPr>
          </a:p>
          <a:p>
            <a:pPr marL="432000" indent="-323640">
              <a:lnSpc>
                <a:spcPct val="90000"/>
              </a:lnSpc>
              <a:spcBef>
                <a:spcPts val="598"/>
              </a:spcBef>
              <a:buClr>
                <a:srgbClr val="000000"/>
              </a:buClr>
              <a:buSzPct val="45000"/>
              <a:buFont typeface="Wingdings" charset="2"/>
              <a:buChar char=""/>
            </a:pPr>
            <a:r>
              <a:rPr b="0" lang="en-US" sz="2800" spc="-1" strike="noStrike">
                <a:solidFill>
                  <a:srgbClr val="404040"/>
                </a:solidFill>
                <a:latin typeface="Trebuchet MS"/>
                <a:ea typeface="DejaVu Sans"/>
              </a:rPr>
              <a:t>Initialization:</a:t>
            </a:r>
            <a:endParaRPr b="0" lang="en-US" sz="2800" spc="-1" strike="noStrike">
              <a:latin typeface="Arial"/>
            </a:endParaRPr>
          </a:p>
          <a:p>
            <a:pPr lvl="1" marL="864000" indent="-323640">
              <a:lnSpc>
                <a:spcPct val="90000"/>
              </a:lnSpc>
              <a:spcBef>
                <a:spcPts val="1134"/>
              </a:spcBef>
              <a:buClr>
                <a:srgbClr val="000000"/>
              </a:buClr>
              <a:buSzPct val="75000"/>
              <a:buFont typeface="Symbol"/>
              <a:buChar char=""/>
            </a:pPr>
            <a:r>
              <a:rPr b="0" lang="en-US" sz="2400" spc="-1" strike="noStrike">
                <a:solidFill>
                  <a:srgbClr val="404040"/>
                </a:solidFill>
                <a:latin typeface="Trebuchet MS"/>
                <a:ea typeface="DejaVu Sans"/>
              </a:rPr>
              <a:t>Single Value;</a:t>
            </a:r>
            <a:endParaRPr b="0" lang="en-US" sz="2400" spc="-1" strike="noStrike">
              <a:latin typeface="Arial"/>
            </a:endParaRPr>
          </a:p>
          <a:p>
            <a:pPr lvl="2" marL="1296000" indent="-287640">
              <a:lnSpc>
                <a:spcPct val="90000"/>
              </a:lnSpc>
              <a:spcBef>
                <a:spcPts val="850"/>
              </a:spcBef>
              <a:buClr>
                <a:srgbClr val="000000"/>
              </a:buClr>
              <a:buSzPct val="45000"/>
              <a:buFont typeface="Wingdings" charset="2"/>
              <a:buChar char=""/>
            </a:pPr>
            <a:r>
              <a:rPr b="0" lang="en-US" sz="2000" spc="-1" strike="noStrike">
                <a:solidFill>
                  <a:srgbClr val="404040"/>
                </a:solidFill>
                <a:latin typeface="Trebuchet MS"/>
                <a:ea typeface="DejaVu Sans"/>
              </a:rPr>
              <a:t>myArray[0][0] = 10;</a:t>
            </a:r>
            <a:endParaRPr b="0" lang="en-US" sz="2000" spc="-1" strike="noStrike">
              <a:latin typeface="Arial"/>
            </a:endParaRPr>
          </a:p>
          <a:p>
            <a:pPr lvl="1" marL="864000" indent="-323640">
              <a:lnSpc>
                <a:spcPct val="90000"/>
              </a:lnSpc>
              <a:spcBef>
                <a:spcPts val="1134"/>
              </a:spcBef>
              <a:buClr>
                <a:srgbClr val="000000"/>
              </a:buClr>
              <a:buSzPct val="75000"/>
              <a:buFont typeface="Symbol"/>
              <a:buChar char=""/>
            </a:pPr>
            <a:r>
              <a:rPr b="0" lang="en-US" sz="2400" spc="-1" strike="noStrike">
                <a:solidFill>
                  <a:srgbClr val="404040"/>
                </a:solidFill>
                <a:latin typeface="Trebuchet MS"/>
                <a:ea typeface="DejaVu Sans"/>
              </a:rPr>
              <a:t>Multiple values:</a:t>
            </a:r>
            <a:endParaRPr b="0" lang="en-US" sz="2400" spc="-1" strike="noStrike">
              <a:latin typeface="Arial"/>
            </a:endParaRPr>
          </a:p>
          <a:p>
            <a:pPr lvl="2" marL="1296000" indent="-287640">
              <a:lnSpc>
                <a:spcPct val="90000"/>
              </a:lnSpc>
              <a:spcBef>
                <a:spcPts val="850"/>
              </a:spcBef>
              <a:buClr>
                <a:srgbClr val="000000"/>
              </a:buClr>
              <a:buSzPct val="45000"/>
              <a:buFont typeface="Wingdings" charset="2"/>
              <a:buChar char=""/>
            </a:pPr>
            <a:r>
              <a:rPr b="0" lang="en-US" sz="2000" spc="-1" strike="noStrike">
                <a:solidFill>
                  <a:srgbClr val="404040"/>
                </a:solidFill>
                <a:latin typeface="Trebuchet MS"/>
                <a:ea typeface="DejaVu Sans"/>
              </a:rPr>
              <a:t>int tableA[2][3] = {{10, 15, 30}, {14, 30, 33}};</a:t>
            </a:r>
            <a:endParaRPr b="0" lang="en-US" sz="2000" spc="-1" strike="noStrike">
              <a:latin typeface="Arial"/>
            </a:endParaRPr>
          </a:p>
          <a:p>
            <a:pPr lvl="2" marL="1296000" indent="-287640" algn="just">
              <a:lnSpc>
                <a:spcPct val="100000"/>
              </a:lnSpc>
              <a:spcBef>
                <a:spcPts val="850"/>
              </a:spcBef>
              <a:buClr>
                <a:srgbClr val="000000"/>
              </a:buClr>
              <a:buSzPct val="45000"/>
              <a:buFont typeface="Wingdings" charset="2"/>
              <a:buChar char=""/>
            </a:pPr>
            <a:r>
              <a:rPr b="0" lang="en-US" sz="2000" spc="-1" strike="noStrike">
                <a:solidFill>
                  <a:srgbClr val="404040"/>
                </a:solidFill>
                <a:latin typeface="Trebuchet MS"/>
                <a:ea typeface="DejaVu Sans"/>
              </a:rPr>
              <a:t>int tableA[][] = {{10, 15, 30}, {14, 30, 33}};</a:t>
            </a:r>
            <a:endParaRPr b="0" lang="en-US" sz="2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Variable Size 2-D Arrays</a:t>
            </a:r>
            <a:endParaRPr b="0" lang="en-US" sz="4400" spc="-1" strike="noStrike">
              <a:latin typeface="Arial"/>
            </a:endParaRPr>
          </a:p>
        </p:txBody>
      </p:sp>
      <p:sp>
        <p:nvSpPr>
          <p:cNvPr id="15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90000"/>
              </a:lnSpc>
              <a:spcBef>
                <a:spcPts val="799"/>
              </a:spcBef>
              <a:buClr>
                <a:srgbClr val="000000"/>
              </a:buClr>
              <a:buSzPct val="45000"/>
              <a:buFont typeface="Wingdings" charset="2"/>
              <a:buChar char=""/>
            </a:pPr>
            <a:r>
              <a:rPr b="0" lang="en-US" sz="1800" spc="-1" strike="noStrike">
                <a:solidFill>
                  <a:srgbClr val="404040"/>
                </a:solidFill>
                <a:latin typeface="Trebuchet MS"/>
                <a:ea typeface="DejaVu Sans"/>
              </a:rPr>
              <a:t>Java treats multidimensional arrays as “arrays of arrays”. It is possible to declare a 2D arrays as follows:</a:t>
            </a:r>
            <a:endParaRPr b="0" lang="en-US" sz="1800" spc="-1" strike="noStrike">
              <a:latin typeface="Arial"/>
            </a:endParaRPr>
          </a:p>
          <a:p>
            <a:pPr>
              <a:lnSpc>
                <a:spcPct val="90000"/>
              </a:lnSpc>
              <a:spcBef>
                <a:spcPts val="697"/>
              </a:spcBef>
            </a:pPr>
            <a:endParaRPr b="0" lang="en-US" sz="1800" spc="-1" strike="noStrike">
              <a:latin typeface="Arial"/>
            </a:endParaRPr>
          </a:p>
          <a:p>
            <a:pPr lvl="1" marL="864000" indent="-323640">
              <a:lnSpc>
                <a:spcPct val="90000"/>
              </a:lnSpc>
              <a:spcBef>
                <a:spcPts val="1134"/>
              </a:spcBef>
              <a:buClr>
                <a:srgbClr val="000000"/>
              </a:buClr>
              <a:buSzPct val="75000"/>
              <a:buFont typeface="Symbol"/>
              <a:buChar char=""/>
            </a:pPr>
            <a:r>
              <a:rPr b="0" lang="en-US" sz="1800" spc="-1" strike="noStrike">
                <a:solidFill>
                  <a:srgbClr val="404040"/>
                </a:solidFill>
                <a:latin typeface="Trebuchet MS"/>
                <a:ea typeface="DejaVu Sans"/>
              </a:rPr>
              <a:t>int a[][] = new int [3][];</a:t>
            </a:r>
            <a:endParaRPr b="0" lang="en-US" sz="1800" spc="-1" strike="noStrike">
              <a:latin typeface="Arial"/>
            </a:endParaRPr>
          </a:p>
          <a:p>
            <a:pPr lvl="1" marL="864000" indent="-323640">
              <a:lnSpc>
                <a:spcPct val="90000"/>
              </a:lnSpc>
              <a:spcBef>
                <a:spcPts val="1134"/>
              </a:spcBef>
              <a:buClr>
                <a:srgbClr val="000000"/>
              </a:buClr>
              <a:buSzPct val="75000"/>
              <a:buFont typeface="Symbol"/>
              <a:buChar char=""/>
            </a:pPr>
            <a:r>
              <a:rPr b="0" lang="en-US" sz="1800" spc="-1" strike="noStrike">
                <a:solidFill>
                  <a:srgbClr val="404040"/>
                </a:solidFill>
                <a:latin typeface="Trebuchet MS"/>
                <a:ea typeface="DejaVu Sans"/>
              </a:rPr>
              <a:t>a[0]= new int [3];</a:t>
            </a:r>
            <a:endParaRPr b="0" lang="en-US" sz="1800" spc="-1" strike="noStrike">
              <a:latin typeface="Arial"/>
            </a:endParaRPr>
          </a:p>
          <a:p>
            <a:pPr lvl="1" marL="864000" indent="-323640">
              <a:lnSpc>
                <a:spcPct val="90000"/>
              </a:lnSpc>
              <a:spcBef>
                <a:spcPts val="1134"/>
              </a:spcBef>
              <a:buClr>
                <a:srgbClr val="000000"/>
              </a:buClr>
              <a:buSzPct val="75000"/>
              <a:buFont typeface="Symbol"/>
              <a:buChar char=""/>
            </a:pPr>
            <a:r>
              <a:rPr b="0" lang="en-US" sz="1800" spc="-1" strike="noStrike">
                <a:solidFill>
                  <a:srgbClr val="404040"/>
                </a:solidFill>
                <a:latin typeface="Trebuchet MS"/>
                <a:ea typeface="DejaVu Sans"/>
              </a:rPr>
              <a:t>a[1]= new int [2];</a:t>
            </a:r>
            <a:endParaRPr b="0" lang="en-US" sz="1800" spc="-1" strike="noStrike">
              <a:latin typeface="Arial"/>
            </a:endParaRPr>
          </a:p>
          <a:p>
            <a:pPr lvl="1" marL="864000" indent="-323640" algn="just">
              <a:lnSpc>
                <a:spcPct val="100000"/>
              </a:lnSpc>
              <a:spcBef>
                <a:spcPts val="1134"/>
              </a:spcBef>
              <a:buClr>
                <a:srgbClr val="000000"/>
              </a:buClr>
              <a:buSzPct val="75000"/>
              <a:buFont typeface="Symbol"/>
              <a:buChar char=""/>
            </a:pPr>
            <a:r>
              <a:rPr b="0" lang="en-US" sz="1800" spc="-1" strike="noStrike">
                <a:solidFill>
                  <a:srgbClr val="404040"/>
                </a:solidFill>
                <a:latin typeface="Trebuchet MS"/>
                <a:ea typeface="DejaVu Sans"/>
              </a:rPr>
              <a:t>a[2]= new int [4];</a:t>
            </a:r>
            <a:endParaRPr b="0" lang="en-US" sz="1800" spc="-1" strike="noStrike">
              <a:latin typeface="Arial"/>
            </a:endParaRPr>
          </a:p>
        </p:txBody>
      </p:sp>
      <p:pic>
        <p:nvPicPr>
          <p:cNvPr id="156" name="" descr=""/>
          <p:cNvPicPr/>
          <p:nvPr/>
        </p:nvPicPr>
        <p:blipFill>
          <a:blip r:embed="rId1"/>
          <a:stretch/>
        </p:blipFill>
        <p:spPr>
          <a:xfrm>
            <a:off x="4970880" y="3108960"/>
            <a:ext cx="2984040" cy="31701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ffffff"/>
                </a:solidFill>
                <a:latin typeface="Arial"/>
              </a:rPr>
              <a:t>Arrays</a:t>
            </a:r>
            <a:endParaRPr b="0" lang="en-US" sz="4800" spc="-1" strike="noStrike">
              <a:latin typeface="Arial"/>
            </a:endParaRPr>
          </a:p>
        </p:txBody>
      </p:sp>
      <p:sp>
        <p:nvSpPr>
          <p:cNvPr id="117"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ffffff"/>
                </a:solidFill>
                <a:latin typeface="Arial"/>
              </a:rPr>
              <a:t>Data Structure and Algorithms</a:t>
            </a:r>
            <a:endParaRPr b="0" lang="en-US" sz="3200" spc="-1" strike="noStrike">
              <a:latin typeface="Arial"/>
            </a:endParaRPr>
          </a:p>
          <a:p>
            <a:pPr algn="ctr">
              <a:lnSpc>
                <a:spcPct val="100000"/>
              </a:lnSpc>
            </a:pPr>
            <a:r>
              <a:rPr b="0" lang="en-US" sz="3200" spc="-1" strike="noStrike">
                <a:solidFill>
                  <a:srgbClr val="ffffff"/>
                </a:solidFill>
                <a:latin typeface="Arial"/>
              </a:rPr>
              <a:t>Practical # 03</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Traversing a 2-D Array </a:t>
            </a:r>
            <a:endParaRPr b="0" lang="en-US" sz="4400" spc="-1" strike="noStrike">
              <a:latin typeface="Arial"/>
            </a:endParaRPr>
          </a:p>
        </p:txBody>
      </p:sp>
      <p:pic>
        <p:nvPicPr>
          <p:cNvPr id="158" name="" descr=""/>
          <p:cNvPicPr/>
          <p:nvPr/>
        </p:nvPicPr>
        <p:blipFill>
          <a:blip r:embed="rId1"/>
          <a:stretch/>
        </p:blipFill>
        <p:spPr>
          <a:xfrm>
            <a:off x="1206360" y="1618560"/>
            <a:ext cx="7863480" cy="52390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Lab Tasks</a:t>
            </a:r>
            <a:endParaRPr b="0" lang="en-US" sz="4400" spc="-1" strike="noStrike">
              <a:latin typeface="Arial"/>
            </a:endParaRPr>
          </a:p>
        </p:txBody>
      </p:sp>
      <p:sp>
        <p:nvSpPr>
          <p:cNvPr id="16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29840" indent="-319680" algn="just">
              <a:lnSpc>
                <a:spcPct val="100000"/>
              </a:lnSpc>
              <a:spcBef>
                <a:spcPts val="1414"/>
              </a:spcBef>
              <a:buClr>
                <a:srgbClr val="000000"/>
              </a:buClr>
              <a:buFont typeface="Liberation Serif"/>
              <a:buAutoNum type="arabicPeriod"/>
            </a:pPr>
            <a:r>
              <a:rPr b="0" lang="en-US" sz="3200" spc="-1" strike="noStrike">
                <a:latin typeface="Arial"/>
              </a:rPr>
              <a:t> </a:t>
            </a:r>
            <a:r>
              <a:rPr b="0" lang="en-US" sz="3200" spc="-1" strike="noStrike">
                <a:latin typeface="Arial"/>
              </a:rPr>
              <a:t>Write a Java Code a Array of length 100 and fill it with Random int Values for testing purpose</a:t>
            </a:r>
            <a:endParaRPr b="0" lang="en-US" sz="3200" spc="-1" strike="noStrike">
              <a:latin typeface="Arial"/>
            </a:endParaRPr>
          </a:p>
          <a:p>
            <a:pPr marL="429840" indent="-319680" algn="just">
              <a:lnSpc>
                <a:spcPct val="100000"/>
              </a:lnSpc>
              <a:spcBef>
                <a:spcPts val="1414"/>
              </a:spcBef>
              <a:buClr>
                <a:srgbClr val="000000"/>
              </a:buClr>
              <a:buFont typeface="Liberation Serif"/>
              <a:buAutoNum type="arabicPeriod"/>
            </a:pPr>
            <a:r>
              <a:rPr b="0" lang="en-US" sz="3200" spc="-1" strike="noStrike">
                <a:latin typeface="Arial"/>
              </a:rPr>
              <a:t> </a:t>
            </a:r>
            <a:r>
              <a:rPr b="0" lang="en-US" sz="3200" spc="-1" strike="noStrike">
                <a:latin typeface="Arial"/>
              </a:rPr>
              <a:t>Write a Java program to check if two arrays are equal.</a:t>
            </a:r>
            <a:endParaRPr b="0" lang="en-US" sz="3200" spc="-1" strike="noStrike">
              <a:latin typeface="Arial"/>
            </a:endParaRPr>
          </a:p>
          <a:p>
            <a:pPr marL="429840" indent="-319680" algn="just">
              <a:lnSpc>
                <a:spcPct val="100000"/>
              </a:lnSpc>
              <a:spcBef>
                <a:spcPts val="1414"/>
              </a:spcBef>
              <a:buClr>
                <a:srgbClr val="000000"/>
              </a:buClr>
              <a:buFont typeface="Liberation Serif"/>
              <a:buAutoNum type="arabicPeriod"/>
            </a:pPr>
            <a:r>
              <a:rPr b="0" lang="en-US" sz="3200" spc="-1" strike="noStrike">
                <a:latin typeface="Arial"/>
              </a:rPr>
              <a:t> </a:t>
            </a:r>
            <a:r>
              <a:rPr b="0" lang="en-US" sz="3200" spc="-1" strike="noStrike">
                <a:latin typeface="Arial"/>
              </a:rPr>
              <a:t>Use all of the array method discussed above in your java code but array should not be of type integer.</a:t>
            </a:r>
            <a:endParaRPr b="0" lang="en-US" sz="3200" spc="-1" strike="noStrike">
              <a:latin typeface="Arial"/>
            </a:endParaRPr>
          </a:p>
          <a:p>
            <a:pPr marL="429840" indent="-319680" algn="just">
              <a:lnSpc>
                <a:spcPct val="100000"/>
              </a:lnSpc>
              <a:spcBef>
                <a:spcPts val="1414"/>
              </a:spcBef>
              <a:buClr>
                <a:srgbClr val="000000"/>
              </a:buClr>
              <a:buFont typeface="Liberation Serif"/>
              <a:buAutoNum type="arabicPeriod"/>
            </a:pPr>
            <a:r>
              <a:rPr b="0" lang="en-US" sz="3200" spc="-1" strike="noStrike">
                <a:latin typeface="Arial"/>
              </a:rPr>
              <a:t> </a:t>
            </a:r>
            <a:r>
              <a:rPr b="0" lang="en-US" sz="3200" spc="-1" strike="noStrike">
                <a:latin typeface="Arial"/>
              </a:rPr>
              <a:t>Write a method in java with float as its return type that takes array as input and return average as output.</a:t>
            </a:r>
            <a:endParaRPr b="0" lang="en-US" sz="3200" spc="-1" strike="noStrike">
              <a:latin typeface="Arial"/>
            </a:endParaRPr>
          </a:p>
          <a:p>
            <a:pPr marL="429840" indent="-319680" algn="just">
              <a:lnSpc>
                <a:spcPct val="100000"/>
              </a:lnSpc>
              <a:spcBef>
                <a:spcPts val="1414"/>
              </a:spcBef>
              <a:buClr>
                <a:srgbClr val="000000"/>
              </a:buClr>
              <a:buFont typeface="Liberation Serif"/>
              <a:buAutoNum type="arabicPeriod"/>
            </a:pPr>
            <a:r>
              <a:rPr b="0" lang="en-US" sz="3200" spc="-1" strike="noStrike">
                <a:latin typeface="Arial"/>
              </a:rPr>
              <a:t> </a:t>
            </a:r>
            <a:r>
              <a:rPr b="0" lang="en-US" sz="3200" spc="-1" strike="noStrike">
                <a:latin typeface="Arial"/>
              </a:rPr>
              <a:t>Write a method in Java program to find the second largest element in an array. Method should take array as input and return index</a:t>
            </a:r>
            <a:endParaRPr b="0" lang="en-US" sz="3200" spc="-1" strike="noStrike">
              <a:latin typeface="Arial"/>
            </a:endParaRPr>
          </a:p>
          <a:p>
            <a:pPr marL="429840" indent="-319680" algn="just">
              <a:lnSpc>
                <a:spcPct val="100000"/>
              </a:lnSpc>
              <a:spcBef>
                <a:spcPts val="1414"/>
              </a:spcBef>
              <a:buClr>
                <a:srgbClr val="000000"/>
              </a:buClr>
              <a:buFont typeface="Liberation Serif"/>
              <a:buAutoNum type="arabicPeriod"/>
            </a:pPr>
            <a:r>
              <a:rPr b="0" lang="en-US" sz="3200" spc="-1" strike="noStrike">
                <a:latin typeface="Arial"/>
              </a:rPr>
              <a:t> </a:t>
            </a:r>
            <a:r>
              <a:rPr b="0" lang="en-US" sz="3200" spc="-1" strike="noStrike">
                <a:latin typeface="Arial"/>
              </a:rPr>
              <a:t>Write a java program to sort a matrix (Two dimensional array)</a:t>
            </a:r>
            <a:endParaRPr b="0" lang="en-US" sz="3200" spc="-1" strike="noStrike">
              <a:latin typeface="Arial"/>
            </a:endParaRPr>
          </a:p>
          <a:p>
            <a:pPr marL="429840" indent="-319680" algn="just">
              <a:lnSpc>
                <a:spcPct val="100000"/>
              </a:lnSpc>
              <a:spcBef>
                <a:spcPts val="1414"/>
              </a:spcBef>
              <a:buClr>
                <a:srgbClr val="000000"/>
              </a:buClr>
              <a:buFont typeface="Liberation Serif"/>
              <a:buAutoNum type="arabicPeriod"/>
            </a:pPr>
            <a:r>
              <a:rPr b="0" lang="en-US" sz="3200" spc="-1" strike="noStrike">
                <a:latin typeface="Arial"/>
              </a:rPr>
              <a:t> </a:t>
            </a:r>
            <a:r>
              <a:rPr b="0" lang="en-US" sz="3200" spc="-1" strike="noStrike">
                <a:latin typeface="Arial"/>
              </a:rPr>
              <a:t>Write a Java program to remove the duplicate elements of a given array and return the new length of the array.</a:t>
            </a:r>
            <a:endParaRPr b="0" lang="en-US" sz="3200" spc="-1" strike="noStrike">
              <a:latin typeface="Arial"/>
            </a:endParaRPr>
          </a:p>
          <a:p>
            <a:pPr marL="429840" indent="-319680" algn="just">
              <a:lnSpc>
                <a:spcPct val="100000"/>
              </a:lnSpc>
              <a:spcBef>
                <a:spcPts val="1414"/>
              </a:spcBef>
              <a:buClr>
                <a:srgbClr val="000000"/>
              </a:buClr>
              <a:buFont typeface="Liberation Serif"/>
              <a:buAutoNum type="arabicPeriod"/>
            </a:pPr>
            <a:r>
              <a:rPr b="0" lang="en-US" sz="3200" spc="-1" strike="noStrike">
                <a:latin typeface="Arial"/>
              </a:rPr>
              <a:t>Write a java program that demonstrates matrix multiplication.</a:t>
            </a:r>
            <a:endParaRPr b="0" lang="en-US" sz="3200" spc="-1" strike="noStrike">
              <a:latin typeface="Arial"/>
            </a:endParaRPr>
          </a:p>
          <a:p>
            <a:pPr marL="429840" indent="-319680" algn="just">
              <a:lnSpc>
                <a:spcPct val="100000"/>
              </a:lnSpc>
              <a:spcBef>
                <a:spcPts val="1414"/>
              </a:spcBef>
              <a:buClr>
                <a:srgbClr val="000000"/>
              </a:buClr>
              <a:buFont typeface="Liberation Serif"/>
              <a:buAutoNum type="arabicPeriod"/>
            </a:pPr>
            <a:r>
              <a:rPr b="0" lang="en-US" sz="3200" spc="-1" strike="noStrike">
                <a:latin typeface="Arial"/>
              </a:rPr>
              <a:t>Sample array: [20, 20, 30, 40, 50, 50, 50]</a:t>
            </a:r>
            <a:endParaRPr b="0" lang="en-US" sz="3200" spc="-1" strike="noStrike">
              <a:latin typeface="Arial"/>
            </a:endParaRPr>
          </a:p>
          <a:p>
            <a:pPr marL="429840" indent="-319680" algn="just">
              <a:lnSpc>
                <a:spcPct val="100000"/>
              </a:lnSpc>
              <a:spcBef>
                <a:spcPts val="1414"/>
              </a:spcBef>
              <a:buClr>
                <a:srgbClr val="000000"/>
              </a:buClr>
              <a:buFont typeface="Liberation Serif"/>
              <a:buAutoNum type="arabicPeriod"/>
            </a:pPr>
            <a:r>
              <a:rPr b="0" lang="en-US" sz="3200" spc="-1" strike="noStrike">
                <a:latin typeface="Arial"/>
              </a:rPr>
              <a:t>Output: </a:t>
            </a:r>
            <a:endParaRPr b="0" lang="en-US" sz="3200" spc="-1" strike="noStrike">
              <a:latin typeface="Arial"/>
            </a:endParaRPr>
          </a:p>
          <a:p>
            <a:pPr lvl="2" marL="1296000" indent="-287640" algn="just">
              <a:lnSpc>
                <a:spcPct val="100000"/>
              </a:lnSpc>
              <a:spcBef>
                <a:spcPts val="850"/>
              </a:spcBef>
              <a:buClr>
                <a:srgbClr val="000000"/>
              </a:buClr>
              <a:buSzPct val="45000"/>
              <a:buFont typeface="Wingdings" charset="2"/>
              <a:buChar char=""/>
            </a:pPr>
            <a:r>
              <a:rPr b="0" lang="en-US" sz="2400" spc="-1" strike="noStrike">
                <a:latin typeface="Arial"/>
              </a:rPr>
              <a:t>New Array: 20, 30, 40, 50</a:t>
            </a:r>
            <a:endParaRPr b="0" lang="en-US" sz="2400" spc="-1" strike="noStrike">
              <a:latin typeface="Arial"/>
            </a:endParaRPr>
          </a:p>
          <a:p>
            <a:pPr lvl="2" marL="1296000" indent="-287640" algn="just">
              <a:lnSpc>
                <a:spcPct val="100000"/>
              </a:lnSpc>
              <a:spcBef>
                <a:spcPts val="850"/>
              </a:spcBef>
              <a:buClr>
                <a:srgbClr val="000000"/>
              </a:buClr>
              <a:buSzPct val="45000"/>
              <a:buFont typeface="Wingdings" charset="2"/>
              <a:buChar char=""/>
            </a:pPr>
            <a:r>
              <a:rPr b="0" lang="en-US" sz="2400" spc="-1" strike="noStrike">
                <a:latin typeface="Arial"/>
              </a:rPr>
              <a:t>Length: 4</a:t>
            </a:r>
            <a:endParaRPr b="0" lang="en-US"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Lab Rubrics</a:t>
            </a:r>
            <a:endParaRPr b="0" lang="en-US" sz="4400" spc="-1" strike="noStrike">
              <a:latin typeface="Arial"/>
            </a:endParaRPr>
          </a:p>
        </p:txBody>
      </p:sp>
      <p:graphicFrame>
        <p:nvGraphicFramePr>
          <p:cNvPr id="162" name="Table 2"/>
          <p:cNvGraphicFramePr/>
          <p:nvPr/>
        </p:nvGraphicFramePr>
        <p:xfrm>
          <a:off x="1013760" y="1589400"/>
          <a:ext cx="7921800" cy="343080"/>
        </p:xfrm>
        <a:graphic>
          <a:graphicData uri="http://schemas.openxmlformats.org/drawingml/2006/table">
            <a:tbl>
              <a:tblPr/>
              <a:tblGrid>
                <a:gridCol w="2179440"/>
                <a:gridCol w="1886760"/>
                <a:gridCol w="1895760"/>
                <a:gridCol w="1960200"/>
              </a:tblGrid>
              <a:tr h="347760">
                <a:tc>
                  <a:txBody>
                    <a:bodyPr lIns="90000" rIns="90000"/>
                    <a:p>
                      <a:pPr>
                        <a:lnSpc>
                          <a:spcPct val="100000"/>
                        </a:lnSpc>
                      </a:pPr>
                      <a:r>
                        <a:rPr b="1" lang="en-US" sz="1800" spc="-1" strike="noStrike">
                          <a:latin typeface="Arial"/>
                        </a:rPr>
                        <a:t>Rubrics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Arial"/>
                        </a:rPr>
                        <a:t>Proficient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Arial"/>
                        </a:rPr>
                        <a:t>Adequate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Arial"/>
                        </a:rPr>
                        <a:t>Poor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115640">
                <a:tc>
                  <a:txBody>
                    <a:bodyPr lIns="90000" rIns="90000"/>
                    <a:p>
                      <a:pPr>
                        <a:lnSpc>
                          <a:spcPct val="100000"/>
                        </a:lnSpc>
                      </a:pPr>
                      <a:r>
                        <a:rPr b="1" lang="en-US" sz="1800" spc="-1" strike="noStrike">
                          <a:latin typeface="Arial"/>
                        </a:rPr>
                        <a:t>Programming Algorithms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Produce correct results with efficient algorithms </a:t>
                      </a:r>
                      <a:r>
                        <a:rPr b="1" lang="en-US" sz="1800" spc="-1" strike="noStrike">
                          <a:latin typeface="Arial"/>
                        </a:rPr>
                        <a:t>(0.4)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Produce results with inefficient algorithms </a:t>
                      </a:r>
                      <a:endParaRPr b="0" lang="en-US" sz="1800" spc="-1" strike="noStrike">
                        <a:latin typeface="Arial"/>
                      </a:endParaRPr>
                    </a:p>
                    <a:p>
                      <a:pPr>
                        <a:lnSpc>
                          <a:spcPct val="100000"/>
                        </a:lnSpc>
                      </a:pPr>
                      <a:r>
                        <a:rPr b="1" lang="en-US" sz="1800" spc="-1" strike="noStrike">
                          <a:latin typeface="Arial"/>
                        </a:rPr>
                        <a:t>(0.2)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Unable to design algorithms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latin typeface="Arial"/>
                        </a:rPr>
                        <a:t>(0.0)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627560">
                <a:tc>
                  <a:txBody>
                    <a:bodyPr lIns="90000" rIns="90000"/>
                    <a:p>
                      <a:pPr>
                        <a:lnSpc>
                          <a:spcPct val="100000"/>
                        </a:lnSpc>
                      </a:pPr>
                      <a:r>
                        <a:rPr b="1" lang="en-US" sz="1800" spc="-1" strike="noStrike">
                          <a:latin typeface="Arial"/>
                        </a:rPr>
                        <a:t>Originality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Submitted work shows large amount of original thought</a:t>
                      </a:r>
                      <a:endParaRPr b="0" lang="en-US" sz="1800" spc="-1" strike="noStrike">
                        <a:latin typeface="Arial"/>
                      </a:endParaRPr>
                    </a:p>
                    <a:p>
                      <a:pPr>
                        <a:lnSpc>
                          <a:spcPct val="100000"/>
                        </a:lnSpc>
                      </a:pPr>
                      <a:r>
                        <a:rPr b="1" lang="en-US" sz="1800" spc="-1" strike="noStrike">
                          <a:latin typeface="Arial"/>
                        </a:rPr>
                        <a:t>(0.3)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Submitted work shows some amount of original thought</a:t>
                      </a:r>
                      <a:endParaRPr b="0" lang="en-US" sz="1800" spc="-1" strike="noStrike">
                        <a:latin typeface="Arial"/>
                      </a:endParaRPr>
                    </a:p>
                    <a:p>
                      <a:pPr>
                        <a:lnSpc>
                          <a:spcPct val="100000"/>
                        </a:lnSpc>
                      </a:pPr>
                      <a:r>
                        <a:rPr b="1" lang="en-US" sz="1800" spc="-1" strike="noStrike">
                          <a:latin typeface="Arial"/>
                        </a:rPr>
                        <a:t>(0.2)</a:t>
                      </a:r>
                      <a:r>
                        <a:rPr b="0" lang="en-US" sz="1800" spc="-1" strike="noStrike">
                          <a:latin typeface="Arial"/>
                        </a:rPr>
                        <a:t>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Submitted work shows no original thought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latin typeface="Arial"/>
                        </a:rPr>
                        <a:t>(0.0)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371600">
                <a:tc>
                  <a:txBody>
                    <a:bodyPr lIns="90000" rIns="90000"/>
                    <a:p>
                      <a:pPr>
                        <a:lnSpc>
                          <a:spcPct val="100000"/>
                        </a:lnSpc>
                      </a:pPr>
                      <a:r>
                        <a:rPr b="1" lang="en-US" sz="1800" spc="-1" strike="noStrike">
                          <a:latin typeface="Arial"/>
                        </a:rPr>
                        <a:t>Troubleshooting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Easily traced and corrected faults  </a:t>
                      </a:r>
                      <a:endParaRPr b="0" lang="en-US" sz="1800" spc="-1" strike="noStrike">
                        <a:latin typeface="Arial"/>
                      </a:endParaRPr>
                    </a:p>
                    <a:p>
                      <a:pPr>
                        <a:lnSpc>
                          <a:spcPct val="100000"/>
                        </a:lnSpc>
                      </a:pPr>
                      <a:r>
                        <a:rPr b="1" lang="en-US" sz="1800" spc="-1" strike="noStrike">
                          <a:latin typeface="Arial"/>
                        </a:rPr>
                        <a:t>(0.3)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Traced and corrected faults with some guidance </a:t>
                      </a:r>
                      <a:endParaRPr b="0" lang="en-US" sz="1800" spc="-1" strike="noStrike">
                        <a:latin typeface="Arial"/>
                      </a:endParaRPr>
                    </a:p>
                    <a:p>
                      <a:pPr>
                        <a:lnSpc>
                          <a:spcPct val="100000"/>
                        </a:lnSpc>
                      </a:pPr>
                      <a:r>
                        <a:rPr b="1" lang="en-US" sz="1800" spc="-1" strike="noStrike">
                          <a:latin typeface="Arial"/>
                        </a:rPr>
                        <a:t>(0.2)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No troubleshooting skills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latin typeface="Arial"/>
                        </a:rPr>
                        <a:t>(0.0)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280160" y="3200400"/>
            <a:ext cx="7199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2200" spc="-1" strike="noStrike">
                <a:solidFill>
                  <a:srgbClr val="ffffff"/>
                </a:solidFill>
                <a:latin typeface="Arial"/>
              </a:rPr>
              <a:t>Thank You</a:t>
            </a:r>
            <a:endParaRPr b="0" lang="en-US" sz="2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Array Data Structure</a:t>
            </a:r>
            <a:endParaRPr b="0" lang="en-US" sz="4400" spc="-1" strike="noStrike">
              <a:latin typeface="Arial"/>
            </a:endParaRPr>
          </a:p>
        </p:txBody>
      </p:sp>
      <p:sp>
        <p:nvSpPr>
          <p:cNvPr id="11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90000"/>
              </a:lnSpc>
              <a:spcBef>
                <a:spcPts val="1001"/>
              </a:spcBef>
              <a:buClr>
                <a:srgbClr val="000000"/>
              </a:buClr>
              <a:buSzPct val="45000"/>
              <a:buFont typeface="Wingdings" charset="2"/>
              <a:buChar char=""/>
            </a:pPr>
            <a:r>
              <a:rPr b="0" lang="en-US" sz="3200" spc="-1" strike="noStrike">
                <a:solidFill>
                  <a:srgbClr val="000000"/>
                </a:solidFill>
                <a:latin typeface="Calibri"/>
              </a:rPr>
              <a:t>An </a:t>
            </a:r>
            <a:r>
              <a:rPr b="0" lang="en-US" sz="3200" spc="-1" strike="noStrike">
                <a:solidFill>
                  <a:srgbClr val="44546a"/>
                </a:solidFill>
                <a:latin typeface="Calibri"/>
              </a:rPr>
              <a:t>array</a:t>
            </a:r>
            <a:r>
              <a:rPr b="0" lang="en-US" sz="3200" spc="-1" strike="noStrike">
                <a:solidFill>
                  <a:srgbClr val="000000"/>
                </a:solidFill>
                <a:latin typeface="Calibri"/>
              </a:rPr>
              <a:t> is an indexed sequence of components</a:t>
            </a:r>
            <a:endParaRPr b="0" lang="en-US" sz="3200" spc="-1" strike="noStrike">
              <a:latin typeface="Arial"/>
            </a:endParaRPr>
          </a:p>
          <a:p>
            <a:pPr lvl="1" marL="864000" indent="-323640">
              <a:lnSpc>
                <a:spcPct val="90000"/>
              </a:lnSpc>
              <a:spcBef>
                <a:spcPts val="1134"/>
              </a:spcBef>
              <a:buClr>
                <a:srgbClr val="000000"/>
              </a:buClr>
              <a:buSzPct val="75000"/>
              <a:buFont typeface="Symbol"/>
              <a:buChar char=""/>
            </a:pPr>
            <a:r>
              <a:rPr b="0" lang="en-US" sz="2400" spc="-1" strike="noStrike">
                <a:solidFill>
                  <a:srgbClr val="000000"/>
                </a:solidFill>
                <a:latin typeface="Calibri"/>
              </a:rPr>
              <a:t>Typically, the array occupies sequential storage locations</a:t>
            </a:r>
            <a:endParaRPr b="0" lang="en-US" sz="2400" spc="-1" strike="noStrike">
              <a:latin typeface="Arial"/>
            </a:endParaRPr>
          </a:p>
          <a:p>
            <a:pPr lvl="1" marL="864000" indent="-323640">
              <a:lnSpc>
                <a:spcPct val="90000"/>
              </a:lnSpc>
              <a:spcBef>
                <a:spcPts val="1134"/>
              </a:spcBef>
              <a:buClr>
                <a:srgbClr val="000000"/>
              </a:buClr>
              <a:buSzPct val="75000"/>
              <a:buFont typeface="Symbol"/>
              <a:buChar char=""/>
            </a:pPr>
            <a:r>
              <a:rPr b="0" lang="en-US" sz="2400" spc="-1" strike="noStrike">
                <a:solidFill>
                  <a:srgbClr val="000000"/>
                </a:solidFill>
                <a:latin typeface="Calibri"/>
              </a:rPr>
              <a:t>The length of the array is determined when the array is created, and cannot be changed</a:t>
            </a:r>
            <a:endParaRPr b="0" lang="en-US" sz="2400" spc="-1" strike="noStrike">
              <a:latin typeface="Arial"/>
            </a:endParaRPr>
          </a:p>
          <a:p>
            <a:pPr lvl="1" marL="864000" indent="-323640">
              <a:lnSpc>
                <a:spcPct val="90000"/>
              </a:lnSpc>
              <a:spcBef>
                <a:spcPts val="1134"/>
              </a:spcBef>
              <a:buClr>
                <a:srgbClr val="000000"/>
              </a:buClr>
              <a:buSzPct val="75000"/>
              <a:buFont typeface="Symbol"/>
              <a:buChar char=""/>
            </a:pPr>
            <a:r>
              <a:rPr b="0" lang="en-US" sz="2400" spc="-1" strike="noStrike">
                <a:solidFill>
                  <a:srgbClr val="000000"/>
                </a:solidFill>
                <a:latin typeface="Calibri"/>
              </a:rPr>
              <a:t>Each component of the array has a fixed, unique </a:t>
            </a:r>
            <a:r>
              <a:rPr b="0" lang="en-US" sz="2400" spc="-1" strike="noStrike">
                <a:solidFill>
                  <a:srgbClr val="44546a"/>
                </a:solidFill>
                <a:latin typeface="Calibri"/>
              </a:rPr>
              <a:t>index</a:t>
            </a:r>
            <a:endParaRPr b="0" lang="en-US" sz="2400" spc="-1" strike="noStrike">
              <a:latin typeface="Arial"/>
            </a:endParaRPr>
          </a:p>
          <a:p>
            <a:pPr lvl="1" marL="864000" indent="-323640">
              <a:lnSpc>
                <a:spcPct val="90000"/>
              </a:lnSpc>
              <a:spcBef>
                <a:spcPts val="1134"/>
              </a:spcBef>
              <a:buClr>
                <a:srgbClr val="000000"/>
              </a:buClr>
              <a:buSzPct val="75000"/>
              <a:buFont typeface="Symbol"/>
              <a:buChar char=""/>
            </a:pPr>
            <a:r>
              <a:rPr b="0" lang="en-US" sz="2800" spc="-1" strike="noStrike">
                <a:solidFill>
                  <a:srgbClr val="000000"/>
                </a:solidFill>
                <a:latin typeface="Calibri"/>
              </a:rPr>
              <a:t>Indices range from a </a:t>
            </a:r>
            <a:r>
              <a:rPr b="0" lang="en-US" sz="2800" spc="-1" strike="noStrike">
                <a:solidFill>
                  <a:srgbClr val="44546a"/>
                </a:solidFill>
                <a:latin typeface="Calibri"/>
              </a:rPr>
              <a:t>lower bound</a:t>
            </a:r>
            <a:r>
              <a:rPr b="0" lang="en-US" sz="2800" spc="-1" strike="noStrike">
                <a:solidFill>
                  <a:srgbClr val="000000"/>
                </a:solidFill>
                <a:latin typeface="Calibri"/>
              </a:rPr>
              <a:t> to an </a:t>
            </a:r>
            <a:r>
              <a:rPr b="0" lang="en-US" sz="2800" spc="-1" strike="noStrike">
                <a:solidFill>
                  <a:srgbClr val="44546a"/>
                </a:solidFill>
                <a:latin typeface="Calibri"/>
              </a:rPr>
              <a:t>upper bound</a:t>
            </a:r>
            <a:endParaRPr b="0" lang="en-US" sz="2800" spc="-1" strike="noStrike">
              <a:latin typeface="Arial"/>
            </a:endParaRPr>
          </a:p>
          <a:p>
            <a:pPr marL="432000" indent="-323640">
              <a:lnSpc>
                <a:spcPct val="90000"/>
              </a:lnSpc>
              <a:spcBef>
                <a:spcPts val="1001"/>
              </a:spcBef>
              <a:buClr>
                <a:srgbClr val="000000"/>
              </a:buClr>
              <a:buSzPct val="45000"/>
              <a:buFont typeface="Wingdings" charset="2"/>
              <a:buChar char=""/>
            </a:pPr>
            <a:r>
              <a:rPr b="0" lang="en-US" sz="3600" spc="-1" strike="noStrike">
                <a:solidFill>
                  <a:srgbClr val="000000"/>
                </a:solidFill>
                <a:latin typeface="Calibri"/>
              </a:rPr>
              <a:t>Any component of the array can be inspected or updated by using its index</a:t>
            </a:r>
            <a:endParaRPr b="0" lang="en-US" sz="3600" spc="-1" strike="noStrike">
              <a:latin typeface="Arial"/>
            </a:endParaRPr>
          </a:p>
          <a:p>
            <a:pPr lvl="1" marL="864000" indent="-323640" algn="just">
              <a:lnSpc>
                <a:spcPct val="100000"/>
              </a:lnSpc>
              <a:spcBef>
                <a:spcPts val="1134"/>
              </a:spcBef>
              <a:buClr>
                <a:srgbClr val="000000"/>
              </a:buClr>
              <a:buSzPct val="75000"/>
              <a:buFont typeface="Symbol"/>
              <a:buChar char=""/>
            </a:pPr>
            <a:r>
              <a:rPr b="0" lang="en-US" sz="2400" spc="-1" strike="noStrike">
                <a:solidFill>
                  <a:srgbClr val="000000"/>
                </a:solidFill>
                <a:latin typeface="Calibri"/>
              </a:rPr>
              <a:t>This is an efficient operation: </a:t>
            </a:r>
            <a:r>
              <a:rPr b="0" lang="en-US" sz="2400" spc="-1" strike="noStrike">
                <a:solidFill>
                  <a:srgbClr val="44546a"/>
                </a:solidFill>
                <a:latin typeface="Calibri"/>
              </a:rPr>
              <a:t>O(1)</a:t>
            </a:r>
            <a:r>
              <a:rPr b="0" lang="en-US" sz="2400" spc="-1" strike="noStrike">
                <a:solidFill>
                  <a:srgbClr val="000000"/>
                </a:solidFill>
                <a:latin typeface="Calibri"/>
              </a:rPr>
              <a:t> = constant time</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Concept Diagram</a:t>
            </a:r>
            <a:endParaRPr b="0" lang="en-US" sz="4400" spc="-1" strike="noStrike">
              <a:latin typeface="Arial"/>
            </a:endParaRPr>
          </a:p>
        </p:txBody>
      </p:sp>
      <p:pic>
        <p:nvPicPr>
          <p:cNvPr id="121" name="" descr=""/>
          <p:cNvPicPr/>
          <p:nvPr/>
        </p:nvPicPr>
        <p:blipFill>
          <a:blip r:embed="rId1"/>
          <a:stretch/>
        </p:blipFill>
        <p:spPr>
          <a:xfrm>
            <a:off x="640080" y="1915920"/>
            <a:ext cx="8571960" cy="46285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Abstract Data Types</a:t>
            </a:r>
            <a:endParaRPr b="0" lang="en-US" sz="4400" spc="-1" strike="noStrike">
              <a:latin typeface="Arial"/>
            </a:endParaRPr>
          </a:p>
        </p:txBody>
      </p:sp>
      <p:sp>
        <p:nvSpPr>
          <p:cNvPr id="12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Bef>
                <a:spcPts val="1414"/>
              </a:spcBef>
              <a:buClr>
                <a:srgbClr val="000000"/>
              </a:buClr>
              <a:buSzPct val="45000"/>
              <a:buFont typeface="Wingdings" charset="2"/>
              <a:buChar char=""/>
            </a:pPr>
            <a:r>
              <a:rPr b="0" lang="en-US" sz="3200" spc="-1" strike="noStrike">
                <a:latin typeface="Arial"/>
              </a:rPr>
              <a:t>Abstract data types, commonly abbreviated ADTs, are a way of classifying data structures based on how they are used and the behaviors they provide. </a:t>
            </a:r>
            <a:endParaRPr b="0" lang="en-US" sz="3200" spc="-1" strike="noStrike">
              <a:latin typeface="Arial"/>
            </a:endParaRPr>
          </a:p>
          <a:p>
            <a:pPr marL="432000" indent="-323640" algn="just">
              <a:lnSpc>
                <a:spcPct val="100000"/>
              </a:lnSpc>
              <a:spcBef>
                <a:spcPts val="1414"/>
              </a:spcBef>
              <a:buClr>
                <a:srgbClr val="000000"/>
              </a:buClr>
              <a:buSzPct val="45000"/>
              <a:buFont typeface="Wingdings" charset="2"/>
              <a:buChar char=""/>
            </a:pPr>
            <a:r>
              <a:rPr b="0" lang="en-US" sz="3200" spc="-1" strike="noStrike">
                <a:latin typeface="Arial"/>
              </a:rPr>
              <a:t>They do not specify how the data structure must be implemented but simply provide a minimal expected interface and set of behaviors.</a:t>
            </a:r>
            <a:endParaRPr b="0" lang="en-US"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Array as an ADT</a:t>
            </a:r>
            <a:endParaRPr b="0" lang="en-US" sz="4400" spc="-1" strike="noStrike">
              <a:latin typeface="Arial"/>
            </a:endParaRPr>
          </a:p>
        </p:txBody>
      </p:sp>
      <p:sp>
        <p:nvSpPr>
          <p:cNvPr id="12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90000"/>
              </a:lnSpc>
              <a:spcBef>
                <a:spcPts val="1001"/>
              </a:spcBef>
              <a:buClr>
                <a:srgbClr val="000000"/>
              </a:buClr>
              <a:buSzPct val="45000"/>
              <a:buFont typeface="Wingdings" charset="2"/>
              <a:buChar char=""/>
            </a:pPr>
            <a:r>
              <a:rPr b="0" lang="en-US" sz="2800" spc="-1" strike="noStrike">
                <a:solidFill>
                  <a:srgbClr val="000000"/>
                </a:solidFill>
                <a:latin typeface="Calibri"/>
              </a:rPr>
              <a:t>An array is an </a:t>
            </a:r>
            <a:r>
              <a:rPr b="0" lang="en-US" sz="2800" spc="-1" strike="noStrike">
                <a:solidFill>
                  <a:srgbClr val="44546a"/>
                </a:solidFill>
                <a:latin typeface="Calibri"/>
              </a:rPr>
              <a:t>Abstract Data Type</a:t>
            </a:r>
            <a:endParaRPr b="0" lang="en-US" sz="2800" spc="-1" strike="noStrike">
              <a:latin typeface="Arial"/>
            </a:endParaRPr>
          </a:p>
          <a:p>
            <a:pPr lvl="1" marL="864000" indent="-323640">
              <a:lnSpc>
                <a:spcPct val="90000"/>
              </a:lnSpc>
              <a:spcBef>
                <a:spcPts val="1134"/>
              </a:spcBef>
              <a:buClr>
                <a:srgbClr val="000000"/>
              </a:buClr>
              <a:buSzPct val="75000"/>
              <a:buFont typeface="Symbol"/>
              <a:buChar char=""/>
            </a:pPr>
            <a:r>
              <a:rPr b="0" lang="en-US" sz="2400" spc="-1" strike="noStrike">
                <a:solidFill>
                  <a:srgbClr val="000000"/>
                </a:solidFill>
                <a:latin typeface="Calibri"/>
              </a:rPr>
              <a:t>The array type has a set of </a:t>
            </a:r>
            <a:r>
              <a:rPr b="0" i="1" lang="en-US" sz="2400" spc="-1" strike="noStrike">
                <a:solidFill>
                  <a:srgbClr val="000000"/>
                </a:solidFill>
                <a:latin typeface="Calibri"/>
              </a:rPr>
              <a:t>values</a:t>
            </a:r>
            <a:endParaRPr b="0" lang="en-US" sz="2400" spc="-1" strike="noStrike">
              <a:latin typeface="Arial"/>
            </a:endParaRPr>
          </a:p>
          <a:p>
            <a:pPr lvl="1" marL="864000" indent="-323640">
              <a:lnSpc>
                <a:spcPct val="90000"/>
              </a:lnSpc>
              <a:spcBef>
                <a:spcPts val="1134"/>
              </a:spcBef>
              <a:buClr>
                <a:srgbClr val="000000"/>
              </a:buClr>
              <a:buSzPct val="75000"/>
              <a:buFont typeface="Symbol"/>
              <a:buChar char=""/>
            </a:pPr>
            <a:r>
              <a:rPr b="0" lang="en-US" sz="2000" spc="-1" strike="noStrike">
                <a:solidFill>
                  <a:srgbClr val="000000"/>
                </a:solidFill>
                <a:latin typeface="Calibri"/>
              </a:rPr>
              <a:t>The values are all the possible arrays</a:t>
            </a:r>
            <a:endParaRPr b="0" lang="en-US" sz="2000" spc="-1" strike="noStrike">
              <a:latin typeface="Arial"/>
            </a:endParaRPr>
          </a:p>
          <a:p>
            <a:pPr marL="432000" indent="-323640">
              <a:lnSpc>
                <a:spcPct val="90000"/>
              </a:lnSpc>
              <a:spcBef>
                <a:spcPts val="499"/>
              </a:spcBef>
              <a:buClr>
                <a:srgbClr val="000000"/>
              </a:buClr>
              <a:buSzPct val="45000"/>
              <a:buFont typeface="Wingdings" charset="2"/>
              <a:buChar char=""/>
            </a:pPr>
            <a:r>
              <a:rPr b="0" lang="en-US" sz="2400" spc="-1" strike="noStrike">
                <a:solidFill>
                  <a:srgbClr val="000000"/>
                </a:solidFill>
                <a:latin typeface="Calibri"/>
              </a:rPr>
              <a:t>The array type has a set of </a:t>
            </a:r>
            <a:r>
              <a:rPr b="0" i="1" lang="en-US" sz="2400" spc="-1" strike="noStrike">
                <a:solidFill>
                  <a:srgbClr val="000000"/>
                </a:solidFill>
                <a:latin typeface="Calibri"/>
              </a:rPr>
              <a:t>operations</a:t>
            </a:r>
            <a:r>
              <a:rPr b="0" lang="en-US" sz="2400" spc="-1" strike="noStrike">
                <a:solidFill>
                  <a:srgbClr val="000000"/>
                </a:solidFill>
                <a:latin typeface="Calibri"/>
              </a:rPr>
              <a:t> that can be applied uniformly to each of these values</a:t>
            </a:r>
            <a:endParaRPr b="0" lang="en-US" sz="2400" spc="-1" strike="noStrike">
              <a:latin typeface="Arial"/>
            </a:endParaRPr>
          </a:p>
          <a:p>
            <a:pPr lvl="1" marL="864000" indent="-323640">
              <a:lnSpc>
                <a:spcPct val="90000"/>
              </a:lnSpc>
              <a:spcBef>
                <a:spcPts val="1134"/>
              </a:spcBef>
              <a:buClr>
                <a:srgbClr val="000000"/>
              </a:buClr>
              <a:buSzPct val="75000"/>
              <a:buFont typeface="Symbol"/>
              <a:buChar char=""/>
            </a:pPr>
            <a:r>
              <a:rPr b="0" lang="en-US" sz="2000" spc="-1" strike="noStrike">
                <a:solidFill>
                  <a:srgbClr val="000000"/>
                </a:solidFill>
                <a:latin typeface="Calibri"/>
              </a:rPr>
              <a:t>The only operation is </a:t>
            </a:r>
            <a:r>
              <a:rPr b="0" i="1" lang="en-US" sz="2000" spc="-1" strike="noStrike">
                <a:solidFill>
                  <a:srgbClr val="000000"/>
                </a:solidFill>
                <a:latin typeface="Calibri"/>
              </a:rPr>
              <a:t>indexing</a:t>
            </a:r>
            <a:endParaRPr b="0" lang="en-US" sz="2000" spc="-1" strike="noStrike">
              <a:latin typeface="Arial"/>
            </a:endParaRPr>
          </a:p>
          <a:p>
            <a:pPr lvl="1" marL="864000" indent="-323640">
              <a:lnSpc>
                <a:spcPct val="90000"/>
              </a:lnSpc>
              <a:spcBef>
                <a:spcPts val="1134"/>
              </a:spcBef>
              <a:buClr>
                <a:srgbClr val="000000"/>
              </a:buClr>
              <a:buSzPct val="75000"/>
              <a:buFont typeface="Symbol"/>
              <a:buChar char=""/>
            </a:pPr>
            <a:r>
              <a:rPr b="0" lang="en-US" sz="2000" spc="-1" strike="noStrike">
                <a:solidFill>
                  <a:srgbClr val="000000"/>
                </a:solidFill>
                <a:latin typeface="Calibri"/>
              </a:rPr>
              <a:t>Alternatively, this can be viewed as two operations:</a:t>
            </a:r>
            <a:endParaRPr b="0" lang="en-US" sz="2000" spc="-1" strike="noStrike">
              <a:latin typeface="Arial"/>
            </a:endParaRPr>
          </a:p>
          <a:p>
            <a:pPr lvl="1" marL="864000" indent="-323640">
              <a:lnSpc>
                <a:spcPct val="90000"/>
              </a:lnSpc>
              <a:spcBef>
                <a:spcPts val="1134"/>
              </a:spcBef>
              <a:buClr>
                <a:srgbClr val="000000"/>
              </a:buClr>
              <a:buSzPct val="75000"/>
              <a:buFont typeface="Symbol"/>
              <a:buChar char=""/>
            </a:pPr>
            <a:r>
              <a:rPr b="0" i="1" lang="en-US" sz="1800" spc="-1" strike="noStrike">
                <a:solidFill>
                  <a:srgbClr val="000000"/>
                </a:solidFill>
                <a:latin typeface="Calibri"/>
              </a:rPr>
              <a:t>inspecting</a:t>
            </a:r>
            <a:r>
              <a:rPr b="0" lang="en-US" sz="1800" spc="-1" strike="noStrike">
                <a:solidFill>
                  <a:srgbClr val="000000"/>
                </a:solidFill>
                <a:latin typeface="Calibri"/>
              </a:rPr>
              <a:t> an indexed location</a:t>
            </a:r>
            <a:endParaRPr b="0" lang="en-US" sz="1800" spc="-1" strike="noStrike">
              <a:latin typeface="Arial"/>
            </a:endParaRPr>
          </a:p>
          <a:p>
            <a:pPr lvl="1" marL="864000" indent="-323640">
              <a:lnSpc>
                <a:spcPct val="90000"/>
              </a:lnSpc>
              <a:spcBef>
                <a:spcPts val="1134"/>
              </a:spcBef>
              <a:buClr>
                <a:srgbClr val="000000"/>
              </a:buClr>
              <a:buSzPct val="75000"/>
              <a:buFont typeface="Symbol"/>
              <a:buChar char=""/>
            </a:pPr>
            <a:r>
              <a:rPr b="0" i="1" lang="en-US" sz="1800" spc="-1" strike="noStrike">
                <a:solidFill>
                  <a:srgbClr val="000000"/>
                </a:solidFill>
                <a:latin typeface="Calibri"/>
              </a:rPr>
              <a:t>storing into</a:t>
            </a:r>
            <a:r>
              <a:rPr b="0" lang="en-US" sz="1800" spc="-1" strike="noStrike">
                <a:solidFill>
                  <a:srgbClr val="000000"/>
                </a:solidFill>
                <a:latin typeface="Calibri"/>
              </a:rPr>
              <a:t> an indexed location</a:t>
            </a:r>
            <a:endParaRPr b="0" lang="en-US" sz="1800" spc="-1" strike="noStrike">
              <a:latin typeface="Arial"/>
            </a:endParaRPr>
          </a:p>
          <a:p>
            <a:pPr marL="432000" indent="-323640" algn="just">
              <a:lnSpc>
                <a:spcPct val="100000"/>
              </a:lnSpc>
              <a:spcBef>
                <a:spcPts val="1414"/>
              </a:spcBef>
              <a:buClr>
                <a:srgbClr val="000000"/>
              </a:buClr>
              <a:buSzPct val="45000"/>
              <a:buFont typeface="Wingdings" charset="2"/>
              <a:buChar char=""/>
            </a:pPr>
            <a:r>
              <a:rPr b="0" lang="en-US" sz="2400" spc="-1" strike="noStrike">
                <a:solidFill>
                  <a:srgbClr val="000000"/>
                </a:solidFill>
                <a:latin typeface="Calibri"/>
              </a:rPr>
              <a:t>It’s </a:t>
            </a:r>
            <a:r>
              <a:rPr b="0" i="1" lang="en-US" sz="2400" spc="-1" strike="noStrike">
                <a:solidFill>
                  <a:srgbClr val="000000"/>
                </a:solidFill>
                <a:latin typeface="Calibri"/>
              </a:rPr>
              <a:t>abstract</a:t>
            </a:r>
            <a:r>
              <a:rPr b="0" lang="en-US" sz="2400" spc="-1" strike="noStrike">
                <a:solidFill>
                  <a:srgbClr val="000000"/>
                </a:solidFill>
                <a:latin typeface="Calibri"/>
              </a:rPr>
              <a:t> because the implementation is hidden: all access is via the defined operations</a:t>
            </a: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Other Operations in Arrays</a:t>
            </a:r>
            <a:endParaRPr b="0" lang="en-US" sz="4400" spc="-1" strike="noStrike">
              <a:latin typeface="Arial"/>
            </a:endParaRPr>
          </a:p>
        </p:txBody>
      </p:sp>
      <p:sp>
        <p:nvSpPr>
          <p:cNvPr id="127" name="CustomShape 2"/>
          <p:cNvSpPr/>
          <p:nvPr/>
        </p:nvSpPr>
        <p:spPr>
          <a:xfrm>
            <a:off x="640080" y="2011680"/>
            <a:ext cx="8822520" cy="4384080"/>
          </a:xfrm>
          <a:prstGeom prst="rect">
            <a:avLst/>
          </a:prstGeom>
          <a:noFill/>
          <a:ln>
            <a:noFill/>
          </a:ln>
        </p:spPr>
        <p:style>
          <a:lnRef idx="0"/>
          <a:fillRef idx="0"/>
          <a:effectRef idx="0"/>
          <a:fontRef idx="minor"/>
        </p:style>
        <p:txBody>
          <a:bodyPr lIns="0" rIns="0" tIns="0" bIns="0">
            <a:normAutofit/>
          </a:bodyPr>
          <a:p>
            <a:pPr marL="432000" indent="-323640">
              <a:lnSpc>
                <a:spcPct val="107000"/>
              </a:lnSpc>
              <a:buClr>
                <a:srgbClr val="000000"/>
              </a:buClr>
              <a:buSzPct val="45000"/>
              <a:buFont typeface="Wingdings" charset="2"/>
              <a:buChar char=""/>
            </a:pPr>
            <a:r>
              <a:rPr b="1" lang="en-US" sz="3200" spc="-1" strike="noStrike">
                <a:solidFill>
                  <a:srgbClr val="000000"/>
                </a:solidFill>
                <a:latin typeface="TimesNewRomanPSMT"/>
                <a:ea typeface="Calibri"/>
              </a:rPr>
              <a:t>Traversal</a:t>
            </a:r>
            <a:r>
              <a:rPr b="0" lang="en-US" sz="3200" spc="-1" strike="noStrike">
                <a:solidFill>
                  <a:srgbClr val="000000"/>
                </a:solidFill>
                <a:latin typeface="TimesNewRomanPSMT"/>
                <a:ea typeface="Calibri"/>
              </a:rPr>
              <a:t>: Processing each element in the list</a:t>
            </a:r>
            <a:endParaRPr b="0" lang="en-US" sz="3200" spc="-1" strike="noStrike">
              <a:latin typeface="Arial"/>
            </a:endParaRPr>
          </a:p>
          <a:p>
            <a:pPr marL="432000" indent="-323640">
              <a:lnSpc>
                <a:spcPct val="107000"/>
              </a:lnSpc>
              <a:buClr>
                <a:srgbClr val="000000"/>
              </a:buClr>
              <a:buSzPct val="45000"/>
              <a:buFont typeface="Wingdings" charset="2"/>
              <a:buChar char=""/>
            </a:pPr>
            <a:r>
              <a:rPr b="1" lang="en-US" sz="3200" spc="-1" strike="noStrike">
                <a:solidFill>
                  <a:srgbClr val="000000"/>
                </a:solidFill>
                <a:latin typeface="TimesNewRomanPSMT"/>
                <a:ea typeface="Calibri"/>
              </a:rPr>
              <a:t>Searching</a:t>
            </a:r>
            <a:r>
              <a:rPr b="0" lang="en-US" sz="3200" spc="-1" strike="noStrike">
                <a:solidFill>
                  <a:srgbClr val="000000"/>
                </a:solidFill>
                <a:latin typeface="TimesNewRomanPSMT"/>
                <a:ea typeface="Calibri"/>
              </a:rPr>
              <a:t>: Finding the location of the element with a given value or the record with a given key.</a:t>
            </a:r>
            <a:endParaRPr b="0" lang="en-US" sz="3200" spc="-1" strike="noStrike">
              <a:latin typeface="Arial"/>
            </a:endParaRPr>
          </a:p>
          <a:p>
            <a:pPr marL="432000" indent="-323640">
              <a:lnSpc>
                <a:spcPct val="107000"/>
              </a:lnSpc>
              <a:buClr>
                <a:srgbClr val="000000"/>
              </a:buClr>
              <a:buSzPct val="45000"/>
              <a:buFont typeface="Wingdings" charset="2"/>
              <a:buChar char=""/>
            </a:pPr>
            <a:r>
              <a:rPr b="1" lang="en-US" sz="3200" spc="-1" strike="noStrike">
                <a:solidFill>
                  <a:srgbClr val="000000"/>
                </a:solidFill>
                <a:latin typeface="TimesNewRomanPSMT"/>
                <a:ea typeface="Calibri"/>
              </a:rPr>
              <a:t>Insertion</a:t>
            </a:r>
            <a:r>
              <a:rPr b="0" lang="en-US" sz="3200" spc="-1" strike="noStrike">
                <a:solidFill>
                  <a:srgbClr val="000000"/>
                </a:solidFill>
                <a:latin typeface="TimesNewRomanPSMT"/>
                <a:ea typeface="Calibri"/>
              </a:rPr>
              <a:t>: Adding a new element</a:t>
            </a:r>
            <a:endParaRPr b="0" lang="en-US" sz="3200" spc="-1" strike="noStrike">
              <a:latin typeface="Arial"/>
            </a:endParaRPr>
          </a:p>
          <a:p>
            <a:pPr marL="432000" indent="-323640">
              <a:lnSpc>
                <a:spcPct val="107000"/>
              </a:lnSpc>
              <a:buClr>
                <a:srgbClr val="000000"/>
              </a:buClr>
              <a:buSzPct val="45000"/>
              <a:buFont typeface="Wingdings" charset="2"/>
              <a:buChar char=""/>
            </a:pPr>
            <a:r>
              <a:rPr b="1" lang="en-US" sz="3200" spc="-1" strike="noStrike">
                <a:solidFill>
                  <a:srgbClr val="000000"/>
                </a:solidFill>
                <a:latin typeface="TimesNewRomanPSMT"/>
                <a:ea typeface="Calibri"/>
              </a:rPr>
              <a:t>Deletion</a:t>
            </a:r>
            <a:r>
              <a:rPr b="0" lang="en-US" sz="3200" spc="-1" strike="noStrike">
                <a:solidFill>
                  <a:srgbClr val="000000"/>
                </a:solidFill>
                <a:latin typeface="TimesNewRomanPSMT"/>
                <a:ea typeface="Calibri"/>
              </a:rPr>
              <a:t>: Removing an element</a:t>
            </a:r>
            <a:endParaRPr b="0" lang="en-US" sz="3200" spc="-1" strike="noStrike">
              <a:latin typeface="Arial"/>
            </a:endParaRPr>
          </a:p>
          <a:p>
            <a:pPr marL="432000" indent="-323640" algn="just">
              <a:lnSpc>
                <a:spcPct val="100000"/>
              </a:lnSpc>
              <a:spcBef>
                <a:spcPts val="1414"/>
              </a:spcBef>
              <a:buClr>
                <a:srgbClr val="000000"/>
              </a:buClr>
              <a:buSzPct val="45000"/>
              <a:buFont typeface="Wingdings" charset="2"/>
              <a:buChar char=""/>
            </a:pPr>
            <a:r>
              <a:rPr b="1" lang="en-US" sz="3200" spc="-1" strike="noStrike">
                <a:solidFill>
                  <a:srgbClr val="000000"/>
                </a:solidFill>
                <a:latin typeface="TimesNewRomanPSMT"/>
                <a:ea typeface="Calibri"/>
              </a:rPr>
              <a:t>Sorting</a:t>
            </a:r>
            <a:r>
              <a:rPr b="0" lang="en-US" sz="3200" spc="-1" strike="noStrike">
                <a:solidFill>
                  <a:srgbClr val="000000"/>
                </a:solidFill>
                <a:latin typeface="TimesNewRomanPSMT"/>
                <a:ea typeface="Calibri"/>
              </a:rPr>
              <a:t>: Arranging the elements in some type of order.</a:t>
            </a: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731520" y="2023200"/>
            <a:ext cx="8719200" cy="46515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Traversing an Array</a:t>
            </a:r>
            <a:endParaRPr b="0" lang="en-US" sz="4400" spc="-1" strike="noStrike">
              <a:latin typeface="Arial"/>
            </a:endParaRPr>
          </a:p>
        </p:txBody>
      </p:sp>
      <p:pic>
        <p:nvPicPr>
          <p:cNvPr id="130" name="" descr=""/>
          <p:cNvPicPr/>
          <p:nvPr/>
        </p:nvPicPr>
        <p:blipFill>
          <a:blip r:embed="rId1"/>
          <a:stretch/>
        </p:blipFill>
        <p:spPr>
          <a:xfrm>
            <a:off x="2377440" y="1731960"/>
            <a:ext cx="5199840" cy="1742400"/>
          </a:xfrm>
          <a:prstGeom prst="rect">
            <a:avLst/>
          </a:prstGeom>
          <a:ln>
            <a:noFill/>
          </a:ln>
        </p:spPr>
      </p:pic>
      <p:pic>
        <p:nvPicPr>
          <p:cNvPr id="131" name="" descr=""/>
          <p:cNvPicPr/>
          <p:nvPr/>
        </p:nvPicPr>
        <p:blipFill>
          <a:blip r:embed="rId2"/>
          <a:stretch/>
        </p:blipFill>
        <p:spPr>
          <a:xfrm>
            <a:off x="2134080" y="4663440"/>
            <a:ext cx="6095160" cy="1704240"/>
          </a:xfrm>
          <a:prstGeom prst="rect">
            <a:avLst/>
          </a:prstGeom>
          <a:ln>
            <a:noFill/>
          </a:ln>
        </p:spPr>
      </p:pic>
      <p:sp>
        <p:nvSpPr>
          <p:cNvPr id="132" name="CustomShape 2"/>
          <p:cNvSpPr/>
          <p:nvPr/>
        </p:nvSpPr>
        <p:spPr>
          <a:xfrm>
            <a:off x="4754880" y="3923640"/>
            <a:ext cx="523440" cy="345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latin typeface="Arial"/>
              </a:rPr>
              <a:t>OR</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F2810CD8412546A0508FA20D633B3B" ma:contentTypeVersion="2" ma:contentTypeDescription="Create a new document." ma:contentTypeScope="" ma:versionID="7ae2d3d08d72a3a82d5839bd2506fea9">
  <xsd:schema xmlns:xsd="http://www.w3.org/2001/XMLSchema" xmlns:xs="http://www.w3.org/2001/XMLSchema" xmlns:p="http://schemas.microsoft.com/office/2006/metadata/properties" xmlns:ns2="92d1cfb8-beb1-4e4a-80e2-67160987f841" targetNamespace="http://schemas.microsoft.com/office/2006/metadata/properties" ma:root="true" ma:fieldsID="e2e5df136263885945ad8c18968564cc" ns2:_="">
    <xsd:import namespace="92d1cfb8-beb1-4e4a-80e2-67160987f84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d1cfb8-beb1-4e4a-80e2-67160987f8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5A03D7-9211-4DCA-8A89-B4997B3AA367}"/>
</file>

<file path=customXml/itemProps2.xml><?xml version="1.0" encoding="utf-8"?>
<ds:datastoreItem xmlns:ds="http://schemas.openxmlformats.org/officeDocument/2006/customXml" ds:itemID="{4FC83CAE-DF4D-4A8B-B989-49190128A136}"/>
</file>

<file path=customXml/itemProps3.xml><?xml version="1.0" encoding="utf-8"?>
<ds:datastoreItem xmlns:ds="http://schemas.openxmlformats.org/officeDocument/2006/customXml" ds:itemID="{44670ACC-CF20-4D32-B1F3-2D7AEF753569}"/>
</file>

<file path=docProps/app.xml><?xml version="1.0" encoding="utf-8"?>
<Properties xmlns="http://schemas.openxmlformats.org/officeDocument/2006/extended-properties" xmlns:vt="http://schemas.openxmlformats.org/officeDocument/2006/docPropsVTypes">
  <Template/>
  <TotalTime>159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
  <dc:description/>
  <cp:lastModifiedBy/>
  <cp:revision>11</cp:revision>
  <dcterms:created xsi:type="dcterms:W3CDTF">2021-01-19T09:50:18Z</dcterms:created>
  <dcterms:modified xsi:type="dcterms:W3CDTF">2021-01-25T14:08:00Z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0x01010080F2810CD8412546A0508FA20D633B3B</vt:lpwstr>
  </property>
</Properties>
</file>