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media/image9.png" ContentType="image/png"/>
  <Override PartName="/ppt/media/image8.png" ContentType="image/png"/>
  <Override PartName="/ppt/media/image7.png" ContentType="image/png"/>
  <Override PartName="/ppt/media/image1.png" ContentType="image/png"/>
  <Override PartName="/ppt/media/image3.png" ContentType="image/png"/>
  <Override PartName="/ppt/media/image4.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5.png" ContentType="image/png"/>
  <Override PartName="/ppt/media/image2.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0080625" cy="7559675"/>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2.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1.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theme" Target="theme/theme1.xml"/><Relationship Id="rId6" Type="http://schemas.openxmlformats.org/officeDocument/2006/relationships/slideMaster" Target="slideMasters/slideMaster5.xml"/><Relationship Id="rId11" Type="http://schemas.openxmlformats.org/officeDocument/2006/relationships/slide" Target="slides/slide5.xml"/><Relationship Id="rId24" Type="http://schemas.openxmlformats.org/officeDocument/2006/relationships/customXml" Target="../customXml/item3.xml"/><Relationship Id="rId5" Type="http://schemas.openxmlformats.org/officeDocument/2006/relationships/slideMaster" Target="slideMasters/slideMaster4.xml"/><Relationship Id="rId15" Type="http://schemas.openxmlformats.org/officeDocument/2006/relationships/slide" Target="slides/slide9.xml"/><Relationship Id="rId23" Type="http://schemas.openxmlformats.org/officeDocument/2006/relationships/customXml" Target="../customXml/item2.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3.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ustomXml" Target="../customXml/item1.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Fair Use Notice</a:t>
            </a:r>
            <a:endParaRPr b="0" lang="en-US" sz="4400" spc="-1" strike="noStrike">
              <a:latin typeface="Arial"/>
            </a:endParaRPr>
          </a:p>
        </p:txBody>
      </p:sp>
      <p:sp>
        <p:nvSpPr>
          <p:cNvPr id="191" name="CustomShape 2"/>
          <p:cNvSpPr/>
          <p:nvPr/>
        </p:nvSpPr>
        <p:spPr>
          <a:xfrm>
            <a:off x="504000" y="1769040"/>
            <a:ext cx="854784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authorised by Copyright Owners. Its application constitutes Fair Use of any such copyrighted material as provided in globally accepted law of many countries. The contents of presentations are intended only for the attendees of the class being conducted by the presenter.</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822960" y="640080"/>
            <a:ext cx="803052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Worst Case for Binary Search</a:t>
            </a:r>
            <a:endParaRPr b="0" lang="en-US" sz="4400" spc="-1" strike="noStrike">
              <a:latin typeface="Arial"/>
            </a:endParaRPr>
          </a:p>
        </p:txBody>
      </p:sp>
      <p:pic>
        <p:nvPicPr>
          <p:cNvPr id="231" name="" descr=""/>
          <p:cNvPicPr/>
          <p:nvPr/>
        </p:nvPicPr>
        <p:blipFill>
          <a:blip r:embed="rId1"/>
          <a:stretch/>
        </p:blipFill>
        <p:spPr>
          <a:xfrm>
            <a:off x="2023560" y="2297880"/>
            <a:ext cx="6022800" cy="40111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823320" y="640440"/>
            <a:ext cx="803052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Best Case for Binary Search</a:t>
            </a:r>
            <a:endParaRPr b="0" lang="en-US" sz="4400" spc="-1" strike="noStrike">
              <a:latin typeface="Arial"/>
            </a:endParaRPr>
          </a:p>
        </p:txBody>
      </p:sp>
      <p:pic>
        <p:nvPicPr>
          <p:cNvPr id="233" name="" descr=""/>
          <p:cNvPicPr/>
          <p:nvPr/>
        </p:nvPicPr>
        <p:blipFill>
          <a:blip r:embed="rId1"/>
          <a:stretch/>
        </p:blipFill>
        <p:spPr>
          <a:xfrm>
            <a:off x="2011680" y="2286000"/>
            <a:ext cx="6022800" cy="40111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Picture 8" descr=""/>
          <p:cNvPicPr/>
          <p:nvPr/>
        </p:nvPicPr>
        <p:blipFill>
          <a:blip r:embed="rId1"/>
          <a:srcRect l="5939" t="0" r="14053" b="0"/>
          <a:stretch/>
        </p:blipFill>
        <p:spPr>
          <a:xfrm>
            <a:off x="822960" y="648720"/>
            <a:ext cx="8411400" cy="63835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440" y="509400"/>
            <a:ext cx="812196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Exercise</a:t>
            </a:r>
            <a:endParaRPr b="0" lang="en-US" sz="4400" spc="-1" strike="noStrike">
              <a:latin typeface="Arial"/>
            </a:endParaRPr>
          </a:p>
        </p:txBody>
      </p:sp>
      <p:sp>
        <p:nvSpPr>
          <p:cNvPr id="236" name="CustomShape 2"/>
          <p:cNvSpPr/>
          <p:nvPr/>
        </p:nvSpPr>
        <p:spPr>
          <a:xfrm>
            <a:off x="802440" y="2005920"/>
            <a:ext cx="8121960" cy="4350240"/>
          </a:xfrm>
          <a:prstGeom prst="rect">
            <a:avLst/>
          </a:prstGeom>
          <a:noFill/>
          <a:ln>
            <a:noFill/>
          </a:ln>
        </p:spPr>
        <p:style>
          <a:lnRef idx="0"/>
          <a:fillRef idx="0"/>
          <a:effectRef idx="0"/>
          <a:fontRef idx="minor"/>
        </p:style>
        <p:txBody>
          <a:bodyPr lIns="90000" rIns="90000" tIns="45000" bIns="45000"/>
          <a:p>
            <a:pPr marL="514440" indent="-513360">
              <a:lnSpc>
                <a:spcPct val="9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Apply linear and binary search algorithm on array of string and characters also print execution time of each result.</a:t>
            </a:r>
            <a:endParaRPr b="0" lang="en-US"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Apply linear and binary search algorithm on an array of any user defined object of your choice.</a:t>
            </a:r>
            <a:endParaRPr b="0" lang="en-US"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Apply linear and binary search algorithm on a 2-D integer array. </a:t>
            </a:r>
            <a:r>
              <a:rPr b="1" lang="en-US" sz="2800" spc="-1" strike="noStrike">
                <a:solidFill>
                  <a:srgbClr val="000000"/>
                </a:solidFill>
                <a:latin typeface="Calibri"/>
                <a:ea typeface="DejaVu Sans"/>
              </a:rPr>
              <a:t>(+1 Mark)</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3640" y="301320"/>
            <a:ext cx="906984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Lab Rubrics</a:t>
            </a:r>
            <a:endParaRPr b="0" lang="en-US" sz="4400" spc="-1" strike="noStrike">
              <a:latin typeface="Arial"/>
            </a:endParaRPr>
          </a:p>
        </p:txBody>
      </p:sp>
      <p:graphicFrame>
        <p:nvGraphicFramePr>
          <p:cNvPr id="238" name="Table 2"/>
          <p:cNvGraphicFramePr/>
          <p:nvPr/>
        </p:nvGraphicFramePr>
        <p:xfrm>
          <a:off x="1013400" y="1589400"/>
          <a:ext cx="7920720" cy="4461840"/>
        </p:xfrm>
        <a:graphic>
          <a:graphicData uri="http://schemas.openxmlformats.org/drawingml/2006/table">
            <a:tbl>
              <a:tblPr/>
              <a:tblGrid>
                <a:gridCol w="2179440"/>
                <a:gridCol w="1886760"/>
                <a:gridCol w="1895760"/>
                <a:gridCol w="1959120"/>
              </a:tblGrid>
              <a:tr h="347760">
                <a:tc>
                  <a:txBody>
                    <a:bodyPr lIns="90000" rIns="90000"/>
                    <a:p>
                      <a:pPr>
                        <a:lnSpc>
                          <a:spcPct val="100000"/>
                        </a:lnSpc>
                      </a:pPr>
                      <a:r>
                        <a:rPr b="1" lang="en-US" sz="1800" spc="-1" strike="noStrike">
                          <a:latin typeface="Arial"/>
                        </a:rPr>
                        <a:t>Rubrics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Arial"/>
                        </a:rPr>
                        <a:t>Proficient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Arial"/>
                        </a:rPr>
                        <a:t>Adequate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Arial"/>
                        </a:rPr>
                        <a:t>Poor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115640">
                <a:tc>
                  <a:txBody>
                    <a:bodyPr lIns="90000" rIns="90000"/>
                    <a:p>
                      <a:pPr>
                        <a:lnSpc>
                          <a:spcPct val="100000"/>
                        </a:lnSpc>
                      </a:pPr>
                      <a:r>
                        <a:rPr b="1" lang="en-US" sz="1800" spc="-1" strike="noStrike">
                          <a:latin typeface="Arial"/>
                        </a:rPr>
                        <a:t>Programming Algorithms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Correct implementation of algorithms </a:t>
                      </a:r>
                      <a:r>
                        <a:rPr b="1" lang="en-US" sz="1800" spc="-1" strike="noStrike">
                          <a:latin typeface="Arial"/>
                        </a:rPr>
                        <a:t>(0.4)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Partially correct implementation of algorithms </a:t>
                      </a:r>
                      <a:endParaRPr b="0" lang="en-US" sz="1800" spc="-1" strike="noStrike">
                        <a:latin typeface="Arial"/>
                      </a:endParaRPr>
                    </a:p>
                    <a:p>
                      <a:pPr>
                        <a:lnSpc>
                          <a:spcPct val="100000"/>
                        </a:lnSpc>
                      </a:pPr>
                      <a:r>
                        <a:rPr b="1"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Unable to implement algorithms </a:t>
                      </a:r>
                      <a:endParaRPr b="0" lang="en-US" sz="1800" spc="-1" strike="noStrike">
                        <a:latin typeface="Arial"/>
                      </a:endParaRPr>
                    </a:p>
                    <a:p>
                      <a:pPr>
                        <a:lnSpc>
                          <a:spcPct val="100000"/>
                        </a:lnSpc>
                      </a:pPr>
                      <a:r>
                        <a:rPr b="1" lang="en-US" sz="1800" spc="-1" strike="noStrike">
                          <a:latin typeface="Arial"/>
                        </a:rPr>
                        <a:t>(0.0)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626840">
                <a:tc>
                  <a:txBody>
                    <a:bodyPr lIns="90000" rIns="90000"/>
                    <a:p>
                      <a:pPr>
                        <a:lnSpc>
                          <a:spcPct val="100000"/>
                        </a:lnSpc>
                      </a:pPr>
                      <a:r>
                        <a:rPr b="1" lang="en-US" sz="1800" spc="-1" strike="noStrike">
                          <a:latin typeface="Arial"/>
                        </a:rPr>
                        <a:t>Originality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Submitted work shows large amount of original thought</a:t>
                      </a:r>
                      <a:endParaRPr b="0" lang="en-US" sz="1800" spc="-1" strike="noStrike">
                        <a:latin typeface="Arial"/>
                      </a:endParaRPr>
                    </a:p>
                    <a:p>
                      <a:pPr>
                        <a:lnSpc>
                          <a:spcPct val="100000"/>
                        </a:lnSpc>
                      </a:pPr>
                      <a:r>
                        <a:rPr b="1" lang="en-US" sz="1800" spc="-1" strike="noStrike">
                          <a:latin typeface="Arial"/>
                        </a:rPr>
                        <a:t>(0.3)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Submitted work shows some amount of original thought</a:t>
                      </a:r>
                      <a:endParaRPr b="0" lang="en-US" sz="1800" spc="-1" strike="noStrike">
                        <a:latin typeface="Arial"/>
                      </a:endParaRPr>
                    </a:p>
                    <a:p>
                      <a:pPr>
                        <a:lnSpc>
                          <a:spcPct val="100000"/>
                        </a:lnSpc>
                      </a:pPr>
                      <a:r>
                        <a:rPr b="1"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Submitted work shows no original thought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371600">
                <a:tc>
                  <a:txBody>
                    <a:bodyPr lIns="90000" rIns="90000"/>
                    <a:p>
                      <a:pPr>
                        <a:lnSpc>
                          <a:spcPct val="100000"/>
                        </a:lnSpc>
                      </a:pPr>
                      <a:r>
                        <a:rPr b="1" lang="en-US" sz="1800" spc="-1" strike="noStrike">
                          <a:latin typeface="Arial"/>
                        </a:rPr>
                        <a:t>Troubleshooting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Easily traced and corrected faults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(0.3)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Traced and corrected faults with some guidance </a:t>
                      </a:r>
                      <a:endParaRPr b="0" lang="en-US" sz="1800" spc="-1" strike="noStrike">
                        <a:latin typeface="Arial"/>
                      </a:endParaRPr>
                    </a:p>
                    <a:p>
                      <a:pPr>
                        <a:lnSpc>
                          <a:spcPct val="100000"/>
                        </a:lnSpc>
                      </a:pPr>
                      <a:r>
                        <a:rPr b="1"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No troubleshooting skills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463040" y="3182400"/>
            <a:ext cx="7198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ea typeface="DejaVu Sans"/>
              </a:rPr>
              <a:t>Thank You!</a:t>
            </a:r>
            <a:endParaRPr b="0" lang="en-US" sz="4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04000" y="1080000"/>
            <a:ext cx="9070920" cy="1727280"/>
          </a:xfrm>
          <a:prstGeom prst="rect">
            <a:avLst/>
          </a:prstGeom>
          <a:noFill/>
          <a:ln>
            <a:noFill/>
          </a:ln>
        </p:spPr>
        <p:style>
          <a:lnRef idx="0"/>
          <a:fillRef idx="0"/>
          <a:effectRef idx="0"/>
          <a:fontRef idx="minor"/>
        </p:style>
        <p:txBody>
          <a:bodyPr lIns="0" rIns="0" tIns="0" bIns="0" anchor="ctr"/>
          <a:p>
            <a:pPr algn="ctr">
              <a:lnSpc>
                <a:spcPct val="100000"/>
              </a:lnSpc>
            </a:pPr>
            <a:r>
              <a:rPr b="0" lang="en-US" sz="6000" spc="-1" strike="noStrike">
                <a:solidFill>
                  <a:srgbClr val="ffffff"/>
                </a:solidFill>
                <a:latin typeface="Arial"/>
                <a:ea typeface="DejaVu Sans"/>
              </a:rPr>
              <a:t>Search Algorithms</a:t>
            </a:r>
            <a:endParaRPr b="0" lang="en-US" sz="6000" spc="-1" strike="noStrike">
              <a:latin typeface="Arial"/>
            </a:endParaRPr>
          </a:p>
        </p:txBody>
      </p:sp>
      <p:sp>
        <p:nvSpPr>
          <p:cNvPr id="193" name="CustomShape 2"/>
          <p:cNvSpPr/>
          <p:nvPr/>
        </p:nvSpPr>
        <p:spPr>
          <a:xfrm>
            <a:off x="504000" y="3168000"/>
            <a:ext cx="9070920" cy="36712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ffffff"/>
                </a:solidFill>
                <a:latin typeface="Arial"/>
                <a:ea typeface="DejaVu Sans"/>
              </a:rPr>
              <a:t>Data Structure and Algorithms</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Practical # 04</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822960" y="457200"/>
            <a:ext cx="79390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Linear Search</a:t>
            </a:r>
            <a:endParaRPr b="0" lang="en-US" sz="4400" spc="-1" strike="noStrike">
              <a:latin typeface="Arial"/>
            </a:endParaRPr>
          </a:p>
        </p:txBody>
      </p:sp>
      <p:sp>
        <p:nvSpPr>
          <p:cNvPr id="195" name="CustomShape 2"/>
          <p:cNvSpPr/>
          <p:nvPr/>
        </p:nvSpPr>
        <p:spPr>
          <a:xfrm>
            <a:off x="802440" y="1933920"/>
            <a:ext cx="793908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Linear search is a very basic and simple search algorithm. In Linear search, we search an element or value in a given array by traversing the array from the starting, till the desired element or value is found.</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Linear search is used on a collections of items. It relies on the technique of traversing a list from start to end by exploring properties of all the elements that are found on the way.</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Time Complexity: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time complexity of the linear search is O(N) because each element in an array is compared only once.</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822960" y="548640"/>
            <a:ext cx="821340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Time Complexity</a:t>
            </a:r>
            <a:endParaRPr b="0" lang="en-US" sz="4400" spc="-1" strike="noStrike">
              <a:latin typeface="Arial"/>
            </a:endParaRPr>
          </a:p>
        </p:txBody>
      </p:sp>
      <p:sp>
        <p:nvSpPr>
          <p:cNvPr id="197" name="CustomShape 2"/>
          <p:cNvSpPr/>
          <p:nvPr/>
        </p:nvSpPr>
        <p:spPr>
          <a:xfrm>
            <a:off x="855720" y="2035440"/>
            <a:ext cx="821340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Time complexity is simply a measure of the time it takes for a function or expression to complete its task, as well as the name of the process to measure that time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It can be applied to almost any algorithm or function but is more useful for recursive functions.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Example to understand</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Imagine a classroom of 100 students in which you gave your pen to one person. Now, you want that pen. Here are some ways to find the pen and what the O order is.</a:t>
            </a:r>
            <a:endParaRPr b="0" lang="en-US"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O(n</a:t>
            </a:r>
            <a:r>
              <a:rPr b="1" lang="en-US" sz="2800" spc="-1" strike="noStrike" baseline="30000">
                <a:solidFill>
                  <a:srgbClr val="000000"/>
                </a:solidFill>
                <a:latin typeface="Calibri"/>
                <a:ea typeface="DejaVu Sans"/>
              </a:rPr>
              <a:t>2</a:t>
            </a:r>
            <a:r>
              <a:rPr b="1" lang="en-US" sz="2800" spc="-1" strike="noStrike">
                <a:solidFill>
                  <a:srgbClr val="000000"/>
                </a:solidFill>
                <a:latin typeface="Calibri"/>
                <a:ea typeface="DejaVu Sans"/>
              </a:rPr>
              <a:t>):</a:t>
            </a:r>
            <a:r>
              <a:rPr b="0" lang="en-US" sz="2800" spc="-1" strike="noStrike">
                <a:solidFill>
                  <a:srgbClr val="000000"/>
                </a:solidFill>
                <a:latin typeface="Calibri"/>
                <a:ea typeface="DejaVu Sans"/>
              </a:rPr>
              <a:t> You go and ask the first person of the class, if he has the pen. Also, you ask this person about other 99 people in the classroom if they have that pen and so on,</a:t>
            </a:r>
            <a:br/>
            <a:r>
              <a:rPr b="0" lang="en-US" sz="2800" spc="-1" strike="noStrike">
                <a:solidFill>
                  <a:srgbClr val="000000"/>
                </a:solidFill>
                <a:latin typeface="Calibri"/>
                <a:ea typeface="DejaVu Sans"/>
              </a:rPr>
              <a:t>This is what we call O(n</a:t>
            </a:r>
            <a:r>
              <a:rPr b="0" lang="en-US" sz="2800" spc="-1" strike="noStrike" baseline="30000">
                <a:solidFill>
                  <a:srgbClr val="000000"/>
                </a:solidFill>
                <a:latin typeface="Calibri"/>
                <a:ea typeface="DejaVu Sans"/>
              </a:rPr>
              <a:t>2</a:t>
            </a:r>
            <a:r>
              <a:rPr b="0" lang="en-US" sz="2800" spc="-1" strike="noStrike">
                <a:solidFill>
                  <a:srgbClr val="000000"/>
                </a:solidFill>
                <a:latin typeface="Calibri"/>
                <a:ea typeface="DejaVu Sans"/>
              </a:rPr>
              <a: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838440" y="595080"/>
            <a:ext cx="7847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Time Complexity</a:t>
            </a:r>
            <a:endParaRPr b="0" lang="en-US" sz="4400" spc="-1" strike="noStrike">
              <a:latin typeface="Arial"/>
            </a:endParaRPr>
          </a:p>
        </p:txBody>
      </p:sp>
      <p:sp>
        <p:nvSpPr>
          <p:cNvPr id="199" name="CustomShape 2"/>
          <p:cNvSpPr/>
          <p:nvPr/>
        </p:nvSpPr>
        <p:spPr>
          <a:xfrm>
            <a:off x="822960" y="2194560"/>
            <a:ext cx="784764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O(n):</a:t>
            </a:r>
            <a:r>
              <a:rPr b="0" lang="en-US" sz="2800" spc="-1" strike="noStrike">
                <a:solidFill>
                  <a:srgbClr val="000000"/>
                </a:solidFill>
                <a:latin typeface="Calibri"/>
                <a:ea typeface="DejaVu Sans"/>
              </a:rPr>
              <a:t> Going and asking each student individually is O(N).</a:t>
            </a:r>
            <a:endParaRPr b="0" lang="en-US"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O(log n):</a:t>
            </a:r>
            <a:r>
              <a:rPr b="0" lang="en-US" sz="2800" spc="-1" strike="noStrike">
                <a:solidFill>
                  <a:srgbClr val="000000"/>
                </a:solidFill>
                <a:latin typeface="Calibri"/>
                <a:ea typeface="DejaVu Sans"/>
              </a:rPr>
              <a:t> Now I divide the class into two groups, then ask: “Is it on the left side, or the right side of the classroom?” Then I take that group and divide it into two and ask again, and so on. Repeat the process till you are left with one student who has your pen. This is what you mean by O(log n).</a:t>
            </a: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420560" y="2716200"/>
            <a:ext cx="6823800" cy="2586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Noto Sans CJK SC"/>
              </a:rPr>
              <a:t>To find which (if any) component of array </a:t>
            </a:r>
            <a:r>
              <a:rPr b="0" lang="en-US" sz="1800" spc="-1" strike="noStrike">
                <a:solidFill>
                  <a:srgbClr val="3300ff"/>
                </a:solidFill>
                <a:latin typeface="Verdana"/>
                <a:ea typeface="Noto Sans CJK SC"/>
              </a:rPr>
              <a:t>a</a:t>
            </a:r>
            <a:r>
              <a:rPr b="0" lang="en-US" sz="1800" spc="-1" strike="noStrike">
                <a:solidFill>
                  <a:srgbClr val="3300ff"/>
                </a:solidFill>
                <a:latin typeface="Arial"/>
                <a:ea typeface="Noto Sans CJK SC"/>
              </a:rPr>
              <a:t> with </a:t>
            </a:r>
            <a:r>
              <a:rPr b="0" lang="en-US" sz="1800" spc="-1" strike="noStrike">
                <a:solidFill>
                  <a:srgbClr val="3300ff"/>
                </a:solidFill>
                <a:latin typeface="Verdana"/>
                <a:ea typeface="Noto Sans CJK SC"/>
              </a:rPr>
              <a:t>n </a:t>
            </a:r>
            <a:r>
              <a:rPr b="0" lang="en-US" sz="1800" spc="-1" strike="noStrike">
                <a:solidFill>
                  <a:srgbClr val="3300ff"/>
                </a:solidFill>
                <a:latin typeface="Arial"/>
                <a:ea typeface="Noto Sans CJK SC"/>
              </a:rPr>
              <a:t>elements is equal to </a:t>
            </a:r>
            <a:r>
              <a:rPr b="0" lang="en-US" sz="1800" spc="-1" strike="noStrike">
                <a:solidFill>
                  <a:srgbClr val="3300ff"/>
                </a:solidFill>
                <a:latin typeface="Verdana"/>
                <a:ea typeface="Noto Sans CJK SC"/>
              </a:rPr>
              <a:t>target</a:t>
            </a:r>
            <a:r>
              <a:rPr b="0" lang="en-US" sz="1800" spc="-1" strike="noStrike">
                <a:solidFill>
                  <a:srgbClr val="3300ff"/>
                </a:solidFill>
                <a:latin typeface="Arial"/>
                <a:ea typeface="Noto Sans CJK SC"/>
              </a:rPr>
              <a:t>:</a:t>
            </a:r>
            <a:br/>
            <a:endParaRPr b="0" lang="en-US" sz="1800" spc="-1" strike="noStrike">
              <a:latin typeface="Arial"/>
            </a:endParaRPr>
          </a:p>
          <a:p>
            <a:pPr>
              <a:lnSpc>
                <a:spcPct val="100000"/>
              </a:lnSpc>
            </a:pPr>
            <a:r>
              <a:rPr b="0" lang="en-US" sz="2000" spc="-1" strike="noStrike">
                <a:solidFill>
                  <a:srgbClr val="3300ff"/>
                </a:solidFill>
                <a:latin typeface="Verdana"/>
                <a:ea typeface="Noto Sans CJK SC"/>
              </a:rPr>
              <a:t>for i=0 to n-1, repeat:</a:t>
            </a:r>
            <a:endParaRPr b="0" lang="en-US" sz="2000" spc="-1" strike="noStrike">
              <a:latin typeface="Arial"/>
            </a:endParaRPr>
          </a:p>
          <a:p>
            <a:pPr>
              <a:lnSpc>
                <a:spcPct val="100000"/>
              </a:lnSpc>
            </a:pPr>
            <a:r>
              <a:rPr b="0" lang="en-US" sz="1800" spc="-1" strike="noStrike">
                <a:solidFill>
                  <a:srgbClr val="3300ff"/>
                </a:solidFill>
                <a:latin typeface="Verdana"/>
                <a:ea typeface="Noto Sans CJK SC"/>
              </a:rPr>
              <a:t>	</a:t>
            </a:r>
            <a:r>
              <a:rPr b="0" lang="en-US" sz="1800" spc="-1" strike="noStrike">
                <a:solidFill>
                  <a:srgbClr val="3300ff"/>
                </a:solidFill>
                <a:latin typeface="Verdana"/>
                <a:ea typeface="Noto Sans CJK SC"/>
              </a:rPr>
              <a:t>If target is equal to a[i], terminate with answer i</a:t>
            </a:r>
            <a:endParaRPr b="0" lang="en-US" sz="1800" spc="-1" strike="noStrike">
              <a:latin typeface="Arial"/>
            </a:endParaRPr>
          </a:p>
          <a:p>
            <a:pPr>
              <a:lnSpc>
                <a:spcPct val="100000"/>
              </a:lnSpc>
            </a:pPr>
            <a:r>
              <a:rPr b="0" lang="en-US" sz="2000" spc="-1" strike="noStrike">
                <a:solidFill>
                  <a:srgbClr val="3300ff"/>
                </a:solidFill>
                <a:latin typeface="Verdana"/>
                <a:ea typeface="Noto Sans CJK SC"/>
              </a:rPr>
              <a:t>Terminate with answer none</a:t>
            </a:r>
            <a:endParaRPr b="0" lang="en-US" sz="2000" spc="-1" strike="noStrike">
              <a:latin typeface="Arial"/>
            </a:endParaRPr>
          </a:p>
        </p:txBody>
      </p:sp>
      <p:sp>
        <p:nvSpPr>
          <p:cNvPr id="201" name="CustomShape 2"/>
          <p:cNvSpPr/>
          <p:nvPr/>
        </p:nvSpPr>
        <p:spPr>
          <a:xfrm>
            <a:off x="839160" y="686520"/>
            <a:ext cx="793836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Linear Search Algotithm </a:t>
            </a:r>
            <a:endParaRPr b="0" lang="en-US" sz="4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838440" y="365400"/>
            <a:ext cx="8030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Binary search </a:t>
            </a:r>
            <a:endParaRPr b="0" lang="en-US" sz="4400" spc="-1" strike="noStrike">
              <a:latin typeface="Arial"/>
            </a:endParaRPr>
          </a:p>
        </p:txBody>
      </p:sp>
      <p:sp>
        <p:nvSpPr>
          <p:cNvPr id="203" name="CustomShape 2"/>
          <p:cNvSpPr/>
          <p:nvPr/>
        </p:nvSpPr>
        <p:spPr>
          <a:xfrm>
            <a:off x="838440" y="1825920"/>
            <a:ext cx="8030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Binary search is a fast search algorithm</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search algorithm works on the principle of divide and conquer. For this algorithm to work properly, the data collection should be in the sorted form</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Binary search looks for a particular item by comparing the middle most item of the collection. If a match occurs, then the index of item is returned. If the middle item is greater than the item, then the item is searched in the sub-array to the left of the middle item. Otherwise, the item is searched for in the sub-array to the right of the middle item. This process continues on the sub-array as well until the size of the subarray reduces to zero</a:t>
            </a:r>
            <a:endParaRPr b="0" lang="en-US"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443240" y="2634120"/>
            <a:ext cx="7059960" cy="2851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To find which (if any) component of </a:t>
            </a:r>
            <a:r>
              <a:rPr b="0" lang="en-US" sz="1800" spc="-1" strike="noStrike">
                <a:solidFill>
                  <a:srgbClr val="3300ff"/>
                </a:solidFill>
                <a:latin typeface="Verdana"/>
                <a:ea typeface="DejaVu Sans"/>
              </a:rPr>
              <a:t>a[left..right]</a:t>
            </a:r>
            <a:r>
              <a:rPr b="0" lang="en-US" sz="1800" spc="-1" strike="noStrike">
                <a:solidFill>
                  <a:srgbClr val="3300ff"/>
                </a:solidFill>
                <a:latin typeface="Arial"/>
                <a:ea typeface="DejaVu Sans"/>
              </a:rPr>
              <a:t> is equal to </a:t>
            </a:r>
            <a:r>
              <a:rPr b="0" lang="en-US" sz="1800" spc="-1" strike="noStrike">
                <a:solidFill>
                  <a:srgbClr val="3300ff"/>
                </a:solidFill>
                <a:latin typeface="Verdana"/>
                <a:ea typeface="DejaVu Sans"/>
              </a:rPr>
              <a:t>target</a:t>
            </a:r>
            <a:r>
              <a:rPr b="0" lang="en-US" sz="1800" spc="-1" strike="noStrike">
                <a:solidFill>
                  <a:srgbClr val="3300ff"/>
                </a:solidFill>
                <a:latin typeface="Arial"/>
                <a:ea typeface="DejaVu Sans"/>
              </a:rPr>
              <a:t> (where </a:t>
            </a:r>
            <a:r>
              <a:rPr b="0" lang="en-US" sz="1800" spc="-1" strike="noStrike">
                <a:solidFill>
                  <a:srgbClr val="3300ff"/>
                </a:solidFill>
                <a:latin typeface="Verdana"/>
                <a:ea typeface="DejaVu Sans"/>
              </a:rPr>
              <a:t>a</a:t>
            </a:r>
            <a:r>
              <a:rPr b="0" lang="en-US" sz="1800" spc="-1" strike="noStrike">
                <a:solidFill>
                  <a:srgbClr val="3300ff"/>
                </a:solidFill>
                <a:latin typeface="Arial"/>
                <a:ea typeface="DejaVu Sans"/>
              </a:rPr>
              <a:t> is sorted):</a:t>
            </a:r>
            <a:br/>
            <a:endParaRPr b="0" lang="en-US" sz="1800" spc="-1" strike="noStrike">
              <a:latin typeface="Arial"/>
            </a:endParaRPr>
          </a:p>
          <a:p>
            <a:pPr>
              <a:lnSpc>
                <a:spcPct val="100000"/>
              </a:lnSpc>
            </a:pPr>
            <a:r>
              <a:rPr b="0" lang="en-US" sz="2000" spc="-1" strike="noStrike">
                <a:solidFill>
                  <a:srgbClr val="3300ff"/>
                </a:solidFill>
                <a:latin typeface="Verdana"/>
                <a:ea typeface="DejaVu Sans"/>
              </a:rPr>
              <a:t>Set l = left, and set r = right</a:t>
            </a:r>
            <a:endParaRPr b="0" lang="en-US" sz="2000" spc="-1" strike="noStrike">
              <a:latin typeface="Arial"/>
            </a:endParaRPr>
          </a:p>
          <a:p>
            <a:pPr>
              <a:lnSpc>
                <a:spcPct val="100000"/>
              </a:lnSpc>
            </a:pPr>
            <a:r>
              <a:rPr b="0" lang="en-US" sz="2000" spc="-1" strike="noStrike">
                <a:solidFill>
                  <a:srgbClr val="3300ff"/>
                </a:solidFill>
                <a:latin typeface="Verdana"/>
                <a:ea typeface="DejaVu Sans"/>
              </a:rPr>
              <a:t>While l &lt;= r, repeat:</a:t>
            </a:r>
            <a:endParaRPr b="0" lang="en-US" sz="2000" spc="-1" strike="noStrike">
              <a:latin typeface="Arial"/>
            </a:endParaRPr>
          </a:p>
          <a:p>
            <a:pPr>
              <a:lnSpc>
                <a:spcPct val="100000"/>
              </a:lnSpc>
            </a:pPr>
            <a:r>
              <a:rPr b="0" lang="en-US" sz="1800" spc="-1" strike="noStrike">
                <a:solidFill>
                  <a:srgbClr val="3300ff"/>
                </a:solidFill>
                <a:latin typeface="Verdana"/>
                <a:ea typeface="DejaVu Sans"/>
              </a:rPr>
              <a:t>	</a:t>
            </a:r>
            <a:r>
              <a:rPr b="0" lang="en-US" sz="1800" spc="-1" strike="noStrike">
                <a:solidFill>
                  <a:srgbClr val="3300ff"/>
                </a:solidFill>
                <a:latin typeface="Verdana"/>
                <a:ea typeface="DejaVu Sans"/>
              </a:rPr>
              <a:t>Let m be an integer about midway between l and r</a:t>
            </a:r>
            <a:endParaRPr b="0" lang="en-US" sz="1800" spc="-1" strike="noStrike">
              <a:latin typeface="Arial"/>
            </a:endParaRPr>
          </a:p>
          <a:p>
            <a:pPr>
              <a:lnSpc>
                <a:spcPct val="100000"/>
              </a:lnSpc>
            </a:pPr>
            <a:r>
              <a:rPr b="0" lang="en-US" sz="1800" spc="-1" strike="noStrike">
                <a:solidFill>
                  <a:srgbClr val="3300ff"/>
                </a:solidFill>
                <a:latin typeface="Verdana"/>
                <a:ea typeface="DejaVu Sans"/>
              </a:rPr>
              <a:t>	</a:t>
            </a:r>
            <a:r>
              <a:rPr b="0" lang="en-US" sz="1800" spc="-1" strike="noStrike">
                <a:solidFill>
                  <a:srgbClr val="3300ff"/>
                </a:solidFill>
                <a:latin typeface="Verdana"/>
                <a:ea typeface="DejaVu Sans"/>
              </a:rPr>
              <a:t>If target is equal to a[m], terminate with answer m</a:t>
            </a:r>
            <a:endParaRPr b="0" lang="en-US" sz="1800" spc="-1" strike="noStrike">
              <a:latin typeface="Arial"/>
            </a:endParaRPr>
          </a:p>
          <a:p>
            <a:pPr>
              <a:lnSpc>
                <a:spcPct val="100000"/>
              </a:lnSpc>
            </a:pPr>
            <a:r>
              <a:rPr b="0" lang="en-US" sz="1800" spc="-1" strike="noStrike">
                <a:solidFill>
                  <a:srgbClr val="3300ff"/>
                </a:solidFill>
                <a:latin typeface="Verdana"/>
                <a:ea typeface="DejaVu Sans"/>
              </a:rPr>
              <a:t>	</a:t>
            </a:r>
            <a:r>
              <a:rPr b="0" lang="en-US" sz="1800" spc="-1" strike="noStrike">
                <a:solidFill>
                  <a:srgbClr val="3300ff"/>
                </a:solidFill>
                <a:latin typeface="Verdana"/>
                <a:ea typeface="DejaVu Sans"/>
              </a:rPr>
              <a:t>If target is less than a[m], set r = m–1</a:t>
            </a:r>
            <a:endParaRPr b="0" lang="en-US" sz="1800" spc="-1" strike="noStrike">
              <a:latin typeface="Arial"/>
            </a:endParaRPr>
          </a:p>
          <a:p>
            <a:pPr>
              <a:lnSpc>
                <a:spcPct val="100000"/>
              </a:lnSpc>
            </a:pPr>
            <a:r>
              <a:rPr b="0" lang="en-US" sz="1800" spc="-1" strike="noStrike">
                <a:solidFill>
                  <a:srgbClr val="3300ff"/>
                </a:solidFill>
                <a:latin typeface="Verdana"/>
                <a:ea typeface="DejaVu Sans"/>
              </a:rPr>
              <a:t>	</a:t>
            </a:r>
            <a:r>
              <a:rPr b="0" lang="en-US" sz="1800" spc="-1" strike="noStrike">
                <a:solidFill>
                  <a:srgbClr val="3300ff"/>
                </a:solidFill>
                <a:latin typeface="Verdana"/>
                <a:ea typeface="DejaVu Sans"/>
              </a:rPr>
              <a:t>If target is greater than a[m], set l = m+1</a:t>
            </a:r>
            <a:endParaRPr b="0" lang="en-US" sz="1800" spc="-1" strike="noStrike">
              <a:latin typeface="Arial"/>
            </a:endParaRPr>
          </a:p>
          <a:p>
            <a:pPr>
              <a:lnSpc>
                <a:spcPct val="100000"/>
              </a:lnSpc>
            </a:pPr>
            <a:r>
              <a:rPr b="0" lang="en-US" sz="2000" spc="-1" strike="noStrike">
                <a:solidFill>
                  <a:srgbClr val="3300ff"/>
                </a:solidFill>
                <a:latin typeface="Verdana"/>
                <a:ea typeface="DejaVu Sans"/>
              </a:rPr>
              <a:t>	</a:t>
            </a:r>
            <a:r>
              <a:rPr b="0" lang="en-US" sz="2000" spc="-1" strike="noStrike">
                <a:solidFill>
                  <a:srgbClr val="3300ff"/>
                </a:solidFill>
                <a:latin typeface="Verdana"/>
                <a:ea typeface="DejaVu Sans"/>
              </a:rPr>
              <a:t>Terminate with answer none</a:t>
            </a:r>
            <a:endParaRPr b="0" lang="en-US" sz="2000" spc="-1" strike="noStrike">
              <a:latin typeface="Arial"/>
            </a:endParaRPr>
          </a:p>
        </p:txBody>
      </p:sp>
      <p:sp>
        <p:nvSpPr>
          <p:cNvPr id="205" name="CustomShape 2"/>
          <p:cNvSpPr/>
          <p:nvPr/>
        </p:nvSpPr>
        <p:spPr>
          <a:xfrm>
            <a:off x="640080" y="640080"/>
            <a:ext cx="82130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Binary Search Algorithm </a:t>
            </a:r>
            <a:endParaRPr b="0" lang="en-US" sz="4400" spc="-1" strike="noStrike">
              <a:latin typeface="Arial"/>
            </a:endParaRPr>
          </a:p>
        </p:txBody>
      </p:sp>
      <p:grpSp>
        <p:nvGrpSpPr>
          <p:cNvPr id="206" name="Group 3"/>
          <p:cNvGrpSpPr/>
          <p:nvPr/>
        </p:nvGrpSpPr>
        <p:grpSpPr>
          <a:xfrm>
            <a:off x="1249560" y="6041160"/>
            <a:ext cx="7543080" cy="459000"/>
            <a:chOff x="1249560" y="6041160"/>
            <a:chExt cx="7543080" cy="459000"/>
          </a:xfrm>
        </p:grpSpPr>
        <p:sp>
          <p:nvSpPr>
            <p:cNvPr id="207" name="CustomShape 4"/>
            <p:cNvSpPr/>
            <p:nvPr/>
          </p:nvSpPr>
          <p:spPr>
            <a:xfrm>
              <a:off x="3459240" y="6117480"/>
              <a:ext cx="761400" cy="303840"/>
            </a:xfrm>
            <a:prstGeom prst="rect">
              <a:avLst/>
            </a:prstGeom>
            <a:noFill/>
            <a:ln w="19080">
              <a:solidFill>
                <a:srgbClr val="000000"/>
              </a:solidFill>
              <a:miter/>
            </a:ln>
          </p:spPr>
          <p:style>
            <a:lnRef idx="0"/>
            <a:fillRef idx="0"/>
            <a:effectRef idx="0"/>
            <a:fontRef idx="minor"/>
          </p:style>
        </p:sp>
        <p:sp>
          <p:nvSpPr>
            <p:cNvPr id="208" name="CustomShape 5"/>
            <p:cNvSpPr/>
            <p:nvPr/>
          </p:nvSpPr>
          <p:spPr>
            <a:xfrm>
              <a:off x="5745240" y="6117480"/>
              <a:ext cx="761400" cy="303840"/>
            </a:xfrm>
            <a:prstGeom prst="rect">
              <a:avLst/>
            </a:prstGeom>
            <a:noFill/>
            <a:ln w="19080">
              <a:solidFill>
                <a:srgbClr val="000000"/>
              </a:solidFill>
              <a:miter/>
            </a:ln>
          </p:spPr>
          <p:style>
            <a:lnRef idx="0"/>
            <a:fillRef idx="0"/>
            <a:effectRef idx="0"/>
            <a:fontRef idx="minor"/>
          </p:style>
        </p:sp>
        <p:sp>
          <p:nvSpPr>
            <p:cNvPr id="209" name="CustomShape 6"/>
            <p:cNvSpPr/>
            <p:nvPr/>
          </p:nvSpPr>
          <p:spPr>
            <a:xfrm>
              <a:off x="1935360" y="6117480"/>
              <a:ext cx="761040" cy="303840"/>
            </a:xfrm>
            <a:prstGeom prst="rect">
              <a:avLst/>
            </a:prstGeom>
            <a:noFill/>
            <a:ln w="19080">
              <a:solidFill>
                <a:srgbClr val="000000"/>
              </a:solidFill>
              <a:miter/>
            </a:ln>
          </p:spPr>
          <p:style>
            <a:lnRef idx="0"/>
            <a:fillRef idx="0"/>
            <a:effectRef idx="0"/>
            <a:fontRef idx="minor"/>
          </p:style>
        </p:sp>
        <p:sp>
          <p:nvSpPr>
            <p:cNvPr id="210" name="CustomShape 7"/>
            <p:cNvSpPr/>
            <p:nvPr/>
          </p:nvSpPr>
          <p:spPr>
            <a:xfrm>
              <a:off x="2697120" y="6117480"/>
              <a:ext cx="761400" cy="303840"/>
            </a:xfrm>
            <a:prstGeom prst="rect">
              <a:avLst/>
            </a:prstGeom>
            <a:noFill/>
            <a:ln w="19080">
              <a:solidFill>
                <a:srgbClr val="000000"/>
              </a:solidFill>
              <a:miter/>
            </a:ln>
          </p:spPr>
          <p:style>
            <a:lnRef idx="0"/>
            <a:fillRef idx="0"/>
            <a:effectRef idx="0"/>
            <a:fontRef idx="minor"/>
          </p:style>
        </p:sp>
        <p:sp>
          <p:nvSpPr>
            <p:cNvPr id="211" name="CustomShape 8"/>
            <p:cNvSpPr/>
            <p:nvPr/>
          </p:nvSpPr>
          <p:spPr>
            <a:xfrm>
              <a:off x="4983120" y="6117480"/>
              <a:ext cx="761400" cy="303840"/>
            </a:xfrm>
            <a:prstGeom prst="rect">
              <a:avLst/>
            </a:prstGeom>
            <a:noFill/>
            <a:ln w="19080">
              <a:solidFill>
                <a:srgbClr val="000000"/>
              </a:solidFill>
              <a:miter/>
            </a:ln>
          </p:spPr>
          <p:style>
            <a:lnRef idx="0"/>
            <a:fillRef idx="0"/>
            <a:effectRef idx="0"/>
            <a:fontRef idx="minor"/>
          </p:style>
        </p:sp>
        <p:sp>
          <p:nvSpPr>
            <p:cNvPr id="212" name="CustomShape 9"/>
            <p:cNvSpPr/>
            <p:nvPr/>
          </p:nvSpPr>
          <p:spPr>
            <a:xfrm>
              <a:off x="4221360" y="6117480"/>
              <a:ext cx="761040" cy="303840"/>
            </a:xfrm>
            <a:prstGeom prst="rect">
              <a:avLst/>
            </a:prstGeom>
            <a:noFill/>
            <a:ln w="19080">
              <a:solidFill>
                <a:srgbClr val="000000"/>
              </a:solidFill>
              <a:miter/>
            </a:ln>
          </p:spPr>
          <p:style>
            <a:lnRef idx="0"/>
            <a:fillRef idx="0"/>
            <a:effectRef idx="0"/>
            <a:fontRef idx="minor"/>
          </p:style>
        </p:sp>
        <p:sp>
          <p:nvSpPr>
            <p:cNvPr id="213" name="CustomShape 10"/>
            <p:cNvSpPr/>
            <p:nvPr/>
          </p:nvSpPr>
          <p:spPr>
            <a:xfrm>
              <a:off x="7269120" y="6117480"/>
              <a:ext cx="761400" cy="303840"/>
            </a:xfrm>
            <a:prstGeom prst="rect">
              <a:avLst/>
            </a:prstGeom>
            <a:noFill/>
            <a:ln w="19080">
              <a:solidFill>
                <a:srgbClr val="000000"/>
              </a:solidFill>
              <a:miter/>
            </a:ln>
          </p:spPr>
          <p:style>
            <a:lnRef idx="0"/>
            <a:fillRef idx="0"/>
            <a:effectRef idx="0"/>
            <a:fontRef idx="minor"/>
          </p:style>
        </p:sp>
        <p:sp>
          <p:nvSpPr>
            <p:cNvPr id="214" name="CustomShape 11"/>
            <p:cNvSpPr/>
            <p:nvPr/>
          </p:nvSpPr>
          <p:spPr>
            <a:xfrm>
              <a:off x="6507360" y="6117480"/>
              <a:ext cx="761040" cy="303840"/>
            </a:xfrm>
            <a:prstGeom prst="rect">
              <a:avLst/>
            </a:prstGeom>
            <a:noFill/>
            <a:ln w="19080">
              <a:solidFill>
                <a:srgbClr val="000000"/>
              </a:solidFill>
              <a:miter/>
            </a:ln>
          </p:spPr>
          <p:style>
            <a:lnRef idx="0"/>
            <a:fillRef idx="0"/>
            <a:effectRef idx="0"/>
            <a:fontRef idx="minor"/>
          </p:style>
        </p:sp>
        <p:sp>
          <p:nvSpPr>
            <p:cNvPr id="215" name="Line 12"/>
            <p:cNvSpPr/>
            <p:nvPr/>
          </p:nvSpPr>
          <p:spPr>
            <a:xfrm>
              <a:off x="1706760" y="6117480"/>
              <a:ext cx="380880" cy="360"/>
            </a:xfrm>
            <a:prstGeom prst="line">
              <a:avLst/>
            </a:prstGeom>
            <a:ln w="19080">
              <a:solidFill>
                <a:srgbClr val="000000"/>
              </a:solidFill>
              <a:miter/>
            </a:ln>
          </p:spPr>
          <p:style>
            <a:lnRef idx="0"/>
            <a:fillRef idx="0"/>
            <a:effectRef idx="0"/>
            <a:fontRef idx="minor"/>
          </p:style>
        </p:sp>
        <p:sp>
          <p:nvSpPr>
            <p:cNvPr id="216" name="Line 13"/>
            <p:cNvSpPr/>
            <p:nvPr/>
          </p:nvSpPr>
          <p:spPr>
            <a:xfrm>
              <a:off x="1630440" y="6422040"/>
              <a:ext cx="457200" cy="360"/>
            </a:xfrm>
            <a:prstGeom prst="line">
              <a:avLst/>
            </a:prstGeom>
            <a:ln w="19080">
              <a:solidFill>
                <a:srgbClr val="000000"/>
              </a:solidFill>
              <a:miter/>
            </a:ln>
          </p:spPr>
          <p:style>
            <a:lnRef idx="0"/>
            <a:fillRef idx="0"/>
            <a:effectRef idx="0"/>
            <a:fontRef idx="minor"/>
          </p:style>
        </p:sp>
        <p:sp>
          <p:nvSpPr>
            <p:cNvPr id="217" name="Line 14"/>
            <p:cNvSpPr/>
            <p:nvPr/>
          </p:nvSpPr>
          <p:spPr>
            <a:xfrm>
              <a:off x="7802640" y="6422040"/>
              <a:ext cx="457200" cy="360"/>
            </a:xfrm>
            <a:prstGeom prst="line">
              <a:avLst/>
            </a:prstGeom>
            <a:ln w="19080">
              <a:solidFill>
                <a:srgbClr val="000000"/>
              </a:solidFill>
              <a:miter/>
            </a:ln>
          </p:spPr>
          <p:style>
            <a:lnRef idx="0"/>
            <a:fillRef idx="0"/>
            <a:effectRef idx="0"/>
            <a:fontRef idx="minor"/>
          </p:style>
        </p:sp>
        <p:sp>
          <p:nvSpPr>
            <p:cNvPr id="218" name="Line 15"/>
            <p:cNvSpPr/>
            <p:nvPr/>
          </p:nvSpPr>
          <p:spPr>
            <a:xfrm>
              <a:off x="7954920" y="6117480"/>
              <a:ext cx="457200" cy="360"/>
            </a:xfrm>
            <a:prstGeom prst="line">
              <a:avLst/>
            </a:prstGeom>
            <a:ln w="19080">
              <a:solidFill>
                <a:srgbClr val="000000"/>
              </a:solidFill>
              <a:miter/>
            </a:ln>
          </p:spPr>
          <p:style>
            <a:lnRef idx="0"/>
            <a:fillRef idx="0"/>
            <a:effectRef idx="0"/>
            <a:fontRef idx="minor"/>
          </p:style>
        </p:sp>
        <p:sp>
          <p:nvSpPr>
            <p:cNvPr id="219" name="CustomShape 16"/>
            <p:cNvSpPr/>
            <p:nvPr/>
          </p:nvSpPr>
          <p:spPr>
            <a:xfrm>
              <a:off x="8107560" y="6041160"/>
              <a:ext cx="6850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Times New Roman"/>
                  <a:ea typeface="DejaVu Sans"/>
                </a:rPr>
                <a:t>• • •</a:t>
              </a:r>
              <a:endParaRPr b="0" lang="en-US" sz="2400" spc="-1" strike="noStrike">
                <a:latin typeface="Arial"/>
              </a:endParaRPr>
            </a:p>
          </p:txBody>
        </p:sp>
        <p:sp>
          <p:nvSpPr>
            <p:cNvPr id="220" name="CustomShape 17"/>
            <p:cNvSpPr/>
            <p:nvPr/>
          </p:nvSpPr>
          <p:spPr>
            <a:xfrm>
              <a:off x="1249560" y="6041160"/>
              <a:ext cx="6850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Times New Roman"/>
                  <a:ea typeface="DejaVu Sans"/>
                </a:rPr>
                <a:t>• • •</a:t>
              </a:r>
              <a:endParaRPr b="0" lang="en-US" sz="2400" spc="-1" strike="noStrike">
                <a:latin typeface="Arial"/>
              </a:endParaRPr>
            </a:p>
          </p:txBody>
        </p:sp>
      </p:grpSp>
      <p:sp>
        <p:nvSpPr>
          <p:cNvPr id="221" name="CustomShape 18"/>
          <p:cNvSpPr/>
          <p:nvPr/>
        </p:nvSpPr>
        <p:spPr>
          <a:xfrm>
            <a:off x="1630440" y="5660280"/>
            <a:ext cx="5328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l</a:t>
            </a:r>
            <a:endParaRPr b="0" lang="en-US" sz="2400" spc="-1" strike="noStrike">
              <a:latin typeface="Arial"/>
            </a:endParaRPr>
          </a:p>
        </p:txBody>
      </p:sp>
      <p:sp>
        <p:nvSpPr>
          <p:cNvPr id="222" name="CustomShape 19"/>
          <p:cNvSpPr/>
          <p:nvPr/>
        </p:nvSpPr>
        <p:spPr>
          <a:xfrm>
            <a:off x="8107560" y="5660280"/>
            <a:ext cx="532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r</a:t>
            </a:r>
            <a:endParaRPr b="0" lang="en-US" sz="2400" spc="-1" strike="noStrike">
              <a:latin typeface="Arial"/>
            </a:endParaRPr>
          </a:p>
        </p:txBody>
      </p:sp>
      <p:sp>
        <p:nvSpPr>
          <p:cNvPr id="223" name="CustomShape 20"/>
          <p:cNvSpPr/>
          <p:nvPr/>
        </p:nvSpPr>
        <p:spPr>
          <a:xfrm>
            <a:off x="4373640" y="5660280"/>
            <a:ext cx="5328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m</a:t>
            </a:r>
            <a:endParaRPr b="0" lang="en-US" sz="2400" spc="-1" strike="noStrike">
              <a:latin typeface="Arial"/>
            </a:endParaRPr>
          </a:p>
        </p:txBody>
      </p:sp>
      <p:sp>
        <p:nvSpPr>
          <p:cNvPr id="224" name="CustomShape 21"/>
          <p:cNvSpPr/>
          <p:nvPr/>
        </p:nvSpPr>
        <p:spPr>
          <a:xfrm>
            <a:off x="3459240" y="5660280"/>
            <a:ext cx="9136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m-1</a:t>
            </a:r>
            <a:endParaRPr b="0" lang="en-US" sz="2400" spc="-1" strike="noStrike">
              <a:latin typeface="Arial"/>
            </a:endParaRPr>
          </a:p>
        </p:txBody>
      </p:sp>
      <p:sp>
        <p:nvSpPr>
          <p:cNvPr id="225" name="CustomShape 22"/>
          <p:cNvSpPr/>
          <p:nvPr/>
        </p:nvSpPr>
        <p:spPr>
          <a:xfrm>
            <a:off x="4907160" y="5660280"/>
            <a:ext cx="10659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m+1</a:t>
            </a:r>
            <a:endParaRPr b="0" lang="en-US" sz="2400" spc="-1" strike="noStrike">
              <a:latin typeface="Arial"/>
            </a:endParaRPr>
          </a:p>
        </p:txBody>
      </p:sp>
      <p:sp>
        <p:nvSpPr>
          <p:cNvPr id="226" name="CustomShape 23"/>
          <p:cNvSpPr/>
          <p:nvPr/>
        </p:nvSpPr>
        <p:spPr>
          <a:xfrm>
            <a:off x="4449960" y="6041160"/>
            <a:ext cx="532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a:t>
            </a: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38800" y="548640"/>
            <a:ext cx="824472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Average Case for Binary Search</a:t>
            </a:r>
            <a:endParaRPr b="0" lang="en-US" sz="4400" spc="-1" strike="noStrike">
              <a:latin typeface="Arial"/>
            </a:endParaRPr>
          </a:p>
        </p:txBody>
      </p:sp>
      <p:sp>
        <p:nvSpPr>
          <p:cNvPr id="228" name="CustomShape 2"/>
          <p:cNvSpPr/>
          <p:nvPr/>
        </p:nvSpPr>
        <p:spPr>
          <a:xfrm>
            <a:off x="5909760" y="1915920"/>
            <a:ext cx="3815280" cy="4553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Search </a:t>
            </a:r>
            <a:r>
              <a:rPr b="1" lang="en-US" sz="1800" spc="-1" strike="noStrike">
                <a:solidFill>
                  <a:srgbClr val="000000"/>
                </a:solidFill>
                <a:latin typeface="Arial"/>
                <a:ea typeface="DejaVu Sans"/>
              </a:rPr>
              <a:t>37</a:t>
            </a:r>
            <a:r>
              <a:rPr b="0" lang="en-US" sz="1800" spc="-1" strike="noStrike">
                <a:solidFill>
                  <a:srgbClr val="000000"/>
                </a:solidFill>
                <a:latin typeface="Arial"/>
                <a:ea typeface="DejaVu Sans"/>
              </a:rPr>
              <a:t> in the array</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Font typeface="Liberation Serif"/>
              <a:buAutoNum type="arabicPeriod"/>
            </a:pPr>
            <a:r>
              <a:rPr b="0" lang="en-US" sz="1800" spc="-1" strike="noStrike">
                <a:solidFill>
                  <a:srgbClr val="000000"/>
                </a:solidFill>
                <a:latin typeface="Arial"/>
                <a:ea typeface="DejaVu Sans"/>
              </a:rPr>
              <a:t>(0+16)/2 = 8; a[8] = 23;</a:t>
            </a:r>
            <a:endParaRPr b="0" lang="en-US" sz="1800" spc="-1" strike="noStrike">
              <a:latin typeface="Arial"/>
            </a:endParaRPr>
          </a:p>
          <a:p>
            <a:pPr>
              <a:lnSpc>
                <a:spcPct val="100000"/>
              </a:lnSpc>
            </a:pP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23 &lt; 37; 9..16</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Font typeface="Liberation Serif"/>
              <a:buAutoNum type="arabicPeriod"/>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(9+16)/2 = 12.5 = 12; a[12] = 41;</a:t>
            </a:r>
            <a:endParaRPr b="0" lang="en-US" sz="1800" spc="-1" strike="noStrike">
              <a:latin typeface="Arial"/>
            </a:endParaRPr>
          </a:p>
          <a:p>
            <a:pPr>
              <a:lnSpc>
                <a:spcPct val="100000"/>
              </a:lnSpc>
            </a:pP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41 &gt; 37; 9..11</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marL="216000" indent="-215280">
              <a:lnSpc>
                <a:spcPct val="100000"/>
              </a:lnSpc>
              <a:buClr>
                <a:srgbClr val="000000"/>
              </a:buClr>
              <a:buFont typeface="Liberation Serif"/>
              <a:buAutoNum type="arabicPeriod"/>
            </a:pPr>
            <a:r>
              <a:rPr b="0" lang="en-US" sz="1800" spc="-1" strike="noStrike">
                <a:solidFill>
                  <a:srgbClr val="000000"/>
                </a:solidFill>
                <a:latin typeface="Arial"/>
                <a:ea typeface="DejaVu Sans"/>
              </a:rPr>
              <a:t>(9+11)/2 = 10; a[10] = 31;</a:t>
            </a:r>
            <a:endParaRPr b="0" lang="en-US" sz="1800" spc="-1" strike="noStrike">
              <a:latin typeface="Arial"/>
            </a:endParaRPr>
          </a:p>
          <a:p>
            <a:pPr>
              <a:lnSpc>
                <a:spcPct val="100000"/>
              </a:lnSpc>
            </a:pP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31 &lt; 37; 11..11</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Font typeface="Liberation Serif"/>
              <a:buAutoNum type="arabicPeriod"/>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(11+11)/2 = 11; a[11] = 37;</a:t>
            </a:r>
            <a:endParaRPr b="0" lang="en-US" sz="1800" spc="-1" strike="noStrike">
              <a:latin typeface="Arial"/>
            </a:endParaRPr>
          </a:p>
          <a:p>
            <a:pPr>
              <a:lnSpc>
                <a:spcPct val="100000"/>
              </a:lnSpc>
            </a:pP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37 = 37; return 11;</a:t>
            </a:r>
            <a:endParaRPr b="0" lang="en-US" sz="1800" spc="-1" strike="noStrike">
              <a:latin typeface="Arial"/>
            </a:endParaRPr>
          </a:p>
        </p:txBody>
      </p:sp>
      <p:pic>
        <p:nvPicPr>
          <p:cNvPr id="229" name="" descr=""/>
          <p:cNvPicPr/>
          <p:nvPr/>
        </p:nvPicPr>
        <p:blipFill>
          <a:blip r:embed="rId1"/>
          <a:stretch/>
        </p:blipFill>
        <p:spPr>
          <a:xfrm>
            <a:off x="618120" y="2377440"/>
            <a:ext cx="5050800" cy="41144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F2810CD8412546A0508FA20D633B3B" ma:contentTypeVersion="2" ma:contentTypeDescription="Create a new document." ma:contentTypeScope="" ma:versionID="7ae2d3d08d72a3a82d5839bd2506fea9">
  <xsd:schema xmlns:xsd="http://www.w3.org/2001/XMLSchema" xmlns:xs="http://www.w3.org/2001/XMLSchema" xmlns:p="http://schemas.microsoft.com/office/2006/metadata/properties" xmlns:ns2="92d1cfb8-beb1-4e4a-80e2-67160987f841" targetNamespace="http://schemas.microsoft.com/office/2006/metadata/properties" ma:root="true" ma:fieldsID="e2e5df136263885945ad8c18968564cc" ns2:_="">
    <xsd:import namespace="92d1cfb8-beb1-4e4a-80e2-67160987f84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d1cfb8-beb1-4e4a-80e2-67160987f8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435324-025A-4A96-BFF5-694964A9FB2F}"/>
</file>

<file path=customXml/itemProps2.xml><?xml version="1.0" encoding="utf-8"?>
<ds:datastoreItem xmlns:ds="http://schemas.openxmlformats.org/officeDocument/2006/customXml" ds:itemID="{A61F8261-30F8-485B-8257-EF6A3BBE0459}"/>
</file>

<file path=customXml/itemProps3.xml><?xml version="1.0" encoding="utf-8"?>
<ds:datastoreItem xmlns:ds="http://schemas.openxmlformats.org/officeDocument/2006/customXml" ds:itemID="{9E58ADE6-80C1-4142-9868-64CAB8B73A08}"/>
</file>

<file path=docProps/app.xml><?xml version="1.0" encoding="utf-8"?>
<Properties xmlns="http://schemas.openxmlformats.org/officeDocument/2006/extended-properties" xmlns:vt="http://schemas.openxmlformats.org/officeDocument/2006/docPropsVTypes">
  <Template/>
  <TotalTime>123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
  <cp:revision>11</cp:revision>
  <dcterms:created xsi:type="dcterms:W3CDTF">2021-01-24T08:38:33Z</dcterms:created>
  <dcterms:modified xsi:type="dcterms:W3CDTF">2021-01-25T14:08:51Z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0x01010080F2810CD8412546A0508FA20D633B3B</vt:lpwstr>
  </property>
</Properties>
</file>