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57" r:id="rId4"/>
    <p:sldId id="259" r:id="rId5"/>
    <p:sldId id="269" r:id="rId6"/>
    <p:sldId id="268" r:id="rId7"/>
    <p:sldId id="270" r:id="rId8"/>
    <p:sldId id="258" r:id="rId9"/>
    <p:sldId id="261" r:id="rId10"/>
    <p:sldId id="262" r:id="rId11"/>
    <p:sldId id="265" r:id="rId12"/>
    <p:sldId id="266" r:id="rId13"/>
    <p:sldId id="267" r:id="rId14"/>
    <p:sldId id="271" r:id="rId15"/>
    <p:sldId id="272" r:id="rId16"/>
    <p:sldId id="273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130425"/>
            <a:ext cx="6324600" cy="106997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ROLLNO: 19SW42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200400"/>
            <a:ext cx="4800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ZOHAIB HASSAN SOOMRO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066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b. Non-Functional </a:t>
            </a:r>
            <a:r>
              <a:rPr lang="en-US" b="1" dirty="0" smtClean="0">
                <a:solidFill>
                  <a:schemeClr val="tx1"/>
                </a:solidFill>
              </a:rPr>
              <a:t>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Portability: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sz="2000" dirty="0" smtClean="0"/>
              <a:t>With this requirement our system will be accessed  from any where, from any device that is connected with the internet.</a:t>
            </a:r>
          </a:p>
          <a:p>
            <a:r>
              <a:rPr lang="en-US" b="1" dirty="0" smtClean="0"/>
              <a:t>Reliability: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dirty="0" smtClean="0"/>
              <a:t> </a:t>
            </a:r>
            <a:r>
              <a:rPr lang="en-US" sz="2000" dirty="0" smtClean="0"/>
              <a:t>With this requirement our system will be reliable that is, without any mistakes it will handle the given number of reservation , remains accessible and operational constantly.</a:t>
            </a:r>
            <a:endParaRPr lang="en-US" sz="2000" b="1" dirty="0" smtClean="0"/>
          </a:p>
          <a:p>
            <a:r>
              <a:rPr lang="en-US" b="1" dirty="0" smtClean="0"/>
              <a:t>Usability: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dirty="0" smtClean="0"/>
              <a:t> </a:t>
            </a:r>
            <a:r>
              <a:rPr lang="en-US" sz="2000" dirty="0" smtClean="0"/>
              <a:t>With this requirement our system will be simple to utilize, and each information will be approved that is, if user enters invalid input then warning messages will be shown.</a:t>
            </a:r>
            <a:endParaRPr lang="en-US" sz="2000" b="1" dirty="0" smtClean="0"/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Continued…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Flexibility: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sz="2000" dirty="0" smtClean="0"/>
              <a:t>With this requirement  our system will be effectively adaptable, that is, it will be easy for us to make changes in </a:t>
            </a:r>
            <a:r>
              <a:rPr lang="en-US" sz="2000" dirty="0" smtClean="0"/>
              <a:t>future without affecting its functionality.</a:t>
            </a:r>
            <a:endParaRPr lang="en-US" b="1" dirty="0" smtClean="0"/>
          </a:p>
          <a:p>
            <a:r>
              <a:rPr lang="en-US" b="1" dirty="0" smtClean="0"/>
              <a:t> Security: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sz="2000" dirty="0" smtClean="0"/>
              <a:t>With this requirement, in our system the data of the clients/users will be secure , also it is to be guaranteed that their private data can not be accessed by unapproved clients.</a:t>
            </a:r>
            <a:endParaRPr lang="en-US" b="1" dirty="0" smtClean="0"/>
          </a:p>
          <a:p>
            <a:r>
              <a:rPr lang="en-US" b="1" dirty="0" smtClean="0"/>
              <a:t> Maintainability:</a:t>
            </a:r>
          </a:p>
          <a:p>
            <a:pPr>
              <a:buNone/>
            </a:pPr>
            <a:r>
              <a:rPr lang="en-US" b="1" dirty="0" smtClean="0"/>
              <a:t>		  	</a:t>
            </a:r>
            <a:r>
              <a:rPr lang="en-US" sz="2000" dirty="0" smtClean="0"/>
              <a:t>With this requirement the source code of our system is kept well structured, so that it can then easily be repaired, improved or understood.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System Design: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phase architects and the members of the team work on the software architecture</a:t>
            </a:r>
            <a:r>
              <a:rPr lang="en-US" dirty="0" smtClean="0"/>
              <a:t> </a:t>
            </a:r>
            <a:r>
              <a:rPr lang="en-US" dirty="0" smtClean="0"/>
              <a:t>and design for the project.</a:t>
            </a:r>
          </a:p>
          <a:p>
            <a:r>
              <a:rPr lang="en-US" dirty="0" smtClean="0"/>
              <a:t> Then architect creates the Architecture diagrams and the design documents of our 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I</a:t>
            </a:r>
            <a:r>
              <a:rPr lang="en-US" sz="3600" b="1" dirty="0" smtClean="0">
                <a:solidFill>
                  <a:schemeClr val="tx1"/>
                </a:solidFill>
              </a:rPr>
              <a:t>mplementations: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phase the development team start to code the project.</a:t>
            </a:r>
          </a:p>
          <a:p>
            <a:r>
              <a:rPr lang="en-US" dirty="0" smtClean="0"/>
              <a:t>They take the design documents/artifacts and make sure that their solution is holding the same logic that is mentioned by the architects in System </a:t>
            </a:r>
            <a:r>
              <a:rPr lang="en-US" smtClean="0"/>
              <a:t>Design phase. </a:t>
            </a:r>
            <a:endParaRPr lang="en-US" dirty="0" smtClean="0"/>
          </a:p>
          <a:p>
            <a:r>
              <a:rPr lang="en-US" dirty="0" smtClean="0"/>
              <a:t>The senior developers review the code of other developers for any issues.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Testing: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phase the testing team tests the complete program</a:t>
            </a:r>
            <a:r>
              <a:rPr lang="en-US" sz="1800" dirty="0" smtClean="0"/>
              <a:t>(application)</a:t>
            </a:r>
            <a:r>
              <a:rPr lang="en-US" dirty="0" smtClean="0"/>
              <a:t> and identifies any defects in the program.</a:t>
            </a:r>
          </a:p>
          <a:p>
            <a:r>
              <a:rPr lang="en-US" dirty="0" smtClean="0"/>
              <a:t>If any defect is found then that is fixed by the developers and the testing team test again to ensure that the issue is resolved.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Deployment: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deployment phase involves making the software live in the production/real environment after it is tested thoroughly in the previous phase.</a:t>
            </a:r>
          </a:p>
          <a:p>
            <a:r>
              <a:rPr lang="en-US" b="1" dirty="0" smtClean="0"/>
              <a:t>Once the  functional and non-functional  testing is done, then the product is deployed in customer environment or released into the market.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Maintenance: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phase, the program is being used by the end-users and the team ensures that the  program is running smoothly.</a:t>
            </a:r>
          </a:p>
          <a:p>
            <a:r>
              <a:rPr lang="en-US" dirty="0" smtClean="0"/>
              <a:t>If new bugs and errors are found/ reported then they are fixed by the team and tested by the testing team to ensure proper flow.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Any Question?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         </a:t>
            </a:r>
            <a:r>
              <a:rPr lang="en-US" sz="4000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895600"/>
            <a:ext cx="6172200" cy="2122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Thank you 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    </a:t>
            </a:r>
            <a:r>
              <a:rPr lang="en-US" sz="4000" dirty="0" smtClean="0">
                <a:solidFill>
                  <a:schemeClr val="tx1"/>
                </a:solidFill>
                <a:sym typeface="Wingdings" pitchFamily="2" charset="2"/>
              </a:rPr>
              <a:t>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219200"/>
            <a:ext cx="6172200" cy="3200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Online Bus Ticket Reservation System.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 smtClean="0"/>
              <a:t>Case study: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usage of bus for travelling from one place to another is growing largely nowadays because of its cheap rates. The manual system of tickets waste a lot of time, people stand in long lines for ticket reservation. So this </a:t>
            </a:r>
            <a:r>
              <a:rPr lang="en-US" b="1" dirty="0" smtClean="0"/>
              <a:t>online bus ticket reservation system </a:t>
            </a:r>
            <a:r>
              <a:rPr lang="en-US" dirty="0" smtClean="0"/>
              <a:t> makes it easy for the customers to reserve their tickets directly from their smart phones using internet 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Waterfall Model: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F</a:t>
            </a:r>
            <a:r>
              <a:rPr lang="en-US" dirty="0" smtClean="0"/>
              <a:t>irst </a:t>
            </a:r>
            <a:r>
              <a:rPr lang="en-US" dirty="0" smtClean="0"/>
              <a:t>introduced model, the Waterfall Model </a:t>
            </a:r>
            <a:r>
              <a:rPr lang="en-US" dirty="0" smtClean="0"/>
              <a:t>which is </a:t>
            </a:r>
            <a:r>
              <a:rPr lang="en-US" dirty="0" smtClean="0"/>
              <a:t>also known as linear-sequential life cycle </a:t>
            </a:r>
            <a:r>
              <a:rPr lang="en-US" dirty="0" smtClean="0"/>
              <a:t>model is a process or methodology in which </a:t>
            </a:r>
            <a:r>
              <a:rPr lang="en-US" dirty="0" err="1" smtClean="0"/>
              <a:t>softwares</a:t>
            </a:r>
            <a:r>
              <a:rPr lang="en-US" dirty="0" smtClean="0"/>
              <a:t> are developed. </a:t>
            </a:r>
            <a:r>
              <a:rPr lang="en-US" dirty="0" smtClean="0"/>
              <a:t>Waterfall model is very simple to understand and use. In a waterfall model each phase must  be completed before next phase can begin as the output of previous phase is used as the input of next one.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Why to use waterfall model here?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As we know that Waterfall model is used in the following situations:</a:t>
            </a:r>
          </a:p>
          <a:p>
            <a:r>
              <a:rPr lang="en-US" dirty="0" smtClean="0"/>
              <a:t> Projects whose requirements are very well-known.</a:t>
            </a:r>
          </a:p>
          <a:p>
            <a:r>
              <a:rPr lang="en-US" dirty="0" smtClean="0"/>
              <a:t>Requirements are clear and fixed </a:t>
            </a:r>
            <a:r>
              <a:rPr lang="en-US" sz="2000" dirty="0" smtClean="0"/>
              <a:t>(</a:t>
            </a:r>
            <a:r>
              <a:rPr lang="en-US" sz="2000" dirty="0" err="1" smtClean="0"/>
              <a:t>i.e</a:t>
            </a:r>
            <a:r>
              <a:rPr lang="en-US" sz="2000" dirty="0" smtClean="0"/>
              <a:t> that do not need to be changed in b/w the </a:t>
            </a:r>
            <a:r>
              <a:rPr lang="en-US" sz="2000" dirty="0" smtClean="0"/>
              <a:t>process </a:t>
            </a:r>
            <a:r>
              <a:rPr lang="en-US" sz="2000" dirty="0" smtClean="0"/>
              <a:t>).</a:t>
            </a:r>
          </a:p>
          <a:p>
            <a:r>
              <a:rPr lang="en-US" dirty="0" smtClean="0"/>
              <a:t>Projects that are not very large.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And our required System has these situations too so waterfall model can be </a:t>
            </a:r>
            <a:r>
              <a:rPr lang="en-US" dirty="0" smtClean="0"/>
              <a:t>implemented.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Waterfall model Diagram</a:t>
            </a:r>
            <a:r>
              <a:rPr lang="en-US" sz="22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</a:rPr>
              <a:t>Phases involved):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2000" y="1143000"/>
            <a:ext cx="1524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Requirement </a:t>
            </a:r>
            <a:r>
              <a:rPr lang="en-US" sz="1200" dirty="0" smtClean="0">
                <a:solidFill>
                  <a:schemeClr val="tx1"/>
                </a:solidFill>
              </a:rPr>
              <a:t>analysis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>
            <a:off x="2286000" y="1409700"/>
            <a:ext cx="533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628106" y="1638300"/>
            <a:ext cx="3817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133600" y="1828800"/>
            <a:ext cx="1295400" cy="533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System Design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11" idx="3"/>
          </p:cNvCxnSpPr>
          <p:nvPr/>
        </p:nvCxnSpPr>
        <p:spPr>
          <a:xfrm>
            <a:off x="3429000" y="2095500"/>
            <a:ext cx="457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657600" y="2362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124200" y="2590800"/>
            <a:ext cx="1447800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Implementations</a:t>
            </a:r>
            <a:endParaRPr lang="en-US" sz="1200" dirty="0"/>
          </a:p>
        </p:txBody>
      </p:sp>
      <p:cxnSp>
        <p:nvCxnSpPr>
          <p:cNvPr id="18" name="Straight Connector 17"/>
          <p:cNvCxnSpPr>
            <a:stCxn id="16" idx="3"/>
          </p:cNvCxnSpPr>
          <p:nvPr/>
        </p:nvCxnSpPr>
        <p:spPr>
          <a:xfrm>
            <a:off x="4572000" y="2819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648200" y="3048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343400" y="3276600"/>
            <a:ext cx="1219200" cy="457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Testing</a:t>
            </a:r>
            <a:endParaRPr lang="en-US" sz="1200" dirty="0"/>
          </a:p>
        </p:txBody>
      </p:sp>
      <p:cxnSp>
        <p:nvCxnSpPr>
          <p:cNvPr id="23" name="Straight Connector 22"/>
          <p:cNvCxnSpPr>
            <a:stCxn id="21" idx="3"/>
          </p:cNvCxnSpPr>
          <p:nvPr/>
        </p:nvCxnSpPr>
        <p:spPr>
          <a:xfrm>
            <a:off x="5562600" y="35052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5715000" y="3733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257800" y="3962400"/>
            <a:ext cx="1295400" cy="457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Deployment of System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6" idx="3"/>
          </p:cNvCxnSpPr>
          <p:nvPr/>
        </p:nvCxnSpPr>
        <p:spPr>
          <a:xfrm>
            <a:off x="6553200" y="4191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6705600" y="4419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48400" y="4572000"/>
            <a:ext cx="12192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Maintenance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1. Requirement </a:t>
            </a:r>
            <a:r>
              <a:rPr lang="en-US" b="1" dirty="0" smtClean="0">
                <a:solidFill>
                  <a:schemeClr val="tx1"/>
                </a:solidFill>
              </a:rPr>
              <a:t>analysis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this phase the requirements are </a:t>
            </a:r>
            <a:r>
              <a:rPr lang="en-US" dirty="0" smtClean="0"/>
              <a:t>gathered and then these are analyzed by the team.</a:t>
            </a:r>
          </a:p>
          <a:p>
            <a:r>
              <a:rPr lang="en-US" dirty="0" smtClean="0"/>
              <a:t>During this phase requirements are documented by the </a:t>
            </a:r>
            <a:r>
              <a:rPr lang="en-US" dirty="0" smtClean="0"/>
              <a:t>B</a:t>
            </a:r>
            <a:r>
              <a:rPr lang="en-US" dirty="0" smtClean="0"/>
              <a:t>usiness Analysts</a:t>
            </a:r>
            <a:r>
              <a:rPr lang="en-US" sz="1800" dirty="0" smtClean="0"/>
              <a:t>( who are skilled at analyzing data)</a:t>
            </a:r>
            <a:r>
              <a:rPr lang="en-US" dirty="0" smtClean="0"/>
              <a:t>  after the discussions with the customer.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Mainly there are two sets of Requirements that are needed:</a:t>
            </a:r>
          </a:p>
          <a:p>
            <a:pPr>
              <a:buFont typeface="Arial" charset="0"/>
              <a:buChar char="•"/>
            </a:pPr>
            <a:r>
              <a:rPr lang="en-US" b="1" dirty="0" smtClean="0"/>
              <a:t>a</a:t>
            </a:r>
            <a:r>
              <a:rPr lang="en-US" b="1" dirty="0" smtClean="0"/>
              <a:t>. Functional Requirements.</a:t>
            </a:r>
          </a:p>
          <a:p>
            <a:pPr>
              <a:buFont typeface="Arial" charset="0"/>
              <a:buChar char="•"/>
            </a:pPr>
            <a:r>
              <a:rPr lang="en-US" b="1" dirty="0" smtClean="0"/>
              <a:t>b</a:t>
            </a:r>
            <a:r>
              <a:rPr lang="en-US" b="1" dirty="0" smtClean="0"/>
              <a:t>. Non-Functional Requirements.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</a:t>
            </a:r>
            <a:r>
              <a:rPr lang="en-US" b="1" dirty="0" smtClean="0">
                <a:solidFill>
                  <a:schemeClr val="tx1"/>
                </a:solidFill>
              </a:rPr>
              <a:t>. Functional </a:t>
            </a:r>
            <a:r>
              <a:rPr lang="en-US" b="1" dirty="0" smtClean="0">
                <a:solidFill>
                  <a:schemeClr val="tx1"/>
                </a:solidFill>
              </a:rPr>
              <a:t>Requirements: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        	The requirements that are needed for the functionality or working of software are known as functional requirements.</a:t>
            </a:r>
          </a:p>
          <a:p>
            <a:r>
              <a:rPr lang="en-US" b="1" dirty="0" smtClean="0"/>
              <a:t>Login function: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1800" dirty="0" smtClean="0"/>
              <a:t>			 Our system should only be accessible to the approved users/clients only for that we will need to add a login function that asks for username and a secret code(password).</a:t>
            </a:r>
          </a:p>
          <a:p>
            <a:r>
              <a:rPr lang="en-US" b="1" dirty="0" smtClean="0"/>
              <a:t>Booking function: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1900" dirty="0" smtClean="0"/>
              <a:t> This function will allow the user to reserve specific  number of tickets for a bus on a particular date.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Show status function: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1800" dirty="0" smtClean="0"/>
              <a:t>This function will allow the user to check the status of reservation  </a:t>
            </a:r>
            <a:r>
              <a:rPr lang="en-US" sz="1800" dirty="0" err="1" smtClean="0"/>
              <a:t>i.e</a:t>
            </a:r>
            <a:r>
              <a:rPr lang="en-US" sz="1800" dirty="0" smtClean="0"/>
              <a:t> the no of </a:t>
            </a:r>
            <a:r>
              <a:rPr lang="en-US" sz="1800" dirty="0" smtClean="0"/>
              <a:t>tickets he has </a:t>
            </a:r>
            <a:r>
              <a:rPr lang="en-US" sz="1800" dirty="0" smtClean="0"/>
              <a:t>booked on a bus on some date.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Continued…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Schedule function:</a:t>
            </a:r>
          </a:p>
          <a:p>
            <a:pPr>
              <a:buNone/>
            </a:pPr>
            <a:r>
              <a:rPr lang="en-US" dirty="0" smtClean="0"/>
              <a:t>			This function will allow the user to see the  timing and location of a bus that from which city it is leaving and to which  it is going.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Payment function:</a:t>
            </a:r>
          </a:p>
          <a:p>
            <a:pPr>
              <a:buNone/>
            </a:pPr>
            <a:r>
              <a:rPr lang="en-US" dirty="0" smtClean="0"/>
              <a:t>			This function will allow the user to pay his/her present reservation cost.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287</TotalTime>
  <Words>570</Words>
  <Application>Microsoft Office PowerPoint</Application>
  <PresentationFormat>On-screen Show (4:3)</PresentationFormat>
  <Paragraphs>79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ROLLNO: 19SW42</vt:lpstr>
      <vt:lpstr>Online Bus Ticket Reservation System.</vt:lpstr>
      <vt:lpstr>Case study:</vt:lpstr>
      <vt:lpstr>Waterfall Model:</vt:lpstr>
      <vt:lpstr>Why to use waterfall model here?</vt:lpstr>
      <vt:lpstr>Waterfall model Diagram(Phases involved):</vt:lpstr>
      <vt:lpstr>1. Requirement analysis: </vt:lpstr>
      <vt:lpstr>a. Functional Requirements:</vt:lpstr>
      <vt:lpstr>Continued…</vt:lpstr>
      <vt:lpstr>b. Non-Functional Requirements:</vt:lpstr>
      <vt:lpstr>Continued…</vt:lpstr>
      <vt:lpstr>System Design:</vt:lpstr>
      <vt:lpstr>Implementations:</vt:lpstr>
      <vt:lpstr>Testing:</vt:lpstr>
      <vt:lpstr>Deployment:</vt:lpstr>
      <vt:lpstr>Maintenance:</vt:lpstr>
      <vt:lpstr>Any Question?           </vt:lpstr>
      <vt:lpstr>Thank you       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ROLLNO: 19SW42</dc:title>
  <dc:creator>Zohaib Hassan</dc:creator>
  <cp:lastModifiedBy>Zohaib Hassan</cp:lastModifiedBy>
  <cp:revision>36</cp:revision>
  <dcterms:created xsi:type="dcterms:W3CDTF">2006-08-16T00:00:00Z</dcterms:created>
  <dcterms:modified xsi:type="dcterms:W3CDTF">2020-07-18T18:59:23Z</dcterms:modified>
</cp:coreProperties>
</file>