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5" r:id="rId4"/>
    <p:sldId id="258" r:id="rId5"/>
    <p:sldId id="260" r:id="rId6"/>
    <p:sldId id="266" r:id="rId7"/>
    <p:sldId id="268" r:id="rId8"/>
    <p:sldId id="273" r:id="rId9"/>
    <p:sldId id="269" r:id="rId10"/>
    <p:sldId id="271" r:id="rId11"/>
    <p:sldId id="272" r:id="rId12"/>
    <p:sldId id="274" r:id="rId13"/>
    <p:sldId id="275" r:id="rId14"/>
    <p:sldId id="276" r:id="rId15"/>
    <p:sldId id="277" r:id="rId16"/>
    <p:sldId id="279" r:id="rId17"/>
    <p:sldId id="280" r:id="rId18"/>
    <p:sldId id="278" r:id="rId19"/>
    <p:sldId id="281" r:id="rId20"/>
    <p:sldId id="282" r:id="rId21"/>
    <p:sldId id="284" r:id="rId22"/>
    <p:sldId id="286" r:id="rId23"/>
    <p:sldId id="287" r:id="rId24"/>
    <p:sldId id="28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16C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BF4003-3682-43CB-ADFE-5D078423CE1C}" type="datetimeFigureOut">
              <a:rPr lang="en-US" smtClean="0"/>
              <a:pPr/>
              <a:t>7/22/2020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EA9A6B-9330-451F-901D-94DC2AD0B9E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EA9A6B-9330-451F-901D-94DC2AD0B9E4}"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7DF74E-D8A8-4E1C-AA8C-1818CA946213}" type="datetimeFigureOut">
              <a:rPr lang="en-US" smtClean="0"/>
              <a:pPr/>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ADA6D-127C-4A13-A994-E7D58B3196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7DF74E-D8A8-4E1C-AA8C-1818CA946213}" type="datetimeFigureOut">
              <a:rPr lang="en-US" smtClean="0"/>
              <a:pPr/>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ADA6D-127C-4A13-A994-E7D58B3196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7DF74E-D8A8-4E1C-AA8C-1818CA946213}" type="datetimeFigureOut">
              <a:rPr lang="en-US" smtClean="0"/>
              <a:pPr/>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ADA6D-127C-4A13-A994-E7D58B3196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7DF74E-D8A8-4E1C-AA8C-1818CA946213}" type="datetimeFigureOut">
              <a:rPr lang="en-US" smtClean="0"/>
              <a:pPr/>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ADA6D-127C-4A13-A994-E7D58B3196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7DF74E-D8A8-4E1C-AA8C-1818CA946213}" type="datetimeFigureOut">
              <a:rPr lang="en-US" smtClean="0"/>
              <a:pPr/>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ADA6D-127C-4A13-A994-E7D58B3196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7DF74E-D8A8-4E1C-AA8C-1818CA946213}" type="datetimeFigureOut">
              <a:rPr lang="en-US" smtClean="0"/>
              <a:pPr/>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ADA6D-127C-4A13-A994-E7D58B3196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7DF74E-D8A8-4E1C-AA8C-1818CA946213}" type="datetimeFigureOut">
              <a:rPr lang="en-US" smtClean="0"/>
              <a:pPr/>
              <a:t>7/22/2020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7ADA6D-127C-4A13-A994-E7D58B3196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7DF74E-D8A8-4E1C-AA8C-1818CA946213}" type="datetimeFigureOut">
              <a:rPr lang="en-US" smtClean="0"/>
              <a:pPr/>
              <a:t>7/22/2020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7ADA6D-127C-4A13-A994-E7D58B3196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7DF74E-D8A8-4E1C-AA8C-1818CA946213}" type="datetimeFigureOut">
              <a:rPr lang="en-US" smtClean="0"/>
              <a:pPr/>
              <a:t>7/22/2020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7ADA6D-127C-4A13-A994-E7D58B3196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7DF74E-D8A8-4E1C-AA8C-1818CA946213}" type="datetimeFigureOut">
              <a:rPr lang="en-US" smtClean="0"/>
              <a:pPr/>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ADA6D-127C-4A13-A994-E7D58B3196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7DF74E-D8A8-4E1C-AA8C-1818CA946213}" type="datetimeFigureOut">
              <a:rPr lang="en-US" smtClean="0"/>
              <a:pPr/>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ADA6D-127C-4A13-A994-E7D58B3196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7DF74E-D8A8-4E1C-AA8C-1818CA946213}" type="datetimeFigureOut">
              <a:rPr lang="en-US" smtClean="0"/>
              <a:pPr/>
              <a:t>7/22/2020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DA6D-127C-4A13-A994-E7D58B3196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857232"/>
            <a:ext cx="7772400" cy="4000528"/>
          </a:xfrm>
        </p:spPr>
        <p:style>
          <a:lnRef idx="1">
            <a:schemeClr val="accent2"/>
          </a:lnRef>
          <a:fillRef idx="2">
            <a:schemeClr val="accent2"/>
          </a:fillRef>
          <a:effectRef idx="1">
            <a:schemeClr val="accent2"/>
          </a:effectRef>
          <a:fontRef idx="minor">
            <a:schemeClr val="dk1"/>
          </a:fontRef>
        </p:style>
        <p:txBody>
          <a:bodyPr/>
          <a:lstStyle/>
          <a:p>
            <a:r>
              <a:rPr lang="en-US" dirty="0" smtClean="0"/>
              <a:t>ROLLNO: 19SW42</a:t>
            </a:r>
            <a:endParaRPr lang="en-US" dirty="0"/>
          </a:p>
        </p:txBody>
      </p:sp>
      <p:sp>
        <p:nvSpPr>
          <p:cNvPr id="3" name="Subtitle 2"/>
          <p:cNvSpPr>
            <a:spLocks noGrp="1"/>
          </p:cNvSpPr>
          <p:nvPr>
            <p:ph type="subTitle" idx="1"/>
          </p:nvPr>
        </p:nvSpPr>
        <p:spPr>
          <a:xfrm>
            <a:off x="2714612" y="3143248"/>
            <a:ext cx="3500462" cy="571504"/>
          </a:xfrm>
        </p:spPr>
        <p:style>
          <a:lnRef idx="1">
            <a:schemeClr val="accent4"/>
          </a:lnRef>
          <a:fillRef idx="2">
            <a:schemeClr val="accent4"/>
          </a:fillRef>
          <a:effectRef idx="1">
            <a:schemeClr val="accent4"/>
          </a:effectRef>
          <a:fontRef idx="minor">
            <a:schemeClr val="dk1"/>
          </a:fontRef>
        </p:style>
        <p:txBody>
          <a:bodyPr>
            <a:normAutofit fontScale="92500"/>
          </a:bodyPr>
          <a:lstStyle/>
          <a:p>
            <a:r>
              <a:rPr lang="en-US" sz="2400" dirty="0" smtClean="0">
                <a:solidFill>
                  <a:schemeClr val="tx1"/>
                </a:solidFill>
              </a:rPr>
              <a:t> ZOHAIB HASSAN SOOMRO </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0108"/>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sz="3600" b="1" dirty="0" smtClean="0"/>
              <a:t>Displaying a description of an Exception:</a:t>
            </a:r>
            <a:r>
              <a:rPr lang="en-US" b="1" dirty="0" smtClean="0"/>
              <a:t/>
            </a:r>
            <a:br>
              <a:rPr lang="en-US" b="1" dirty="0" smtClean="0"/>
            </a:br>
            <a:endParaRPr lang="en-US" b="1" dirty="0"/>
          </a:p>
        </p:txBody>
      </p:sp>
      <p:sp>
        <p:nvSpPr>
          <p:cNvPr id="4" name="Content Placeholder 3"/>
          <p:cNvSpPr>
            <a:spLocks noGrp="1"/>
          </p:cNvSpPr>
          <p:nvPr>
            <p:ph sz="half" idx="2"/>
          </p:nvPr>
        </p:nvSpPr>
        <p:spPr>
          <a:xfrm>
            <a:off x="428596" y="1071546"/>
            <a:ext cx="8358246" cy="4951420"/>
          </a:xfrm>
        </p:spPr>
        <p:style>
          <a:lnRef idx="1">
            <a:schemeClr val="dk1"/>
          </a:lnRef>
          <a:fillRef idx="2">
            <a:schemeClr val="dk1"/>
          </a:fillRef>
          <a:effectRef idx="1">
            <a:schemeClr val="dk1"/>
          </a:effectRef>
          <a:fontRef idx="minor">
            <a:schemeClr val="dk1"/>
          </a:fontRef>
        </p:style>
        <p:txBody>
          <a:bodyPr/>
          <a:lstStyle/>
          <a:p>
            <a:pPr>
              <a:buFont typeface="Arial" charset="0"/>
              <a:buChar char="•"/>
            </a:pPr>
            <a:r>
              <a:rPr lang="en-US" dirty="0" smtClean="0"/>
              <a:t>It is necessary to display the description of  an exception, when we have to experiment  with exceptions or to debug a program. </a:t>
            </a:r>
          </a:p>
          <a:p>
            <a:pPr>
              <a:buFont typeface="Arial" charset="0"/>
              <a:buChar char="•"/>
            </a:pPr>
            <a:r>
              <a:rPr lang="en-US" dirty="0" smtClean="0"/>
              <a:t>But we can also display the description of an exception in any program  for the sake of understanding.</a:t>
            </a:r>
          </a:p>
          <a:p>
            <a:pPr>
              <a:buNone/>
            </a:pPr>
            <a:r>
              <a:rPr lang="en-US" dirty="0" smtClean="0"/>
              <a:t>    </a:t>
            </a:r>
            <a:r>
              <a:rPr lang="en-US" dirty="0" err="1" smtClean="0"/>
              <a:t>E.g</a:t>
            </a:r>
            <a:r>
              <a:rPr lang="en-US" b="1" dirty="0" smtClean="0"/>
              <a:t>:       Code:                                                    output:</a:t>
            </a:r>
          </a:p>
          <a:p>
            <a:pPr>
              <a:buNone/>
            </a:pPr>
            <a:endParaRPr lang="en-US" dirty="0" smtClean="0"/>
          </a:p>
          <a:p>
            <a:pPr>
              <a:buNone/>
            </a:pPr>
            <a:endParaRPr lang="en-US" dirty="0" smtClean="0"/>
          </a:p>
          <a:p>
            <a:pPr>
              <a:buFont typeface="Arial" charset="0"/>
              <a:buChar char="•"/>
            </a:pPr>
            <a:endParaRPr lang="en-US" dirty="0" smtClean="0"/>
          </a:p>
        </p:txBody>
      </p:sp>
      <p:pic>
        <p:nvPicPr>
          <p:cNvPr id="7" name="Picture 2"/>
          <p:cNvPicPr>
            <a:picLocks noGrp="1" noChangeAspect="1" noChangeArrowheads="1"/>
          </p:cNvPicPr>
          <p:nvPr>
            <p:ph idx="1"/>
          </p:nvPr>
        </p:nvPicPr>
        <p:blipFill>
          <a:blip r:embed="rId2"/>
          <a:srcRect/>
          <a:stretch>
            <a:fillRect/>
          </a:stretch>
        </p:blipFill>
        <p:spPr bwMode="auto">
          <a:xfrm>
            <a:off x="214282" y="3429000"/>
            <a:ext cx="4659430" cy="3143272"/>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8" name="Picture 2" descr="C:\Users\zohai\Desktop\description.png"/>
          <p:cNvPicPr>
            <a:picLocks noGrp="1" noChangeAspect="1" noChangeArrowheads="1"/>
          </p:cNvPicPr>
          <p:nvPr>
            <p:ph idx="1"/>
          </p:nvPr>
        </p:nvPicPr>
        <p:blipFill>
          <a:blip r:embed="rId3"/>
          <a:srcRect/>
          <a:stretch>
            <a:fillRect/>
          </a:stretch>
        </p:blipFill>
        <p:spPr bwMode="auto">
          <a:xfrm>
            <a:off x="5000628" y="4429132"/>
            <a:ext cx="3973200" cy="1571636"/>
          </a:xfrm>
          <a:prstGeom prst="rect">
            <a:avLst/>
          </a:prstGeom>
        </p:spPr>
        <p:style>
          <a:lnRef idx="2">
            <a:schemeClr val="accent2"/>
          </a:lnRef>
          <a:fillRef idx="1">
            <a:schemeClr val="lt1"/>
          </a:fillRef>
          <a:effectRef idx="0">
            <a:schemeClr val="accent2"/>
          </a:effectRef>
          <a:fontRef idx="minor">
            <a:schemeClr val="dk1"/>
          </a:fontRef>
        </p:style>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b="1" dirty="0" smtClean="0"/>
              <a:t>Multiple-catch clauses/blocks:</a:t>
            </a:r>
            <a:endParaRPr lang="en-US" dirty="0"/>
          </a:p>
        </p:txBody>
      </p:sp>
      <p:sp>
        <p:nvSpPr>
          <p:cNvPr id="5" name="Content Placeholder 4"/>
          <p:cNvSpPr>
            <a:spLocks noGrp="1"/>
          </p:cNvSpPr>
          <p:nvPr>
            <p:ph idx="1"/>
          </p:nvPr>
        </p:nvSpPr>
        <p:spPr>
          <a:xfrm>
            <a:off x="457200" y="1000108"/>
            <a:ext cx="8229600" cy="5126055"/>
          </a:xfrm>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en-US" dirty="0" smtClean="0"/>
              <a:t>If more than one exception can occur within a segment of code, then we use multiple catch blocks.</a:t>
            </a:r>
          </a:p>
          <a:p>
            <a:r>
              <a:rPr lang="en-US" dirty="0" smtClean="0"/>
              <a:t>When an exception is thrown, each </a:t>
            </a:r>
            <a:r>
              <a:rPr lang="en-US" b="1" dirty="0" smtClean="0"/>
              <a:t>catch </a:t>
            </a:r>
            <a:r>
              <a:rPr lang="en-US" dirty="0" smtClean="0"/>
              <a:t>statement is inspected </a:t>
            </a:r>
            <a:r>
              <a:rPr lang="en-US" sz="2000" dirty="0" smtClean="0"/>
              <a:t>(checked  for match of thrown object) </a:t>
            </a:r>
            <a:r>
              <a:rPr lang="en-US" dirty="0" smtClean="0"/>
              <a:t>in order, and the very first </a:t>
            </a:r>
            <a:r>
              <a:rPr lang="en-US" b="1" dirty="0" smtClean="0"/>
              <a:t>catch </a:t>
            </a:r>
            <a:r>
              <a:rPr lang="en-US" dirty="0" smtClean="0"/>
              <a:t>whose type is matched with the thrown exception object is executed.</a:t>
            </a:r>
          </a:p>
          <a:p>
            <a:r>
              <a:rPr lang="en-US" dirty="0" smtClean="0"/>
              <a:t>If one </a:t>
            </a:r>
            <a:r>
              <a:rPr lang="en-US" b="1" dirty="0" smtClean="0"/>
              <a:t>catch </a:t>
            </a:r>
            <a:r>
              <a:rPr lang="en-US" dirty="0" smtClean="0"/>
              <a:t>block is executed, then others will be skipped and the statement following the </a:t>
            </a:r>
            <a:r>
              <a:rPr lang="en-US" b="1" dirty="0" smtClean="0"/>
              <a:t>try-catch </a:t>
            </a:r>
            <a:r>
              <a:rPr lang="en-US" dirty="0" smtClean="0"/>
              <a:t>block will be executed.</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lstStyle/>
          <a:p>
            <a:r>
              <a:rPr lang="en-US" b="1" dirty="0" smtClean="0"/>
              <a:t>Multiple catch clauses syntax:</a:t>
            </a:r>
            <a:endParaRPr lang="en-US"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fontScale="55000" lnSpcReduction="20000"/>
          </a:bodyPr>
          <a:lstStyle/>
          <a:p>
            <a:r>
              <a:rPr lang="en-US" dirty="0" smtClean="0"/>
              <a:t>try {</a:t>
            </a:r>
          </a:p>
          <a:p>
            <a:pPr>
              <a:buNone/>
            </a:pPr>
            <a:r>
              <a:rPr lang="en-US" dirty="0" smtClean="0"/>
              <a:t>		//code which might throw an exception </a:t>
            </a:r>
          </a:p>
          <a:p>
            <a:pPr>
              <a:buNone/>
            </a:pPr>
            <a:r>
              <a:rPr lang="en-US" dirty="0" smtClean="0"/>
              <a:t>       }</a:t>
            </a:r>
          </a:p>
          <a:p>
            <a:pPr>
              <a:buFont typeface="Arial" charset="0"/>
              <a:buChar char="•"/>
            </a:pPr>
            <a:r>
              <a:rPr lang="en-US" dirty="0" smtClean="0"/>
              <a:t>catch(</a:t>
            </a:r>
            <a:r>
              <a:rPr lang="en-US" dirty="0" err="1" smtClean="0"/>
              <a:t>ExceptionClass</a:t>
            </a:r>
            <a:r>
              <a:rPr lang="en-US" dirty="0" smtClean="0"/>
              <a:t> object1){</a:t>
            </a:r>
          </a:p>
          <a:p>
            <a:pPr>
              <a:buNone/>
            </a:pPr>
            <a:r>
              <a:rPr lang="en-US" dirty="0" smtClean="0"/>
              <a:t>		//code to handle an exception</a:t>
            </a:r>
          </a:p>
          <a:p>
            <a:pPr>
              <a:buNone/>
            </a:pPr>
            <a:r>
              <a:rPr lang="en-US" dirty="0" smtClean="0"/>
              <a:t>	}</a:t>
            </a:r>
          </a:p>
          <a:p>
            <a:pPr>
              <a:buFont typeface="Arial" charset="0"/>
              <a:buChar char="•"/>
            </a:pPr>
            <a:r>
              <a:rPr lang="en-US" dirty="0" smtClean="0"/>
              <a:t>catch(</a:t>
            </a:r>
            <a:r>
              <a:rPr lang="en-US" dirty="0" err="1" smtClean="0"/>
              <a:t>ExceptionClass</a:t>
            </a:r>
            <a:r>
              <a:rPr lang="en-US" dirty="0" smtClean="0"/>
              <a:t> object2){</a:t>
            </a:r>
          </a:p>
          <a:p>
            <a:pPr>
              <a:buNone/>
            </a:pPr>
            <a:r>
              <a:rPr lang="en-US" dirty="0" smtClean="0"/>
              <a:t>		//code to handle an exception</a:t>
            </a:r>
          </a:p>
          <a:p>
            <a:pPr>
              <a:buNone/>
            </a:pPr>
            <a:r>
              <a:rPr lang="en-US" dirty="0" smtClean="0"/>
              <a:t>	}</a:t>
            </a:r>
          </a:p>
          <a:p>
            <a:pPr>
              <a:buFont typeface="Arial" charset="0"/>
              <a:buChar char="•"/>
            </a:pPr>
            <a:r>
              <a:rPr lang="en-US" dirty="0" smtClean="0"/>
              <a:t>catch(</a:t>
            </a:r>
            <a:r>
              <a:rPr lang="en-US" dirty="0" err="1" smtClean="0"/>
              <a:t>ExceptionClass</a:t>
            </a:r>
            <a:r>
              <a:rPr lang="en-US" dirty="0" smtClean="0"/>
              <a:t> object3){</a:t>
            </a:r>
          </a:p>
          <a:p>
            <a:pPr>
              <a:buNone/>
            </a:pPr>
            <a:r>
              <a:rPr lang="en-US" dirty="0" smtClean="0"/>
              <a:t>		//code to handle an exception</a:t>
            </a:r>
          </a:p>
          <a:p>
            <a:pPr>
              <a:buNone/>
            </a:pPr>
            <a:r>
              <a:rPr lang="en-US" dirty="0" smtClean="0"/>
              <a:t>	}</a:t>
            </a:r>
          </a:p>
          <a:p>
            <a:pPr>
              <a:buNone/>
            </a:pPr>
            <a:endParaRPr lang="en-US" dirty="0" smtClean="0"/>
          </a:p>
          <a:p>
            <a:r>
              <a:rPr lang="en-US" dirty="0" smtClean="0"/>
              <a:t>Only that catch will be executed whose object will be matched with the thrown object.</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642918"/>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b="1" dirty="0" smtClean="0"/>
              <a:t>Example of multiple catch clauses</a:t>
            </a:r>
            <a:r>
              <a:rPr lang="en-US" dirty="0" smtClean="0"/>
              <a:t>:</a:t>
            </a:r>
            <a:endParaRPr lang="en-US" dirty="0"/>
          </a:p>
        </p:txBody>
      </p:sp>
      <p:sp>
        <p:nvSpPr>
          <p:cNvPr id="3" name="Text Placeholder 2"/>
          <p:cNvSpPr>
            <a:spLocks noGrp="1"/>
          </p:cNvSpPr>
          <p:nvPr>
            <p:ph type="body" idx="1"/>
          </p:nvPr>
        </p:nvSpPr>
        <p:spPr>
          <a:xfrm>
            <a:off x="214282" y="714356"/>
            <a:ext cx="4143404" cy="357190"/>
          </a:xfrm>
        </p:spPr>
        <p:style>
          <a:lnRef idx="1">
            <a:schemeClr val="accent3"/>
          </a:lnRef>
          <a:fillRef idx="2">
            <a:schemeClr val="accent3"/>
          </a:fillRef>
          <a:effectRef idx="1">
            <a:schemeClr val="accent3"/>
          </a:effectRef>
          <a:fontRef idx="minor">
            <a:schemeClr val="dk1"/>
          </a:fontRef>
        </p:style>
        <p:txBody>
          <a:bodyPr>
            <a:normAutofit fontScale="85000" lnSpcReduction="20000"/>
          </a:bodyPr>
          <a:lstStyle/>
          <a:p>
            <a:pPr marL="457200" indent="-457200"/>
            <a:r>
              <a:rPr lang="en-US" dirty="0" smtClean="0"/>
              <a:t>a. When catch#1 is executed: </a:t>
            </a:r>
            <a:endParaRPr lang="en-US" dirty="0"/>
          </a:p>
        </p:txBody>
      </p:sp>
      <p:sp>
        <p:nvSpPr>
          <p:cNvPr id="5" name="Text Placeholder 4"/>
          <p:cNvSpPr>
            <a:spLocks noGrp="1"/>
          </p:cNvSpPr>
          <p:nvPr>
            <p:ph type="body" sz="quarter" idx="3"/>
          </p:nvPr>
        </p:nvSpPr>
        <p:spPr>
          <a:xfrm>
            <a:off x="4857752" y="714356"/>
            <a:ext cx="4143404" cy="357190"/>
          </a:xfrm>
        </p:spPr>
        <p:style>
          <a:lnRef idx="1">
            <a:schemeClr val="accent3"/>
          </a:lnRef>
          <a:fillRef idx="2">
            <a:schemeClr val="accent3"/>
          </a:fillRef>
          <a:effectRef idx="1">
            <a:schemeClr val="accent3"/>
          </a:effectRef>
          <a:fontRef idx="minor">
            <a:schemeClr val="dk1"/>
          </a:fontRef>
        </p:style>
        <p:txBody>
          <a:bodyPr>
            <a:normAutofit fontScale="85000" lnSpcReduction="20000"/>
          </a:bodyPr>
          <a:lstStyle/>
          <a:p>
            <a:r>
              <a:rPr lang="en-US" dirty="0" smtClean="0"/>
              <a:t>b. When catch#2 is executed: </a:t>
            </a:r>
            <a:endParaRPr lang="en-US" dirty="0"/>
          </a:p>
        </p:txBody>
      </p:sp>
      <p:pic>
        <p:nvPicPr>
          <p:cNvPr id="1029" name="Picture 5" descr="C:\Users\zohai\Desktop\multiplecatch.PNG"/>
          <p:cNvPicPr>
            <a:picLocks noChangeAspect="1" noChangeArrowheads="1"/>
          </p:cNvPicPr>
          <p:nvPr/>
        </p:nvPicPr>
        <p:blipFill>
          <a:blip r:embed="rId2"/>
          <a:srcRect/>
          <a:stretch>
            <a:fillRect/>
          </a:stretch>
        </p:blipFill>
        <p:spPr bwMode="auto">
          <a:xfrm>
            <a:off x="214282" y="5572140"/>
            <a:ext cx="3745531" cy="714380"/>
          </a:xfrm>
          <a:prstGeom prst="rect">
            <a:avLst/>
          </a:prstGeom>
        </p:spPr>
        <p:style>
          <a:lnRef idx="2">
            <a:schemeClr val="accent2"/>
          </a:lnRef>
          <a:fillRef idx="1">
            <a:schemeClr val="lt1"/>
          </a:fillRef>
          <a:effectRef idx="0">
            <a:schemeClr val="accent2"/>
          </a:effectRef>
          <a:fontRef idx="minor">
            <a:schemeClr val="dk1"/>
          </a:fontRef>
        </p:style>
      </p:pic>
      <p:pic>
        <p:nvPicPr>
          <p:cNvPr id="1031" name="Picture 7" descr="C:\Users\zohai\Desktop\b!=0.PNG"/>
          <p:cNvPicPr>
            <a:picLocks noChangeAspect="1" noChangeArrowheads="1"/>
          </p:cNvPicPr>
          <p:nvPr/>
        </p:nvPicPr>
        <p:blipFill>
          <a:blip r:embed="rId3"/>
          <a:srcRect/>
          <a:stretch>
            <a:fillRect/>
          </a:stretch>
        </p:blipFill>
        <p:spPr bwMode="auto">
          <a:xfrm>
            <a:off x="4929190" y="5572140"/>
            <a:ext cx="3929090" cy="785818"/>
          </a:xfrm>
          <a:prstGeom prst="rect">
            <a:avLst/>
          </a:prstGeom>
        </p:spPr>
        <p:style>
          <a:lnRef idx="2">
            <a:schemeClr val="accent6"/>
          </a:lnRef>
          <a:fillRef idx="1">
            <a:schemeClr val="lt1"/>
          </a:fillRef>
          <a:effectRef idx="0">
            <a:schemeClr val="accent6"/>
          </a:effectRef>
          <a:fontRef idx="minor">
            <a:schemeClr val="dk1"/>
          </a:fontRef>
        </p:style>
      </p:pic>
      <p:cxnSp>
        <p:nvCxnSpPr>
          <p:cNvPr id="20" name="Straight Connector 19"/>
          <p:cNvCxnSpPr>
            <a:stCxn id="2" idx="2"/>
            <a:endCxn id="2" idx="2"/>
          </p:cNvCxnSpPr>
          <p:nvPr/>
        </p:nvCxnSpPr>
        <p:spPr>
          <a:xfrm rot="5400000">
            <a:off x="4543396" y="642918"/>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1499384" y="3714740"/>
            <a:ext cx="6287314" cy="794"/>
          </a:xfrm>
          <a:prstGeom prst="line">
            <a:avLst/>
          </a:prstGeom>
        </p:spPr>
        <p:style>
          <a:lnRef idx="3">
            <a:schemeClr val="accent6"/>
          </a:lnRef>
          <a:fillRef idx="0">
            <a:schemeClr val="accent6"/>
          </a:fillRef>
          <a:effectRef idx="2">
            <a:schemeClr val="accent6"/>
          </a:effectRef>
          <a:fontRef idx="minor">
            <a:schemeClr val="tx1"/>
          </a:fontRef>
        </p:style>
      </p:cxnSp>
      <p:sp>
        <p:nvSpPr>
          <p:cNvPr id="26" name="Content Placeholder 25"/>
          <p:cNvSpPr>
            <a:spLocks noGrp="1"/>
          </p:cNvSpPr>
          <p:nvPr>
            <p:ph sz="quarter" idx="4"/>
          </p:nvPr>
        </p:nvSpPr>
        <p:spPr>
          <a:xfrm>
            <a:off x="4645025" y="1071547"/>
            <a:ext cx="4498975" cy="4500594"/>
          </a:xfrm>
        </p:spPr>
        <p:txBody>
          <a:bodyPr/>
          <a:lstStyle/>
          <a:p>
            <a:endParaRPr lang="en-US" dirty="0"/>
          </a:p>
        </p:txBody>
      </p:sp>
      <p:pic>
        <p:nvPicPr>
          <p:cNvPr id="1033" name="Picture 9" descr="C:\Users\zohai\Desktop\new2.PNG"/>
          <p:cNvPicPr>
            <a:picLocks noChangeAspect="1" noChangeArrowheads="1"/>
          </p:cNvPicPr>
          <p:nvPr/>
        </p:nvPicPr>
        <p:blipFill>
          <a:blip r:embed="rId4"/>
          <a:srcRect/>
          <a:stretch>
            <a:fillRect/>
          </a:stretch>
        </p:blipFill>
        <p:spPr bwMode="auto">
          <a:xfrm>
            <a:off x="4714876" y="1214422"/>
            <a:ext cx="4429124" cy="4357718"/>
          </a:xfrm>
          <a:prstGeom prst="rect">
            <a:avLst/>
          </a:prstGeom>
        </p:spPr>
        <p:style>
          <a:lnRef idx="2">
            <a:schemeClr val="dk1"/>
          </a:lnRef>
          <a:fillRef idx="1">
            <a:schemeClr val="lt1"/>
          </a:fillRef>
          <a:effectRef idx="0">
            <a:schemeClr val="dk1"/>
          </a:effectRef>
          <a:fontRef idx="minor">
            <a:schemeClr val="dk1"/>
          </a:fontRef>
        </p:style>
      </p:pic>
      <p:sp>
        <p:nvSpPr>
          <p:cNvPr id="29" name="Content Placeholder 28"/>
          <p:cNvSpPr>
            <a:spLocks noGrp="1"/>
          </p:cNvSpPr>
          <p:nvPr>
            <p:ph sz="half" idx="2"/>
          </p:nvPr>
        </p:nvSpPr>
        <p:spPr>
          <a:xfrm>
            <a:off x="0" y="1071547"/>
            <a:ext cx="4497388" cy="4500594"/>
          </a:xfrm>
        </p:spPr>
        <p:txBody>
          <a:bodyPr/>
          <a:lstStyle/>
          <a:p>
            <a:endParaRPr lang="en-US" dirty="0"/>
          </a:p>
        </p:txBody>
      </p:sp>
      <p:pic>
        <p:nvPicPr>
          <p:cNvPr id="1034" name="Picture 10" descr="C:\Users\zohai\Desktop\new1.PNG"/>
          <p:cNvPicPr>
            <a:picLocks noChangeAspect="1" noChangeArrowheads="1"/>
          </p:cNvPicPr>
          <p:nvPr/>
        </p:nvPicPr>
        <p:blipFill>
          <a:blip r:embed="rId5"/>
          <a:srcRect/>
          <a:stretch>
            <a:fillRect/>
          </a:stretch>
        </p:blipFill>
        <p:spPr bwMode="auto">
          <a:xfrm>
            <a:off x="214282" y="1214422"/>
            <a:ext cx="4357686" cy="4392627"/>
          </a:xfrm>
          <a:prstGeom prst="rect">
            <a:avLst/>
          </a:prstGeom>
        </p:spPr>
        <p:style>
          <a:lnRef idx="2">
            <a:schemeClr val="dk1"/>
          </a:lnRef>
          <a:fillRef idx="1">
            <a:schemeClr val="lt1"/>
          </a:fillRef>
          <a:effectRef idx="0">
            <a:schemeClr val="dk1"/>
          </a:effectRef>
          <a:fontRef idx="minor">
            <a:schemeClr val="dk1"/>
          </a:fontRef>
        </p:style>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14380"/>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b="1" dirty="0" smtClean="0"/>
              <a:t>Nested try statements: </a:t>
            </a:r>
            <a:endParaRPr lang="en-US" dirty="0"/>
          </a:p>
        </p:txBody>
      </p:sp>
      <p:sp>
        <p:nvSpPr>
          <p:cNvPr id="3" name="Content Placeholder 2"/>
          <p:cNvSpPr>
            <a:spLocks noGrp="1"/>
          </p:cNvSpPr>
          <p:nvPr>
            <p:ph idx="1"/>
          </p:nvPr>
        </p:nvSpPr>
        <p:spPr>
          <a:xfrm>
            <a:off x="457200" y="928670"/>
            <a:ext cx="8229600" cy="5197493"/>
          </a:xfrm>
        </p:spPr>
        <p:style>
          <a:lnRef idx="1">
            <a:schemeClr val="dk1"/>
          </a:lnRef>
          <a:fillRef idx="2">
            <a:schemeClr val="dk1"/>
          </a:fillRef>
          <a:effectRef idx="1">
            <a:schemeClr val="dk1"/>
          </a:effectRef>
          <a:fontRef idx="minor">
            <a:schemeClr val="dk1"/>
          </a:fontRef>
        </p:style>
        <p:txBody>
          <a:bodyPr>
            <a:normAutofit fontScale="92500" lnSpcReduction="10000"/>
          </a:bodyPr>
          <a:lstStyle/>
          <a:p>
            <a:r>
              <a:rPr lang="en-US" dirty="0" smtClean="0"/>
              <a:t>When a </a:t>
            </a:r>
            <a:r>
              <a:rPr lang="en-US" b="1" dirty="0" smtClean="0"/>
              <a:t>try-catch </a:t>
            </a:r>
            <a:r>
              <a:rPr lang="en-US" dirty="0" smtClean="0"/>
              <a:t>block is inside in another </a:t>
            </a:r>
            <a:r>
              <a:rPr lang="en-US" b="1" dirty="0" smtClean="0"/>
              <a:t>try </a:t>
            </a:r>
            <a:r>
              <a:rPr lang="en-US" dirty="0" smtClean="0"/>
              <a:t> block then it is called the nested </a:t>
            </a:r>
            <a:r>
              <a:rPr lang="en-US" b="1" dirty="0" smtClean="0"/>
              <a:t>try </a:t>
            </a:r>
            <a:r>
              <a:rPr lang="en-US" dirty="0" smtClean="0"/>
              <a:t>catch block.</a:t>
            </a:r>
          </a:p>
          <a:p>
            <a:r>
              <a:rPr lang="en-US" dirty="0" smtClean="0"/>
              <a:t>If a nested try has not the catch block for handling the exception occurring in its body then the catch of </a:t>
            </a:r>
            <a:r>
              <a:rPr lang="en-US" b="1" dirty="0" smtClean="0"/>
              <a:t>outer</a:t>
            </a:r>
            <a:r>
              <a:rPr lang="en-US" dirty="0" smtClean="0"/>
              <a:t>(parent)</a:t>
            </a:r>
            <a:r>
              <a:rPr lang="en-US" b="1" dirty="0" smtClean="0"/>
              <a:t> try </a:t>
            </a:r>
            <a:r>
              <a:rPr lang="en-US" dirty="0" smtClean="0"/>
              <a:t>is inspected for that exception if it is matched then that </a:t>
            </a:r>
            <a:r>
              <a:rPr lang="en-US" b="1" dirty="0" smtClean="0"/>
              <a:t>catch </a:t>
            </a:r>
            <a:r>
              <a:rPr lang="en-US" dirty="0" smtClean="0"/>
              <a:t>block is executed.</a:t>
            </a:r>
          </a:p>
          <a:p>
            <a:r>
              <a:rPr lang="en-US" dirty="0" smtClean="0"/>
              <a:t>If neither the inner catch and nor the outer catch is matched for the exception type then it is caught by the default handler. Hence, the program is terminated.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42852"/>
            <a:ext cx="8229600" cy="785818"/>
          </a:xfrm>
        </p:spPr>
        <p:style>
          <a:lnRef idx="1">
            <a:schemeClr val="accent1"/>
          </a:lnRef>
          <a:fillRef idx="2">
            <a:schemeClr val="accent1"/>
          </a:fillRef>
          <a:effectRef idx="1">
            <a:schemeClr val="accent1"/>
          </a:effectRef>
          <a:fontRef idx="minor">
            <a:schemeClr val="dk1"/>
          </a:fontRef>
        </p:style>
        <p:txBody>
          <a:bodyPr/>
          <a:lstStyle/>
          <a:p>
            <a:r>
              <a:rPr lang="en-US" b="1" dirty="0" smtClean="0"/>
              <a:t> Syntax of nested try catch:</a:t>
            </a:r>
            <a:endParaRPr lang="en-US" dirty="0"/>
          </a:p>
        </p:txBody>
      </p:sp>
      <p:sp>
        <p:nvSpPr>
          <p:cNvPr id="3" name="Content Placeholder 2"/>
          <p:cNvSpPr>
            <a:spLocks noGrp="1"/>
          </p:cNvSpPr>
          <p:nvPr>
            <p:ph idx="1"/>
          </p:nvPr>
        </p:nvSpPr>
        <p:spPr>
          <a:xfrm>
            <a:off x="457200" y="1000108"/>
            <a:ext cx="8229600" cy="5126055"/>
          </a:xfrm>
        </p:spPr>
        <p:style>
          <a:lnRef idx="1">
            <a:schemeClr val="accent3"/>
          </a:lnRef>
          <a:fillRef idx="2">
            <a:schemeClr val="accent3"/>
          </a:fillRef>
          <a:effectRef idx="1">
            <a:schemeClr val="accent3"/>
          </a:effectRef>
          <a:fontRef idx="minor">
            <a:schemeClr val="dk1"/>
          </a:fontRef>
        </p:style>
        <p:txBody>
          <a:bodyPr>
            <a:normAutofit fontScale="70000" lnSpcReduction="20000"/>
          </a:bodyPr>
          <a:lstStyle/>
          <a:p>
            <a:r>
              <a:rPr lang="en-US" dirty="0" smtClean="0">
                <a:solidFill>
                  <a:srgbClr val="00B0F0"/>
                </a:solidFill>
              </a:rPr>
              <a:t>try</a:t>
            </a:r>
            <a:r>
              <a:rPr lang="en-US" b="1" dirty="0" smtClean="0">
                <a:solidFill>
                  <a:srgbClr val="00B0F0"/>
                </a:solidFill>
              </a:rPr>
              <a:t>{                 </a:t>
            </a:r>
            <a:r>
              <a:rPr lang="en-US" b="1" dirty="0" smtClean="0"/>
              <a:t>//outer try  block </a:t>
            </a:r>
          </a:p>
          <a:p>
            <a:pPr>
              <a:buNone/>
            </a:pPr>
            <a:r>
              <a:rPr lang="en-US" dirty="0" smtClean="0">
                <a:solidFill>
                  <a:srgbClr val="00B0F0"/>
                </a:solidFill>
              </a:rPr>
              <a:t>          statement 1;</a:t>
            </a:r>
          </a:p>
          <a:p>
            <a:pPr>
              <a:buNone/>
            </a:pPr>
            <a:r>
              <a:rPr lang="en-US" dirty="0" smtClean="0">
                <a:solidFill>
                  <a:srgbClr val="00B0F0"/>
                </a:solidFill>
              </a:rPr>
              <a:t>	     statement 2;</a:t>
            </a:r>
          </a:p>
          <a:p>
            <a:pPr>
              <a:buNone/>
            </a:pPr>
            <a:r>
              <a:rPr lang="en-US" dirty="0" smtClean="0"/>
              <a:t>       	</a:t>
            </a:r>
            <a:r>
              <a:rPr lang="en-US" dirty="0" smtClean="0">
                <a:solidFill>
                  <a:srgbClr val="FF0000"/>
                </a:solidFill>
              </a:rPr>
              <a:t>try{                 </a:t>
            </a:r>
            <a:r>
              <a:rPr lang="en-US" b="1" dirty="0" smtClean="0"/>
              <a:t>//nested try  block </a:t>
            </a:r>
          </a:p>
          <a:p>
            <a:pPr lvl="1">
              <a:buNone/>
            </a:pPr>
            <a:r>
              <a:rPr lang="en-US" dirty="0" smtClean="0">
                <a:solidFill>
                  <a:srgbClr val="FF0000"/>
                </a:solidFill>
              </a:rPr>
              <a:t>                     statement 3;</a:t>
            </a:r>
          </a:p>
          <a:p>
            <a:pPr lvl="2">
              <a:buNone/>
            </a:pPr>
            <a:r>
              <a:rPr lang="en-US" dirty="0" smtClean="0">
                <a:solidFill>
                  <a:srgbClr val="FF0000"/>
                </a:solidFill>
              </a:rPr>
              <a:t>	          </a:t>
            </a:r>
            <a:r>
              <a:rPr lang="en-US" sz="3100" dirty="0" smtClean="0">
                <a:solidFill>
                  <a:srgbClr val="FF0000"/>
                </a:solidFill>
              </a:rPr>
              <a:t>statement 4;</a:t>
            </a:r>
          </a:p>
          <a:p>
            <a:pPr lvl="2">
              <a:buNone/>
            </a:pPr>
            <a:r>
              <a:rPr lang="en-US" sz="3100" dirty="0" smtClean="0">
                <a:solidFill>
                  <a:srgbClr val="FF0000"/>
                </a:solidFill>
              </a:rPr>
              <a:t> }</a:t>
            </a:r>
          </a:p>
          <a:p>
            <a:pPr>
              <a:buNone/>
            </a:pPr>
            <a:r>
              <a:rPr lang="en-US" dirty="0" smtClean="0">
                <a:solidFill>
                  <a:srgbClr val="FF0000"/>
                </a:solidFill>
              </a:rPr>
              <a:t>		catch(Exception e1){                </a:t>
            </a:r>
            <a:r>
              <a:rPr lang="en-US" b="1" dirty="0" smtClean="0"/>
              <a:t>//catch of nested try</a:t>
            </a:r>
          </a:p>
          <a:p>
            <a:pPr>
              <a:buNone/>
            </a:pPr>
            <a:r>
              <a:rPr lang="en-US" dirty="0" smtClean="0">
                <a:solidFill>
                  <a:srgbClr val="FF0000"/>
                </a:solidFill>
              </a:rPr>
              <a:t>		       //code to handle exception</a:t>
            </a:r>
          </a:p>
          <a:p>
            <a:pPr>
              <a:buNone/>
            </a:pPr>
            <a:r>
              <a:rPr lang="en-US" dirty="0" smtClean="0">
                <a:solidFill>
                  <a:srgbClr val="FF0000"/>
                </a:solidFill>
              </a:rPr>
              <a:t>		}</a:t>
            </a:r>
          </a:p>
          <a:p>
            <a:pPr>
              <a:buNone/>
            </a:pPr>
            <a:r>
              <a:rPr lang="en-US" dirty="0" smtClean="0">
                <a:solidFill>
                  <a:srgbClr val="00B0F0"/>
                </a:solidFill>
              </a:rPr>
              <a:t>      }</a:t>
            </a:r>
          </a:p>
          <a:p>
            <a:pPr>
              <a:buFont typeface="Arial" charset="0"/>
              <a:buChar char="•"/>
            </a:pPr>
            <a:r>
              <a:rPr lang="en-US" dirty="0" smtClean="0">
                <a:solidFill>
                  <a:srgbClr val="00B0F0"/>
                </a:solidFill>
              </a:rPr>
              <a:t>catch(Exception e2){                        </a:t>
            </a:r>
            <a:r>
              <a:rPr lang="en-US" b="1" dirty="0" smtClean="0"/>
              <a:t>// catch of outer try</a:t>
            </a:r>
          </a:p>
          <a:p>
            <a:pPr>
              <a:buNone/>
            </a:pPr>
            <a:r>
              <a:rPr lang="en-US" dirty="0" smtClean="0">
                <a:solidFill>
                  <a:srgbClr val="00B0F0"/>
                </a:solidFill>
              </a:rPr>
              <a:t>                //code to handle exception</a:t>
            </a:r>
          </a:p>
          <a:p>
            <a:pPr>
              <a:buNone/>
            </a:pPr>
            <a:r>
              <a:rPr lang="en-US" dirty="0" smtClean="0">
                <a:solidFill>
                  <a:srgbClr val="00B0F0"/>
                </a:solidFill>
              </a:rPr>
              <a:t>	}</a:t>
            </a:r>
            <a:endParaRPr lang="en-US" dirty="0">
              <a:solidFill>
                <a:srgbClr val="00B0F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b="1" dirty="0" smtClean="0"/>
              <a:t>Example of nested try-catch:</a:t>
            </a:r>
            <a:endParaRPr lang="en-US" b="1" dirty="0"/>
          </a:p>
        </p:txBody>
      </p:sp>
      <p:sp>
        <p:nvSpPr>
          <p:cNvPr id="3" name="Text Placeholder 2"/>
          <p:cNvSpPr>
            <a:spLocks noGrp="1"/>
          </p:cNvSpPr>
          <p:nvPr>
            <p:ph type="body" idx="1"/>
          </p:nvPr>
        </p:nvSpPr>
        <p:spPr>
          <a:xfrm>
            <a:off x="457200" y="1000109"/>
            <a:ext cx="4043362" cy="357189"/>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r>
              <a:rPr lang="en-US" dirty="0" smtClean="0"/>
              <a:t>Code :</a:t>
            </a:r>
            <a:endParaRPr lang="en-US" dirty="0"/>
          </a:p>
        </p:txBody>
      </p:sp>
      <p:sp>
        <p:nvSpPr>
          <p:cNvPr id="5" name="Text Placeholder 4"/>
          <p:cNvSpPr>
            <a:spLocks noGrp="1"/>
          </p:cNvSpPr>
          <p:nvPr>
            <p:ph type="body" sz="quarter" idx="3"/>
          </p:nvPr>
        </p:nvSpPr>
        <p:spPr>
          <a:xfrm>
            <a:off x="4645025" y="1000107"/>
            <a:ext cx="3998941" cy="357191"/>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r>
              <a:rPr lang="en-US" dirty="0" smtClean="0"/>
              <a:t>Output: </a:t>
            </a:r>
            <a:endParaRPr lang="en-US" dirty="0"/>
          </a:p>
        </p:txBody>
      </p:sp>
      <p:pic>
        <p:nvPicPr>
          <p:cNvPr id="2050" name="Picture 2" descr="C:\Users\zohai\Desktop\nestedtrycode.PNG"/>
          <p:cNvPicPr>
            <a:picLocks noGrp="1" noChangeAspect="1" noChangeArrowheads="1"/>
          </p:cNvPicPr>
          <p:nvPr>
            <p:ph sz="half" idx="2"/>
          </p:nvPr>
        </p:nvPicPr>
        <p:blipFill>
          <a:blip r:embed="rId2"/>
          <a:srcRect/>
          <a:stretch>
            <a:fillRect/>
          </a:stretch>
        </p:blipFill>
        <p:spPr bwMode="auto">
          <a:xfrm>
            <a:off x="0" y="1428736"/>
            <a:ext cx="5000628" cy="4929222"/>
          </a:xfrm>
          <a:prstGeom prst="rect">
            <a:avLst/>
          </a:prstGeom>
        </p:spPr>
        <p:style>
          <a:lnRef idx="2">
            <a:schemeClr val="dk1"/>
          </a:lnRef>
          <a:fillRef idx="1">
            <a:schemeClr val="lt1"/>
          </a:fillRef>
          <a:effectRef idx="0">
            <a:schemeClr val="dk1"/>
          </a:effectRef>
          <a:fontRef idx="minor">
            <a:schemeClr val="dk1"/>
          </a:fontRef>
        </p:style>
      </p:pic>
      <p:pic>
        <p:nvPicPr>
          <p:cNvPr id="2051" name="Picture 3" descr="C:\Users\zohai\Desktop\nestedtry.PNG"/>
          <p:cNvPicPr>
            <a:picLocks noGrp="1" noChangeAspect="1" noChangeArrowheads="1"/>
          </p:cNvPicPr>
          <p:nvPr>
            <p:ph sz="quarter" idx="4"/>
          </p:nvPr>
        </p:nvPicPr>
        <p:blipFill>
          <a:blip r:embed="rId3"/>
          <a:srcRect/>
          <a:stretch>
            <a:fillRect/>
          </a:stretch>
        </p:blipFill>
        <p:spPr bwMode="auto">
          <a:xfrm>
            <a:off x="5214942" y="2285992"/>
            <a:ext cx="3756023" cy="1271918"/>
          </a:xfrm>
          <a:prstGeom prst="rect">
            <a:avLst/>
          </a:prstGeom>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style>
          <a:lnRef idx="1">
            <a:schemeClr val="accent4"/>
          </a:lnRef>
          <a:fillRef idx="2">
            <a:schemeClr val="accent4"/>
          </a:fillRef>
          <a:effectRef idx="1">
            <a:schemeClr val="accent4"/>
          </a:effectRef>
          <a:fontRef idx="minor">
            <a:schemeClr val="dk1"/>
          </a:fontRef>
        </p:style>
        <p:txBody>
          <a:bodyPr>
            <a:normAutofit fontScale="90000"/>
          </a:bodyPr>
          <a:lstStyle/>
          <a:p>
            <a:r>
              <a:rPr lang="en-US" b="1" dirty="0" smtClean="0"/>
              <a:t>Creating your own Exceptions:</a:t>
            </a:r>
            <a:endParaRPr lang="en-US" dirty="0"/>
          </a:p>
        </p:txBody>
      </p:sp>
      <p:sp>
        <p:nvSpPr>
          <p:cNvPr id="3" name="Content Placeholder 2"/>
          <p:cNvSpPr>
            <a:spLocks noGrp="1"/>
          </p:cNvSpPr>
          <p:nvPr>
            <p:ph idx="1"/>
          </p:nvPr>
        </p:nvSpPr>
        <p:spPr>
          <a:xfrm>
            <a:off x="457200" y="928670"/>
            <a:ext cx="8229600" cy="5197493"/>
          </a:xfrm>
        </p:spPr>
        <p:style>
          <a:lnRef idx="1">
            <a:schemeClr val="accent5"/>
          </a:lnRef>
          <a:fillRef idx="2">
            <a:schemeClr val="accent5"/>
          </a:fillRef>
          <a:effectRef idx="1">
            <a:schemeClr val="accent5"/>
          </a:effectRef>
          <a:fontRef idx="minor">
            <a:schemeClr val="dk1"/>
          </a:fontRef>
        </p:style>
        <p:txBody>
          <a:bodyPr>
            <a:normAutofit lnSpcReduction="10000"/>
          </a:bodyPr>
          <a:lstStyle/>
          <a:p>
            <a:r>
              <a:rPr lang="en-US" dirty="0" smtClean="0"/>
              <a:t>For creating our own exceptions which are also called </a:t>
            </a:r>
            <a:r>
              <a:rPr lang="en-US" b="1" dirty="0" smtClean="0"/>
              <a:t>custom exceptions </a:t>
            </a:r>
            <a:r>
              <a:rPr lang="en-US" dirty="0" smtClean="0"/>
              <a:t>or</a:t>
            </a:r>
            <a:r>
              <a:rPr lang="en-US" b="1" dirty="0" smtClean="0"/>
              <a:t> user-defined exceptions </a:t>
            </a:r>
            <a:r>
              <a:rPr lang="en-US" dirty="0" smtClean="0"/>
              <a:t>we will need to create a class that is subclass of the </a:t>
            </a:r>
            <a:r>
              <a:rPr lang="en-US" b="1" dirty="0" smtClean="0"/>
              <a:t>Exception </a:t>
            </a:r>
            <a:r>
              <a:rPr lang="en-US" dirty="0" smtClean="0"/>
              <a:t>class.</a:t>
            </a:r>
          </a:p>
          <a:p>
            <a:r>
              <a:rPr lang="en-US" dirty="0" smtClean="0"/>
              <a:t>With the help of custom exceptions ,we can have our own exceptions as well as displaying message.</a:t>
            </a:r>
          </a:p>
          <a:p>
            <a:r>
              <a:rPr lang="en-US" dirty="0" smtClean="0"/>
              <a:t> They are needed when we are dealing with the business logic to help the developers or users to understand what the exact problem is.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043890" cy="500066"/>
          </a:xfrm>
        </p:spPr>
        <p:style>
          <a:lnRef idx="1">
            <a:schemeClr val="accent6"/>
          </a:lnRef>
          <a:fillRef idx="2">
            <a:schemeClr val="accent6"/>
          </a:fillRef>
          <a:effectRef idx="1">
            <a:schemeClr val="accent6"/>
          </a:effectRef>
          <a:fontRef idx="minor">
            <a:schemeClr val="dk1"/>
          </a:fontRef>
        </p:style>
        <p:txBody>
          <a:bodyPr>
            <a:noAutofit/>
          </a:bodyPr>
          <a:lstStyle/>
          <a:p>
            <a:r>
              <a:rPr lang="en-US" sz="3200" b="1" dirty="0" smtClean="0"/>
              <a:t>Example of creating our own exceptions:</a:t>
            </a:r>
            <a:endParaRPr lang="en-US" sz="3200" b="1" dirty="0"/>
          </a:p>
        </p:txBody>
      </p:sp>
      <p:sp>
        <p:nvSpPr>
          <p:cNvPr id="3" name="Content Placeholder 2"/>
          <p:cNvSpPr>
            <a:spLocks noGrp="1"/>
          </p:cNvSpPr>
          <p:nvPr>
            <p:ph idx="1"/>
          </p:nvPr>
        </p:nvSpPr>
        <p:spPr>
          <a:xfrm>
            <a:off x="457200" y="785794"/>
            <a:ext cx="8229600" cy="5340369"/>
          </a:xfrm>
        </p:spPr>
        <p:style>
          <a:lnRef idx="2">
            <a:schemeClr val="accent3"/>
          </a:lnRef>
          <a:fillRef idx="1">
            <a:schemeClr val="lt1"/>
          </a:fillRef>
          <a:effectRef idx="0">
            <a:schemeClr val="accent3"/>
          </a:effectRef>
          <a:fontRef idx="minor">
            <a:schemeClr val="dk1"/>
          </a:fontRef>
        </p:style>
        <p:txBody>
          <a:bodyPr/>
          <a:lstStyle/>
          <a:p>
            <a:pPr>
              <a:buNone/>
            </a:pPr>
            <a:r>
              <a:rPr lang="en-US" b="1" dirty="0" smtClean="0"/>
              <a:t>Code:                                              Output:</a:t>
            </a:r>
          </a:p>
          <a:p>
            <a:pPr>
              <a:buNone/>
            </a:pPr>
            <a:endParaRPr lang="en-US" b="1" dirty="0" smtClean="0"/>
          </a:p>
          <a:p>
            <a:pPr>
              <a:buNone/>
            </a:pPr>
            <a:endParaRPr lang="en-US" b="1" dirty="0"/>
          </a:p>
        </p:txBody>
      </p:sp>
      <p:pic>
        <p:nvPicPr>
          <p:cNvPr id="7" name="Picture 3" descr="C:\Users\zohai\Desktop\mexceptuon.PNG"/>
          <p:cNvPicPr>
            <a:picLocks noChangeAspect="1" noChangeArrowheads="1"/>
          </p:cNvPicPr>
          <p:nvPr/>
        </p:nvPicPr>
        <p:blipFill>
          <a:blip r:embed="rId2"/>
          <a:srcRect/>
          <a:stretch>
            <a:fillRect/>
          </a:stretch>
        </p:blipFill>
        <p:spPr bwMode="auto">
          <a:xfrm>
            <a:off x="142844" y="1285860"/>
            <a:ext cx="5421542" cy="5429288"/>
          </a:xfrm>
          <a:prstGeom prst="rect">
            <a:avLst/>
          </a:prstGeom>
        </p:spPr>
        <p:style>
          <a:lnRef idx="2">
            <a:schemeClr val="dk1"/>
          </a:lnRef>
          <a:fillRef idx="1">
            <a:schemeClr val="lt1"/>
          </a:fillRef>
          <a:effectRef idx="0">
            <a:schemeClr val="dk1"/>
          </a:effectRef>
          <a:fontRef idx="minor">
            <a:schemeClr val="dk1"/>
          </a:fontRef>
        </p:style>
      </p:pic>
      <p:pic>
        <p:nvPicPr>
          <p:cNvPr id="8" name="Picture 2" descr="C:\Users\zohai\Desktop\myexceptiom.png"/>
          <p:cNvPicPr>
            <a:picLocks noChangeAspect="1" noChangeArrowheads="1"/>
          </p:cNvPicPr>
          <p:nvPr/>
        </p:nvPicPr>
        <p:blipFill>
          <a:blip r:embed="rId3"/>
          <a:srcRect/>
          <a:stretch>
            <a:fillRect/>
          </a:stretch>
        </p:blipFill>
        <p:spPr bwMode="auto">
          <a:xfrm>
            <a:off x="4643438" y="4000504"/>
            <a:ext cx="4217178" cy="1428760"/>
          </a:xfrm>
          <a:prstGeom prst="rect">
            <a:avLst/>
          </a:prstGeom>
        </p:spPr>
        <p:style>
          <a:lnRef idx="2">
            <a:schemeClr val="accent2"/>
          </a:lnRef>
          <a:fillRef idx="1">
            <a:schemeClr val="lt1"/>
          </a:fillRef>
          <a:effectRef idx="0">
            <a:schemeClr val="accent2"/>
          </a:effectRef>
          <a:fontRef idx="minor">
            <a:schemeClr val="dk1"/>
          </a:fontRef>
        </p:style>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043890" cy="71438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b="1" dirty="0" smtClean="0"/>
              <a:t>Using throw, throws and finally block</a:t>
            </a:r>
            <a:endParaRPr lang="en-US" b="1" dirty="0"/>
          </a:p>
        </p:txBody>
      </p:sp>
      <p:sp>
        <p:nvSpPr>
          <p:cNvPr id="3" name="Content Placeholder 2"/>
          <p:cNvSpPr>
            <a:spLocks noGrp="1"/>
          </p:cNvSpPr>
          <p:nvPr>
            <p:ph idx="1"/>
          </p:nvPr>
        </p:nvSpPr>
        <p:spPr>
          <a:xfrm>
            <a:off x="457200" y="928670"/>
            <a:ext cx="8229600" cy="5500726"/>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a:buNone/>
            </a:pPr>
            <a:r>
              <a:rPr lang="en-US" b="1" dirty="0" smtClean="0"/>
              <a:t>throw</a:t>
            </a:r>
            <a:r>
              <a:rPr lang="en-US" dirty="0" smtClean="0"/>
              <a:t>:</a:t>
            </a:r>
          </a:p>
          <a:p>
            <a:r>
              <a:rPr lang="en-US" b="1" dirty="0" smtClean="0"/>
              <a:t>“throw” </a:t>
            </a:r>
            <a:r>
              <a:rPr lang="en-US" dirty="0" smtClean="0"/>
              <a:t>is used to explicitly throw an exception from a method or any block of code.</a:t>
            </a:r>
          </a:p>
          <a:p>
            <a:r>
              <a:rPr lang="en-US" dirty="0" smtClean="0"/>
              <a:t>We can throw either checked or unchecked exceptions.</a:t>
            </a:r>
          </a:p>
          <a:p>
            <a:r>
              <a:rPr lang="en-US" b="1" dirty="0" smtClean="0"/>
              <a:t>throw </a:t>
            </a:r>
            <a:r>
              <a:rPr lang="en-US" dirty="0" smtClean="0"/>
              <a:t>keyword is mainly used to throw custom exceptions/user-defined exceptions.</a:t>
            </a:r>
          </a:p>
          <a:p>
            <a:pPr>
              <a:buNone/>
            </a:pPr>
            <a:r>
              <a:rPr lang="en-US" b="1" dirty="0" smtClean="0"/>
              <a:t>Syntax:      throw new </a:t>
            </a:r>
            <a:r>
              <a:rPr lang="en-US" b="1" dirty="0" err="1" smtClean="0"/>
              <a:t>ClassName</a:t>
            </a:r>
            <a:r>
              <a:rPr lang="en-US" b="1" dirty="0" smtClean="0"/>
              <a:t>();</a:t>
            </a:r>
          </a:p>
          <a:p>
            <a:pPr>
              <a:buNone/>
            </a:pPr>
            <a:r>
              <a:rPr lang="en-US" b="1" dirty="0" smtClean="0"/>
              <a:t>throws:</a:t>
            </a:r>
          </a:p>
          <a:p>
            <a:pPr>
              <a:buFont typeface="Arial" charset="0"/>
              <a:buChar char="•"/>
            </a:pPr>
            <a:r>
              <a:rPr lang="en-US" b="1" dirty="0" smtClean="0"/>
              <a:t>“throws” </a:t>
            </a:r>
            <a:r>
              <a:rPr lang="en-US" dirty="0" smtClean="0"/>
              <a:t>keyword </a:t>
            </a:r>
            <a:r>
              <a:rPr lang="en-US" b="1" dirty="0" smtClean="0"/>
              <a:t> </a:t>
            </a:r>
            <a:r>
              <a:rPr lang="en-US" dirty="0" smtClean="0"/>
              <a:t>is used to declare an exception.</a:t>
            </a:r>
          </a:p>
          <a:p>
            <a:pPr>
              <a:buFont typeface="Arial" charset="0"/>
              <a:buChar char="•"/>
            </a:pPr>
            <a:r>
              <a:rPr lang="en-US" dirty="0" smtClean="0"/>
              <a:t>It gives an information to the programmer that there may occur an exception so it is better to provide exception handling code so that normal flow of our program can be maintained..</a:t>
            </a:r>
            <a:endParaRPr lang="en-US" b="1" dirty="0" smtClean="0"/>
          </a:p>
          <a:p>
            <a:pPr>
              <a:buNone/>
            </a:pPr>
            <a:r>
              <a:rPr lang="en-US" b="1" dirty="0" smtClean="0"/>
              <a:t>Syntax:      throws </a:t>
            </a:r>
            <a:r>
              <a:rPr lang="en-US" b="1" dirty="0" err="1" smtClean="0"/>
              <a:t>ClassName</a:t>
            </a:r>
            <a:r>
              <a:rPr lang="en-US" b="1" dirty="0" smtClean="0"/>
              <a:t>;</a:t>
            </a:r>
          </a:p>
          <a:p>
            <a:pPr>
              <a:buFont typeface="Arial" charset="0"/>
              <a:buChar char="•"/>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b="1" i="1" dirty="0" smtClean="0"/>
              <a:t>FUNDAMENTALS OF EXCEPTIONS HANDLING:</a:t>
            </a:r>
            <a:endParaRPr lang="en-US" dirty="0"/>
          </a:p>
        </p:txBody>
      </p:sp>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a:bodyPr>
          <a:lstStyle/>
          <a:p>
            <a:pPr>
              <a:buNone/>
            </a:pPr>
            <a:r>
              <a:rPr lang="en-US" sz="2000" b="1" dirty="0" smtClean="0">
                <a:solidFill>
                  <a:schemeClr val="tx1"/>
                </a:solidFill>
              </a:rPr>
              <a:t>	Exception:</a:t>
            </a:r>
          </a:p>
          <a:p>
            <a:r>
              <a:rPr lang="en-US" sz="2000" dirty="0" smtClean="0">
                <a:solidFill>
                  <a:schemeClr val="tx1"/>
                </a:solidFill>
              </a:rPr>
              <a:t>Exception in java </a:t>
            </a:r>
            <a:r>
              <a:rPr lang="en-US" sz="2000" dirty="0" smtClean="0"/>
              <a:t>is</a:t>
            </a:r>
            <a:r>
              <a:rPr lang="en-US" sz="2000" dirty="0" smtClean="0">
                <a:solidFill>
                  <a:schemeClr val="tx1"/>
                </a:solidFill>
              </a:rPr>
              <a:t> any abnormal error or unexpected  </a:t>
            </a:r>
            <a:r>
              <a:rPr lang="en-US" sz="2000" dirty="0" smtClean="0"/>
              <a:t>output</a:t>
            </a:r>
            <a:r>
              <a:rPr lang="en-US" sz="2000" dirty="0" smtClean="0">
                <a:solidFill>
                  <a:schemeClr val="tx1"/>
                </a:solidFill>
              </a:rPr>
              <a:t> </a:t>
            </a:r>
            <a:r>
              <a:rPr lang="en-US" sz="2000" dirty="0" smtClean="0"/>
              <a:t>that is </a:t>
            </a:r>
            <a:r>
              <a:rPr lang="en-US" sz="2000" dirty="0" smtClean="0">
                <a:solidFill>
                  <a:schemeClr val="tx1"/>
                </a:solidFill>
              </a:rPr>
              <a:t>obtained at runtime(time of execution)</a:t>
            </a:r>
            <a:r>
              <a:rPr lang="en-US" sz="2000" dirty="0" smtClean="0"/>
              <a:t>.</a:t>
            </a:r>
          </a:p>
          <a:p>
            <a:r>
              <a:rPr lang="en-US" sz="2000" dirty="0" smtClean="0"/>
              <a:t>When an exception is occurred, the program is terminated and the remaining code is not executed. Hence, the normal flow of the program is disrupted.</a:t>
            </a:r>
          </a:p>
          <a:p>
            <a:r>
              <a:rPr lang="en-US" sz="2000" dirty="0" smtClean="0"/>
              <a:t>Exception is an object which is thrown at runtime.</a:t>
            </a:r>
          </a:p>
          <a:p>
            <a:pPr>
              <a:buNone/>
            </a:pPr>
            <a:r>
              <a:rPr lang="en-US" sz="2000" dirty="0"/>
              <a:t>	</a:t>
            </a:r>
            <a:r>
              <a:rPr lang="en-US" sz="2000" dirty="0" smtClean="0"/>
              <a:t> </a:t>
            </a:r>
            <a:r>
              <a:rPr lang="en-US" sz="2000" b="1" dirty="0" smtClean="0"/>
              <a:t>Exception handling:</a:t>
            </a:r>
            <a:endParaRPr lang="en-US" sz="2000" dirty="0" smtClean="0"/>
          </a:p>
          <a:p>
            <a:r>
              <a:rPr lang="en-US" sz="2000" dirty="0" smtClean="0"/>
              <a:t>Exception handling</a:t>
            </a:r>
            <a:r>
              <a:rPr lang="en-US" sz="2000" b="1" dirty="0" smtClean="0"/>
              <a:t> </a:t>
            </a:r>
            <a:r>
              <a:rPr lang="en-US" sz="2000" dirty="0" smtClean="0"/>
              <a:t> is a mechanism to handle these runtime errors.</a:t>
            </a:r>
          </a:p>
          <a:p>
            <a:r>
              <a:rPr lang="en-US" sz="2000" dirty="0" smtClean="0"/>
              <a:t>Normal flow of program can be maintained with this technique.</a:t>
            </a:r>
          </a:p>
          <a:p>
            <a:r>
              <a:rPr lang="en-US" sz="2000" dirty="0" smtClean="0"/>
              <a:t>Exception handling is done with the exception object that is thrown.  </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14380"/>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b="1" dirty="0" smtClean="0"/>
              <a:t>Continued…</a:t>
            </a:r>
            <a:endParaRPr lang="en-US" b="1" dirty="0"/>
          </a:p>
        </p:txBody>
      </p:sp>
      <p:sp>
        <p:nvSpPr>
          <p:cNvPr id="3" name="Content Placeholder 2"/>
          <p:cNvSpPr>
            <a:spLocks noGrp="1"/>
          </p:cNvSpPr>
          <p:nvPr>
            <p:ph idx="1"/>
          </p:nvPr>
        </p:nvSpPr>
        <p:spPr>
          <a:xfrm>
            <a:off x="457200" y="928670"/>
            <a:ext cx="8229600" cy="5197493"/>
          </a:xfrm>
        </p:spPr>
        <p:style>
          <a:lnRef idx="1">
            <a:schemeClr val="accent5"/>
          </a:lnRef>
          <a:fillRef idx="2">
            <a:schemeClr val="accent5"/>
          </a:fillRef>
          <a:effectRef idx="1">
            <a:schemeClr val="accent5"/>
          </a:effectRef>
          <a:fontRef idx="minor">
            <a:schemeClr val="dk1"/>
          </a:fontRef>
        </p:style>
        <p:txBody>
          <a:bodyPr>
            <a:normAutofit fontScale="85000" lnSpcReduction="10000"/>
          </a:bodyPr>
          <a:lstStyle/>
          <a:p>
            <a:pPr>
              <a:buNone/>
            </a:pPr>
            <a:r>
              <a:rPr lang="en-US" b="1" dirty="0" smtClean="0"/>
              <a:t>finally:</a:t>
            </a:r>
          </a:p>
          <a:p>
            <a:pPr>
              <a:buFont typeface="Arial" charset="0"/>
              <a:buChar char="•"/>
            </a:pPr>
            <a:r>
              <a:rPr lang="en-US" dirty="0" smtClean="0"/>
              <a:t>“</a:t>
            </a:r>
            <a:r>
              <a:rPr lang="en-US" b="1" dirty="0" smtClean="0"/>
              <a:t>finally” </a:t>
            </a:r>
            <a:r>
              <a:rPr lang="en-US" dirty="0" smtClean="0"/>
              <a:t>block is always executed.</a:t>
            </a:r>
          </a:p>
          <a:p>
            <a:pPr>
              <a:buFont typeface="Arial" charset="0"/>
              <a:buChar char="•"/>
            </a:pPr>
            <a:r>
              <a:rPr lang="en-US" dirty="0" smtClean="0"/>
              <a:t>In </a:t>
            </a:r>
            <a:r>
              <a:rPr lang="en-US" b="1" dirty="0" smtClean="0"/>
              <a:t>finally </a:t>
            </a:r>
            <a:r>
              <a:rPr lang="en-US" dirty="0" smtClean="0"/>
              <a:t>block we write the code that will be executed after the try/catch block is executed.</a:t>
            </a:r>
          </a:p>
          <a:p>
            <a:pPr>
              <a:buFont typeface="Arial" charset="0"/>
              <a:buChar char="•"/>
            </a:pPr>
            <a:r>
              <a:rPr lang="en-US" b="1" dirty="0" smtClean="0"/>
              <a:t>finally block </a:t>
            </a:r>
            <a:r>
              <a:rPr lang="en-US" dirty="0" smtClean="0"/>
              <a:t>will be executed even if the exception is thrown or not.</a:t>
            </a:r>
          </a:p>
          <a:p>
            <a:pPr>
              <a:buFont typeface="Arial" charset="0"/>
              <a:buChar char="•"/>
            </a:pPr>
            <a:r>
              <a:rPr lang="en-US" dirty="0" smtClean="0"/>
              <a:t>Each </a:t>
            </a:r>
            <a:r>
              <a:rPr lang="en-US" b="1" dirty="0" smtClean="0"/>
              <a:t>try</a:t>
            </a:r>
            <a:r>
              <a:rPr lang="en-US" dirty="0" smtClean="0"/>
              <a:t> clause must follow at least one </a:t>
            </a:r>
            <a:r>
              <a:rPr lang="en-US" b="1" dirty="0" smtClean="0"/>
              <a:t>catch </a:t>
            </a:r>
            <a:r>
              <a:rPr lang="en-US" dirty="0" smtClean="0"/>
              <a:t>or </a:t>
            </a:r>
            <a:r>
              <a:rPr lang="en-US" b="1" dirty="0" smtClean="0"/>
              <a:t>finally </a:t>
            </a:r>
            <a:r>
              <a:rPr lang="en-US" dirty="0" smtClean="0"/>
              <a:t>clause.</a:t>
            </a:r>
            <a:r>
              <a:rPr lang="en-US" b="1" dirty="0" smtClean="0"/>
              <a:t> </a:t>
            </a:r>
            <a:r>
              <a:rPr lang="en-US" dirty="0" smtClean="0"/>
              <a:t>  </a:t>
            </a:r>
          </a:p>
          <a:p>
            <a:pPr>
              <a:buNone/>
            </a:pPr>
            <a:r>
              <a:rPr lang="en-US" b="1" dirty="0" smtClean="0"/>
              <a:t>Syntax:    </a:t>
            </a:r>
          </a:p>
          <a:p>
            <a:pPr>
              <a:buNone/>
            </a:pPr>
            <a:r>
              <a:rPr lang="en-US" b="1" dirty="0" smtClean="0">
                <a:solidFill>
                  <a:schemeClr val="accent1"/>
                </a:solidFill>
              </a:rPr>
              <a:t>try</a:t>
            </a:r>
            <a:r>
              <a:rPr lang="en-US" dirty="0" smtClean="0">
                <a:solidFill>
                  <a:schemeClr val="accent1"/>
                </a:solidFill>
              </a:rPr>
              <a:t>{     //code that may throw an exception  }</a:t>
            </a:r>
          </a:p>
          <a:p>
            <a:pPr>
              <a:buNone/>
            </a:pPr>
            <a:r>
              <a:rPr lang="en-US" b="1" dirty="0" smtClean="0">
                <a:solidFill>
                  <a:schemeClr val="accent2">
                    <a:lumMod val="60000"/>
                    <a:lumOff val="40000"/>
                  </a:schemeClr>
                </a:solidFill>
              </a:rPr>
              <a:t>catch</a:t>
            </a:r>
            <a:r>
              <a:rPr lang="en-US" dirty="0" smtClean="0">
                <a:solidFill>
                  <a:schemeClr val="accent2">
                    <a:lumMod val="60000"/>
                    <a:lumOff val="40000"/>
                  </a:schemeClr>
                </a:solidFill>
              </a:rPr>
              <a:t>(Exception e){   //code to handle it       }</a:t>
            </a:r>
          </a:p>
          <a:p>
            <a:pPr>
              <a:buNone/>
            </a:pPr>
            <a:r>
              <a:rPr lang="en-US" b="1" dirty="0" smtClean="0">
                <a:solidFill>
                  <a:schemeClr val="accent4">
                    <a:lumMod val="75000"/>
                  </a:schemeClr>
                </a:solidFill>
              </a:rPr>
              <a:t>finally</a:t>
            </a:r>
            <a:r>
              <a:rPr lang="en-US" dirty="0" smtClean="0">
                <a:solidFill>
                  <a:schemeClr val="accent4">
                    <a:lumMod val="75000"/>
                  </a:schemeClr>
                </a:solidFill>
              </a:rPr>
              <a:t>{        //this code is always executed     }</a:t>
            </a:r>
            <a:endParaRPr lang="en-US" b="1" dirty="0" smtClean="0">
              <a:solidFill>
                <a:schemeClr val="accent4">
                  <a:lumMod val="7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sz="3200" b="1" dirty="0" smtClean="0"/>
              <a:t>Example of using throw, throws and finally:</a:t>
            </a:r>
            <a:endParaRPr lang="en-US" sz="3200" dirty="0"/>
          </a:p>
        </p:txBody>
      </p:sp>
      <p:sp>
        <p:nvSpPr>
          <p:cNvPr id="3" name="Text Placeholder 2"/>
          <p:cNvSpPr>
            <a:spLocks noGrp="1"/>
          </p:cNvSpPr>
          <p:nvPr>
            <p:ph type="body" idx="1"/>
          </p:nvPr>
        </p:nvSpPr>
        <p:spPr>
          <a:xfrm>
            <a:off x="457200" y="785793"/>
            <a:ext cx="4040188" cy="500067"/>
          </a:xfrm>
        </p:spPr>
        <p:style>
          <a:lnRef idx="1">
            <a:schemeClr val="accent5"/>
          </a:lnRef>
          <a:fillRef idx="2">
            <a:schemeClr val="accent5"/>
          </a:fillRef>
          <a:effectRef idx="1">
            <a:schemeClr val="accent5"/>
          </a:effectRef>
          <a:fontRef idx="minor">
            <a:schemeClr val="dk1"/>
          </a:fontRef>
        </p:style>
        <p:txBody>
          <a:bodyPr/>
          <a:lstStyle/>
          <a:p>
            <a:r>
              <a:rPr lang="en-US" dirty="0" smtClean="0"/>
              <a:t>Code:</a:t>
            </a:r>
            <a:endParaRPr lang="en-US" dirty="0"/>
          </a:p>
        </p:txBody>
      </p:sp>
      <p:sp>
        <p:nvSpPr>
          <p:cNvPr id="5" name="Text Placeholder 4"/>
          <p:cNvSpPr>
            <a:spLocks noGrp="1"/>
          </p:cNvSpPr>
          <p:nvPr>
            <p:ph type="body" sz="quarter" idx="3"/>
          </p:nvPr>
        </p:nvSpPr>
        <p:spPr>
          <a:xfrm>
            <a:off x="4645025" y="785794"/>
            <a:ext cx="4041775" cy="500066"/>
          </a:xfrm>
        </p:spPr>
        <p:style>
          <a:lnRef idx="1">
            <a:schemeClr val="accent5"/>
          </a:lnRef>
          <a:fillRef idx="2">
            <a:schemeClr val="accent5"/>
          </a:fillRef>
          <a:effectRef idx="1">
            <a:schemeClr val="accent5"/>
          </a:effectRef>
          <a:fontRef idx="minor">
            <a:schemeClr val="dk1"/>
          </a:fontRef>
        </p:style>
        <p:txBody>
          <a:bodyPr/>
          <a:lstStyle/>
          <a:p>
            <a:r>
              <a:rPr lang="en-US" dirty="0" smtClean="0"/>
              <a:t>Output: </a:t>
            </a:r>
            <a:endParaRPr lang="en-US" dirty="0"/>
          </a:p>
        </p:txBody>
      </p:sp>
      <p:pic>
        <p:nvPicPr>
          <p:cNvPr id="6146" name="Picture 2" descr="C:\Users\zohai\Desktop\throwcode.PNG"/>
          <p:cNvPicPr>
            <a:picLocks noGrp="1" noChangeAspect="1" noChangeArrowheads="1"/>
          </p:cNvPicPr>
          <p:nvPr>
            <p:ph sz="half" idx="2"/>
          </p:nvPr>
        </p:nvPicPr>
        <p:blipFill>
          <a:blip r:embed="rId2"/>
          <a:srcRect/>
          <a:stretch>
            <a:fillRect/>
          </a:stretch>
        </p:blipFill>
        <p:spPr bwMode="auto">
          <a:xfrm>
            <a:off x="142875" y="1357298"/>
            <a:ext cx="5000629" cy="4929222"/>
          </a:xfrm>
          <a:prstGeom prst="rect">
            <a:avLst/>
          </a:prstGeom>
        </p:spPr>
        <p:style>
          <a:lnRef idx="2">
            <a:schemeClr val="dk1"/>
          </a:lnRef>
          <a:fillRef idx="1">
            <a:schemeClr val="lt1"/>
          </a:fillRef>
          <a:effectRef idx="0">
            <a:schemeClr val="dk1"/>
          </a:effectRef>
          <a:fontRef idx="minor">
            <a:schemeClr val="dk1"/>
          </a:fontRef>
        </p:style>
      </p:pic>
      <p:pic>
        <p:nvPicPr>
          <p:cNvPr id="6147" name="Picture 3" descr="C:\Users\zohai\Desktop\throw.PNG"/>
          <p:cNvPicPr>
            <a:picLocks noGrp="1" noChangeAspect="1" noChangeArrowheads="1"/>
          </p:cNvPicPr>
          <p:nvPr>
            <p:ph sz="quarter" idx="4"/>
          </p:nvPr>
        </p:nvPicPr>
        <p:blipFill>
          <a:blip r:embed="rId3"/>
          <a:srcRect/>
          <a:stretch>
            <a:fillRect/>
          </a:stretch>
        </p:blipFill>
        <p:spPr bwMode="auto">
          <a:xfrm>
            <a:off x="4859338" y="2786059"/>
            <a:ext cx="3683026" cy="1143008"/>
          </a:xfrm>
          <a:prstGeom prst="rect">
            <a:avLst/>
          </a:prstGeom>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071570"/>
          </a:xfrm>
        </p:spPr>
        <p:style>
          <a:lnRef idx="1">
            <a:schemeClr val="accent5"/>
          </a:lnRef>
          <a:fillRef idx="2">
            <a:schemeClr val="accent5"/>
          </a:fillRef>
          <a:effectRef idx="1">
            <a:schemeClr val="accent5"/>
          </a:effectRef>
          <a:fontRef idx="minor">
            <a:schemeClr val="dk1"/>
          </a:fontRef>
        </p:style>
        <p:txBody>
          <a:bodyPr/>
          <a:lstStyle/>
          <a:p>
            <a:r>
              <a:rPr lang="en-US" b="1" dirty="0" smtClean="0"/>
              <a:t>throw v/s throws: </a:t>
            </a:r>
            <a:endParaRPr lang="en-US" b="1" dirty="0"/>
          </a:p>
        </p:txBody>
      </p:sp>
      <p:sp>
        <p:nvSpPr>
          <p:cNvPr id="3" name="Text Placeholder 2"/>
          <p:cNvSpPr>
            <a:spLocks noGrp="1"/>
          </p:cNvSpPr>
          <p:nvPr>
            <p:ph type="body" idx="1"/>
          </p:nvPr>
        </p:nvSpPr>
        <p:spPr>
          <a:xfrm>
            <a:off x="457200" y="1285861"/>
            <a:ext cx="4040188" cy="428627"/>
          </a:xfrm>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en-US" dirty="0" smtClean="0"/>
              <a:t>throw: </a:t>
            </a:r>
            <a:endParaRPr lang="en-US" dirty="0"/>
          </a:p>
        </p:txBody>
      </p:sp>
      <p:sp>
        <p:nvSpPr>
          <p:cNvPr id="4" name="Content Placeholder 3"/>
          <p:cNvSpPr>
            <a:spLocks noGrp="1"/>
          </p:cNvSpPr>
          <p:nvPr>
            <p:ph sz="half" idx="2"/>
          </p:nvPr>
        </p:nvSpPr>
        <p:spPr>
          <a:xfrm>
            <a:off x="457200" y="1857364"/>
            <a:ext cx="4040188" cy="4357718"/>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r>
              <a:rPr lang="en-US" b="1" dirty="0" smtClean="0"/>
              <a:t>“throw” </a:t>
            </a:r>
            <a:r>
              <a:rPr lang="en-US" dirty="0" smtClean="0"/>
              <a:t>is used to explicitly throw an exception.</a:t>
            </a:r>
          </a:p>
          <a:p>
            <a:r>
              <a:rPr lang="en-US" b="1" dirty="0" smtClean="0"/>
              <a:t>throw</a:t>
            </a:r>
            <a:r>
              <a:rPr lang="en-US" dirty="0" smtClean="0"/>
              <a:t> is followed by an instance.</a:t>
            </a:r>
          </a:p>
          <a:p>
            <a:r>
              <a:rPr lang="en-US" b="1" dirty="0" smtClean="0"/>
              <a:t>throw</a:t>
            </a:r>
            <a:r>
              <a:rPr lang="en-US" dirty="0" smtClean="0"/>
              <a:t> is used inside a method.</a:t>
            </a:r>
          </a:p>
          <a:p>
            <a:pPr>
              <a:buNone/>
            </a:pPr>
            <a:r>
              <a:rPr lang="en-US" dirty="0" err="1" smtClean="0">
                <a:solidFill>
                  <a:srgbClr val="00B050"/>
                </a:solidFill>
              </a:rPr>
              <a:t>E.g</a:t>
            </a:r>
            <a:r>
              <a:rPr lang="en-US" dirty="0" smtClean="0">
                <a:solidFill>
                  <a:srgbClr val="00B050"/>
                </a:solidFill>
              </a:rPr>
              <a:t>:  public void method(</a:t>
            </a:r>
            <a:r>
              <a:rPr lang="en-US" dirty="0" err="1" smtClean="0">
                <a:solidFill>
                  <a:srgbClr val="00B050"/>
                </a:solidFill>
              </a:rPr>
              <a:t>int</a:t>
            </a:r>
            <a:r>
              <a:rPr lang="en-US" dirty="0" smtClean="0">
                <a:solidFill>
                  <a:srgbClr val="00B050"/>
                </a:solidFill>
              </a:rPr>
              <a:t> a) {</a:t>
            </a:r>
          </a:p>
          <a:p>
            <a:pPr>
              <a:buNone/>
            </a:pPr>
            <a:r>
              <a:rPr lang="en-US" dirty="0" smtClean="0">
                <a:solidFill>
                  <a:srgbClr val="00B050"/>
                </a:solidFill>
              </a:rPr>
              <a:t>	        //code</a:t>
            </a:r>
          </a:p>
          <a:p>
            <a:pPr>
              <a:buNone/>
            </a:pPr>
            <a:r>
              <a:rPr lang="en-US" dirty="0" smtClean="0">
                <a:solidFill>
                  <a:srgbClr val="00B050"/>
                </a:solidFill>
              </a:rPr>
              <a:t>              </a:t>
            </a:r>
            <a:r>
              <a:rPr lang="en-US" b="1" dirty="0" smtClean="0">
                <a:solidFill>
                  <a:srgbClr val="00B050"/>
                </a:solidFill>
              </a:rPr>
              <a:t>throw new object();</a:t>
            </a:r>
            <a:r>
              <a:rPr lang="en-US" dirty="0" smtClean="0">
                <a:solidFill>
                  <a:srgbClr val="00B050"/>
                </a:solidFill>
              </a:rPr>
              <a:t> 	</a:t>
            </a:r>
          </a:p>
          <a:p>
            <a:pPr>
              <a:buNone/>
            </a:pPr>
            <a:r>
              <a:rPr lang="en-US" dirty="0" smtClean="0">
                <a:solidFill>
                  <a:srgbClr val="00B050"/>
                </a:solidFill>
              </a:rPr>
              <a:t>	    }   </a:t>
            </a:r>
          </a:p>
          <a:p>
            <a:pPr>
              <a:buNone/>
            </a:pPr>
            <a:r>
              <a:rPr lang="en-US" dirty="0" smtClean="0"/>
              <a:t>Multiple exceptions can not be thrown.</a:t>
            </a:r>
          </a:p>
          <a:p>
            <a:pPr>
              <a:buNone/>
            </a:pPr>
            <a:r>
              <a:rPr lang="en-US" dirty="0" smtClean="0"/>
              <a:t> </a:t>
            </a:r>
            <a:r>
              <a:rPr lang="en-US" dirty="0" err="1" smtClean="0"/>
              <a:t>i.e</a:t>
            </a:r>
            <a:r>
              <a:rPr lang="en-US" dirty="0" smtClean="0"/>
              <a:t> this won’t be a valid code:</a:t>
            </a:r>
          </a:p>
          <a:p>
            <a:pPr>
              <a:buNone/>
            </a:pPr>
            <a:r>
              <a:rPr lang="en-US" dirty="0" smtClean="0">
                <a:solidFill>
                  <a:srgbClr val="00B0F0"/>
                </a:solidFill>
              </a:rPr>
              <a:t>  public void method()</a:t>
            </a:r>
          </a:p>
          <a:p>
            <a:pPr>
              <a:buNone/>
            </a:pPr>
            <a:r>
              <a:rPr lang="en-US" dirty="0" smtClean="0">
                <a:solidFill>
                  <a:srgbClr val="00B0F0"/>
                </a:solidFill>
              </a:rPr>
              <a:t>{throw </a:t>
            </a:r>
            <a:r>
              <a:rPr lang="en-US" dirty="0" err="1" smtClean="0">
                <a:solidFill>
                  <a:srgbClr val="00B0F0"/>
                </a:solidFill>
              </a:rPr>
              <a:t>ArithmrticException</a:t>
            </a:r>
            <a:r>
              <a:rPr lang="en-US" dirty="0" smtClean="0">
                <a:solidFill>
                  <a:srgbClr val="00B0F0"/>
                </a:solidFill>
              </a:rPr>
              <a:t>(), </a:t>
            </a:r>
            <a:r>
              <a:rPr lang="en-US" dirty="0" err="1" smtClean="0">
                <a:solidFill>
                  <a:srgbClr val="00B0F0"/>
                </a:solidFill>
              </a:rPr>
              <a:t>ArrayIndexOutOfBounds</a:t>
            </a:r>
            <a:r>
              <a:rPr lang="en-US" dirty="0" smtClean="0">
                <a:solidFill>
                  <a:srgbClr val="00B0F0"/>
                </a:solidFill>
              </a:rPr>
              <a:t>();</a:t>
            </a:r>
          </a:p>
          <a:p>
            <a:pPr>
              <a:buNone/>
            </a:pPr>
            <a:r>
              <a:rPr lang="en-US" dirty="0" smtClean="0">
                <a:solidFill>
                  <a:srgbClr val="00B0F0"/>
                </a:solidFill>
              </a:rPr>
              <a:t>  //other code  </a:t>
            </a:r>
          </a:p>
          <a:p>
            <a:pPr>
              <a:buNone/>
            </a:pPr>
            <a:r>
              <a:rPr lang="en-US" dirty="0" smtClean="0">
                <a:solidFill>
                  <a:srgbClr val="00B0F0"/>
                </a:solidFill>
              </a:rPr>
              <a:t> }</a:t>
            </a:r>
            <a:endParaRPr lang="en-US" dirty="0" smtClean="0"/>
          </a:p>
          <a:p>
            <a:pPr>
              <a:buNone/>
            </a:pPr>
            <a:endParaRPr lang="en-US" dirty="0" smtClean="0"/>
          </a:p>
          <a:p>
            <a:pPr>
              <a:buNone/>
            </a:pPr>
            <a:endParaRPr lang="en-US" dirty="0"/>
          </a:p>
        </p:txBody>
      </p:sp>
      <p:sp>
        <p:nvSpPr>
          <p:cNvPr id="5" name="Text Placeholder 4"/>
          <p:cNvSpPr>
            <a:spLocks noGrp="1"/>
          </p:cNvSpPr>
          <p:nvPr>
            <p:ph type="body" sz="quarter" idx="3"/>
          </p:nvPr>
        </p:nvSpPr>
        <p:spPr>
          <a:xfrm>
            <a:off x="4645025" y="1285860"/>
            <a:ext cx="4041775" cy="428628"/>
          </a:xfrm>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en-US" dirty="0" smtClean="0"/>
              <a:t>throws: </a:t>
            </a:r>
            <a:endParaRPr lang="en-US" dirty="0"/>
          </a:p>
        </p:txBody>
      </p:sp>
      <p:sp>
        <p:nvSpPr>
          <p:cNvPr id="6" name="Content Placeholder 5"/>
          <p:cNvSpPr>
            <a:spLocks noGrp="1"/>
          </p:cNvSpPr>
          <p:nvPr>
            <p:ph sz="quarter" idx="4"/>
          </p:nvPr>
        </p:nvSpPr>
        <p:spPr>
          <a:xfrm>
            <a:off x="4645025" y="1857364"/>
            <a:ext cx="4041775" cy="4268799"/>
          </a:xfrm>
        </p:spPr>
        <p:style>
          <a:lnRef idx="1">
            <a:schemeClr val="accent3"/>
          </a:lnRef>
          <a:fillRef idx="2">
            <a:schemeClr val="accent3"/>
          </a:fillRef>
          <a:effectRef idx="1">
            <a:schemeClr val="accent3"/>
          </a:effectRef>
          <a:fontRef idx="minor">
            <a:schemeClr val="dk1"/>
          </a:fontRef>
        </p:style>
        <p:txBody>
          <a:bodyPr>
            <a:normAutofit fontScale="85000" lnSpcReduction="20000"/>
          </a:bodyPr>
          <a:lstStyle/>
          <a:p>
            <a:r>
              <a:rPr lang="en-US" b="1" dirty="0" smtClean="0"/>
              <a:t>“throws” </a:t>
            </a:r>
            <a:r>
              <a:rPr lang="en-US" dirty="0" smtClean="0"/>
              <a:t>is used to declare an exception.</a:t>
            </a:r>
          </a:p>
          <a:p>
            <a:r>
              <a:rPr lang="en-US" b="1" dirty="0" smtClean="0"/>
              <a:t>throws</a:t>
            </a:r>
            <a:r>
              <a:rPr lang="en-US" dirty="0" smtClean="0"/>
              <a:t> is followed by class name.</a:t>
            </a:r>
          </a:p>
          <a:p>
            <a:r>
              <a:rPr lang="en-US" b="1" smtClean="0"/>
              <a:t>throws</a:t>
            </a:r>
            <a:r>
              <a:rPr lang="en-US" smtClean="0"/>
              <a:t> </a:t>
            </a:r>
            <a:r>
              <a:rPr lang="en-US" dirty="0" smtClean="0"/>
              <a:t>is used with the method signature.</a:t>
            </a:r>
          </a:p>
          <a:p>
            <a:pPr>
              <a:buNone/>
            </a:pPr>
            <a:r>
              <a:rPr lang="en-US" dirty="0" err="1" smtClean="0">
                <a:solidFill>
                  <a:srgbClr val="00B050"/>
                </a:solidFill>
              </a:rPr>
              <a:t>E.g</a:t>
            </a:r>
            <a:r>
              <a:rPr lang="en-US" dirty="0" smtClean="0">
                <a:solidFill>
                  <a:srgbClr val="00B050"/>
                </a:solidFill>
              </a:rPr>
              <a:t>: public  void method(</a:t>
            </a:r>
            <a:r>
              <a:rPr lang="en-US" dirty="0" err="1" smtClean="0">
                <a:solidFill>
                  <a:srgbClr val="00B050"/>
                </a:solidFill>
              </a:rPr>
              <a:t>int</a:t>
            </a:r>
            <a:r>
              <a:rPr lang="en-US" dirty="0" smtClean="0">
                <a:solidFill>
                  <a:srgbClr val="00B050"/>
                </a:solidFill>
              </a:rPr>
              <a:t> a) </a:t>
            </a:r>
            <a:r>
              <a:rPr lang="en-US" b="1" dirty="0" smtClean="0">
                <a:solidFill>
                  <a:srgbClr val="00B050"/>
                </a:solidFill>
              </a:rPr>
              <a:t>throws </a:t>
            </a:r>
            <a:r>
              <a:rPr lang="en-US" b="1" dirty="0" err="1" smtClean="0">
                <a:solidFill>
                  <a:srgbClr val="00B050"/>
                </a:solidFill>
              </a:rPr>
              <a:t>ClassName</a:t>
            </a:r>
            <a:r>
              <a:rPr lang="en-US" b="1" dirty="0" smtClean="0">
                <a:solidFill>
                  <a:srgbClr val="00B050"/>
                </a:solidFill>
              </a:rPr>
              <a:t>  </a:t>
            </a:r>
            <a:r>
              <a:rPr lang="en-US" dirty="0" smtClean="0">
                <a:solidFill>
                  <a:srgbClr val="00B050"/>
                </a:solidFill>
              </a:rPr>
              <a:t>{</a:t>
            </a:r>
          </a:p>
          <a:p>
            <a:pPr>
              <a:buNone/>
            </a:pPr>
            <a:r>
              <a:rPr lang="en-US" dirty="0" smtClean="0">
                <a:solidFill>
                  <a:srgbClr val="00B050"/>
                </a:solidFill>
              </a:rPr>
              <a:t>            //code</a:t>
            </a:r>
          </a:p>
          <a:p>
            <a:pPr>
              <a:buNone/>
            </a:pPr>
            <a:r>
              <a:rPr lang="en-US" dirty="0" smtClean="0">
                <a:solidFill>
                  <a:srgbClr val="00B050"/>
                </a:solidFill>
              </a:rPr>
              <a:t>           }</a:t>
            </a:r>
          </a:p>
          <a:p>
            <a:pPr>
              <a:buFont typeface="Arial" charset="0"/>
              <a:buChar char="•"/>
            </a:pPr>
            <a:r>
              <a:rPr lang="en-US" dirty="0" smtClean="0"/>
              <a:t>Multiple exceptions can be declared</a:t>
            </a:r>
            <a:r>
              <a:rPr lang="en-US" dirty="0" smtClean="0">
                <a:solidFill>
                  <a:srgbClr val="00B0F0"/>
                </a:solidFill>
              </a:rPr>
              <a:t>.</a:t>
            </a:r>
          </a:p>
          <a:p>
            <a:pPr>
              <a:buNone/>
            </a:pPr>
            <a:r>
              <a:rPr lang="en-US" dirty="0" smtClean="0"/>
              <a:t>    </a:t>
            </a:r>
            <a:r>
              <a:rPr lang="en-US" dirty="0" err="1" smtClean="0"/>
              <a:t>i.e</a:t>
            </a:r>
            <a:r>
              <a:rPr lang="en-US" dirty="0" smtClean="0">
                <a:solidFill>
                  <a:srgbClr val="00B0F0"/>
                </a:solidFill>
              </a:rPr>
              <a:t>   public void method() throws </a:t>
            </a:r>
            <a:r>
              <a:rPr lang="en-US" dirty="0" err="1" smtClean="0">
                <a:solidFill>
                  <a:srgbClr val="00B0F0"/>
                </a:solidFill>
              </a:rPr>
              <a:t>IOException,SQLException</a:t>
            </a:r>
            <a:r>
              <a:rPr lang="en-US" dirty="0" smtClean="0">
                <a:solidFill>
                  <a:srgbClr val="00B0F0"/>
                </a:solidFill>
              </a:rPr>
              <a:t>, </a:t>
            </a:r>
            <a:r>
              <a:rPr lang="en-US" dirty="0" err="1" smtClean="0">
                <a:solidFill>
                  <a:srgbClr val="00B0F0"/>
                </a:solidFill>
              </a:rPr>
              <a:t>ClassNotFoundException</a:t>
            </a:r>
            <a:r>
              <a:rPr lang="en-US" dirty="0" smtClean="0">
                <a:solidFill>
                  <a:srgbClr val="00B0F0"/>
                </a:solidFill>
              </a:rPr>
              <a:t> etc</a:t>
            </a:r>
          </a:p>
          <a:p>
            <a:pPr>
              <a:buNone/>
            </a:pPr>
            <a:r>
              <a:rPr lang="en-US" dirty="0" smtClean="0">
                <a:solidFill>
                  <a:srgbClr val="00B0F0"/>
                </a:solidFill>
              </a:rPr>
              <a:t>{    //code of method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26130"/>
          </a:xfrm>
        </p:spPr>
        <p:txBody>
          <a:bodyPr/>
          <a:lstStyle/>
          <a:p>
            <a:r>
              <a:rPr lang="en-US" dirty="0" smtClean="0">
                <a:sym typeface="Wingdings" pitchFamily="2" charset="2"/>
              </a:rPr>
              <a:t>   Any Question?</a:t>
            </a:r>
            <a:br>
              <a:rPr lang="en-US" dirty="0" smtClean="0">
                <a:sym typeface="Wingdings" pitchFamily="2" charset="2"/>
              </a:rPr>
            </a:br>
            <a:r>
              <a:rPr lang="en-US"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83320"/>
          </a:xfrm>
          <a:ln/>
        </p:spPr>
        <p:style>
          <a:lnRef idx="1">
            <a:schemeClr val="accent5"/>
          </a:lnRef>
          <a:fillRef idx="2">
            <a:schemeClr val="accent5"/>
          </a:fillRef>
          <a:effectRef idx="1">
            <a:schemeClr val="accent5"/>
          </a:effectRef>
          <a:fontRef idx="minor">
            <a:schemeClr val="dk1"/>
          </a:fontRef>
        </p:style>
        <p:txBody>
          <a:bodyPr/>
          <a:lstStyle/>
          <a:p>
            <a:r>
              <a:rPr lang="en-US" dirty="0" smtClean="0">
                <a:solidFill>
                  <a:srgbClr val="00B0F0"/>
                </a:solidFill>
              </a:rPr>
              <a:t>THANK YOU</a:t>
            </a:r>
            <a:br>
              <a:rPr lang="en-US" dirty="0" smtClean="0">
                <a:solidFill>
                  <a:srgbClr val="00B0F0"/>
                </a:solidFill>
              </a:rPr>
            </a:br>
            <a:r>
              <a:rPr lang="en-US" dirty="0" smtClean="0">
                <a:solidFill>
                  <a:schemeClr val="accent6">
                    <a:lumMod val="75000"/>
                  </a:schemeClr>
                </a:solidFill>
                <a:sym typeface="Wingdings" pitchFamily="2" charset="2"/>
              </a:rPr>
              <a:t></a:t>
            </a:r>
            <a:endParaRPr lang="en-US"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15262" cy="785794"/>
          </a:xfrm>
        </p:spPr>
        <p:txBody>
          <a:bodyPr>
            <a:normAutofit/>
          </a:bodyPr>
          <a:lstStyle/>
          <a:p>
            <a:r>
              <a:rPr lang="en-US" b="1" i="1" dirty="0" smtClean="0"/>
              <a:t>CLASS HIREARCHY:</a:t>
            </a:r>
            <a:endParaRPr lang="en-US" dirty="0"/>
          </a:p>
        </p:txBody>
      </p:sp>
      <p:sp>
        <p:nvSpPr>
          <p:cNvPr id="3" name="Content Placeholder 2"/>
          <p:cNvSpPr>
            <a:spLocks noGrp="1"/>
          </p:cNvSpPr>
          <p:nvPr>
            <p:ph idx="1"/>
          </p:nvPr>
        </p:nvSpPr>
        <p:spPr>
          <a:xfrm>
            <a:off x="214282" y="928670"/>
            <a:ext cx="8472518" cy="4071966"/>
          </a:xfrm>
          <a:effectLst>
            <a:glow rad="101600">
              <a:schemeClr val="accent2">
                <a:satMod val="175000"/>
                <a:alpha val="40000"/>
              </a:schemeClr>
            </a:glow>
          </a:effectLst>
        </p:spPr>
        <p:txBody>
          <a:bodyPr/>
          <a:lstStyle/>
          <a:p>
            <a:pPr>
              <a:buNone/>
            </a:pPr>
            <a:r>
              <a:rPr lang="en-US" dirty="0" smtClean="0"/>
              <a:t> </a:t>
            </a:r>
            <a:endParaRPr lang="en-US" dirty="0"/>
          </a:p>
        </p:txBody>
      </p:sp>
      <p:sp>
        <p:nvSpPr>
          <p:cNvPr id="4" name="Rectangle 3"/>
          <p:cNvSpPr/>
          <p:nvPr/>
        </p:nvSpPr>
        <p:spPr>
          <a:xfrm>
            <a:off x="2928926" y="714356"/>
            <a:ext cx="2286016"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Throwable</a:t>
            </a:r>
            <a:endParaRPr lang="en-US" dirty="0"/>
          </a:p>
        </p:txBody>
      </p:sp>
      <p:sp>
        <p:nvSpPr>
          <p:cNvPr id="8" name="Down Arrow 7"/>
          <p:cNvSpPr/>
          <p:nvPr/>
        </p:nvSpPr>
        <p:spPr>
          <a:xfrm>
            <a:off x="4000496" y="1000108"/>
            <a:ext cx="142876"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71604" y="1714488"/>
            <a:ext cx="1500198" cy="2143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Error</a:t>
            </a:r>
            <a:endParaRPr lang="en-US" dirty="0"/>
          </a:p>
        </p:txBody>
      </p:sp>
      <p:sp>
        <p:nvSpPr>
          <p:cNvPr id="11" name="Rectangle 10"/>
          <p:cNvSpPr/>
          <p:nvPr/>
        </p:nvSpPr>
        <p:spPr>
          <a:xfrm>
            <a:off x="5000628" y="1714488"/>
            <a:ext cx="1357322" cy="2143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Exception</a:t>
            </a:r>
            <a:endParaRPr lang="en-US" dirty="0"/>
          </a:p>
        </p:txBody>
      </p:sp>
      <p:cxnSp>
        <p:nvCxnSpPr>
          <p:cNvPr id="13" name="Straight Connector 12"/>
          <p:cNvCxnSpPr/>
          <p:nvPr/>
        </p:nvCxnSpPr>
        <p:spPr>
          <a:xfrm>
            <a:off x="2285984" y="1428736"/>
            <a:ext cx="342902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2143902" y="1571612"/>
            <a:ext cx="284958"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572132" y="157161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571736" y="2357430"/>
            <a:ext cx="4714908" cy="1588"/>
          </a:xfrm>
          <a:prstGeom prst="line">
            <a:avLst/>
          </a:prstGeom>
        </p:spPr>
        <p:style>
          <a:lnRef idx="2">
            <a:schemeClr val="accent2"/>
          </a:lnRef>
          <a:fillRef idx="0">
            <a:schemeClr val="accent2"/>
          </a:fillRef>
          <a:effectRef idx="1">
            <a:schemeClr val="accent2"/>
          </a:effectRef>
          <a:fontRef idx="minor">
            <a:schemeClr val="tx1"/>
          </a:fontRef>
        </p:style>
      </p:cxnSp>
      <p:sp>
        <p:nvSpPr>
          <p:cNvPr id="19" name="Down Arrow 18"/>
          <p:cNvSpPr/>
          <p:nvPr/>
        </p:nvSpPr>
        <p:spPr>
          <a:xfrm>
            <a:off x="5715008" y="1928802"/>
            <a:ext cx="142876"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rot="5400000">
            <a:off x="7108049" y="2536025"/>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9" idx="2"/>
          </p:cNvCxnSpPr>
          <p:nvPr/>
        </p:nvCxnSpPr>
        <p:spPr>
          <a:xfrm rot="5400000">
            <a:off x="5607851" y="2536025"/>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037009" y="2536025"/>
            <a:ext cx="35639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393935" y="2535231"/>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428728" y="2714620"/>
            <a:ext cx="2143140" cy="3571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err="1" smtClean="0"/>
              <a:t>ClassNotFoundException</a:t>
            </a:r>
            <a:endParaRPr lang="en-US" sz="1400" dirty="0"/>
          </a:p>
        </p:txBody>
      </p:sp>
      <p:sp>
        <p:nvSpPr>
          <p:cNvPr id="35" name="Rectangle 34"/>
          <p:cNvSpPr/>
          <p:nvPr/>
        </p:nvSpPr>
        <p:spPr>
          <a:xfrm>
            <a:off x="3714744" y="2714620"/>
            <a:ext cx="1214446" cy="2857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err="1" smtClean="0"/>
              <a:t>IOException</a:t>
            </a:r>
            <a:endParaRPr lang="en-US" sz="1400" dirty="0"/>
          </a:p>
        </p:txBody>
      </p:sp>
      <p:sp>
        <p:nvSpPr>
          <p:cNvPr id="36" name="Rectangle 35"/>
          <p:cNvSpPr/>
          <p:nvPr/>
        </p:nvSpPr>
        <p:spPr>
          <a:xfrm>
            <a:off x="5143504" y="2714620"/>
            <a:ext cx="1643074" cy="28575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err="1" smtClean="0">
                <a:solidFill>
                  <a:schemeClr val="bg1"/>
                </a:solidFill>
              </a:rPr>
              <a:t>RuntimeException</a:t>
            </a:r>
            <a:endParaRPr lang="en-US" sz="1400" b="1" dirty="0">
              <a:solidFill>
                <a:schemeClr val="bg1"/>
              </a:solidFill>
            </a:endParaRPr>
          </a:p>
        </p:txBody>
      </p:sp>
      <p:sp>
        <p:nvSpPr>
          <p:cNvPr id="37" name="Rectangle 36"/>
          <p:cNvSpPr/>
          <p:nvPr/>
        </p:nvSpPr>
        <p:spPr>
          <a:xfrm>
            <a:off x="6929454" y="2714620"/>
            <a:ext cx="1428760" cy="3571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smtClean="0"/>
              <a:t>And many other classes</a:t>
            </a:r>
            <a:r>
              <a:rPr lang="en-US" sz="1400" dirty="0" smtClean="0"/>
              <a:t>…</a:t>
            </a:r>
            <a:endParaRPr lang="en-US" sz="1400" dirty="0"/>
          </a:p>
        </p:txBody>
      </p:sp>
      <p:sp>
        <p:nvSpPr>
          <p:cNvPr id="38" name="Down Arrow 37"/>
          <p:cNvSpPr/>
          <p:nvPr/>
        </p:nvSpPr>
        <p:spPr>
          <a:xfrm>
            <a:off x="5786446" y="3000372"/>
            <a:ext cx="142876"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1000100" y="3429000"/>
            <a:ext cx="6215106"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rot="5400000">
            <a:off x="822299" y="3606801"/>
            <a:ext cx="35639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3215472"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5572132" y="3571876"/>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7072330" y="3571876"/>
            <a:ext cx="285752" cy="1588"/>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643702" y="3714752"/>
            <a:ext cx="1857388" cy="4286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n-US" sz="1400" dirty="0" err="1" smtClean="0"/>
              <a:t>ArithmeticException</a:t>
            </a:r>
            <a:endParaRPr lang="en-US" sz="1400" dirty="0"/>
          </a:p>
        </p:txBody>
      </p:sp>
      <p:sp>
        <p:nvSpPr>
          <p:cNvPr id="51" name="Rectangle 50"/>
          <p:cNvSpPr/>
          <p:nvPr/>
        </p:nvSpPr>
        <p:spPr>
          <a:xfrm>
            <a:off x="4572000" y="3714752"/>
            <a:ext cx="1857388" cy="4286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err="1" smtClean="0"/>
              <a:t>NullPointerException</a:t>
            </a:r>
            <a:endParaRPr lang="en-US" sz="1400" dirty="0"/>
          </a:p>
        </p:txBody>
      </p:sp>
      <p:sp>
        <p:nvSpPr>
          <p:cNvPr id="52" name="Rectangle 51"/>
          <p:cNvSpPr/>
          <p:nvPr/>
        </p:nvSpPr>
        <p:spPr>
          <a:xfrm>
            <a:off x="2000232" y="3714752"/>
            <a:ext cx="2500330" cy="4286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err="1" smtClean="0"/>
              <a:t>IndexOutOfBoundsException</a:t>
            </a:r>
            <a:endParaRPr lang="en-US" sz="1400" dirty="0"/>
          </a:p>
        </p:txBody>
      </p:sp>
      <p:sp>
        <p:nvSpPr>
          <p:cNvPr id="53" name="Rectangle 52"/>
          <p:cNvSpPr/>
          <p:nvPr/>
        </p:nvSpPr>
        <p:spPr>
          <a:xfrm>
            <a:off x="285720" y="3714752"/>
            <a:ext cx="1500198" cy="4286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smtClean="0"/>
              <a:t>And many more classes…</a:t>
            </a:r>
            <a:endParaRPr lang="en-US" sz="1400" dirty="0"/>
          </a:p>
        </p:txBody>
      </p:sp>
      <p:sp>
        <p:nvSpPr>
          <p:cNvPr id="59" name="Rectangle 58"/>
          <p:cNvSpPr/>
          <p:nvPr/>
        </p:nvSpPr>
        <p:spPr>
          <a:xfrm>
            <a:off x="1357290" y="2143116"/>
            <a:ext cx="1500198" cy="2857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Many classes…</a:t>
            </a:r>
            <a:endParaRPr lang="en-US" sz="1400" dirty="0"/>
          </a:p>
        </p:txBody>
      </p:sp>
      <p:sp>
        <p:nvSpPr>
          <p:cNvPr id="60" name="Down Arrow 59"/>
          <p:cNvSpPr/>
          <p:nvPr/>
        </p:nvSpPr>
        <p:spPr>
          <a:xfrm>
            <a:off x="2214546" y="1928802"/>
            <a:ext cx="142876" cy="2143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b="1" i="1" dirty="0" smtClean="0"/>
              <a:t>TYPES OF EXCEPTIONS:</a:t>
            </a:r>
            <a:endParaRPr lang="en-US" dirty="0"/>
          </a:p>
        </p:txBody>
      </p:sp>
      <p:sp>
        <p:nvSpPr>
          <p:cNvPr id="3" name="Content Placeholder 2"/>
          <p:cNvSpPr>
            <a:spLocks noGrp="1"/>
          </p:cNvSpPr>
          <p:nvPr>
            <p:ph idx="1"/>
          </p:nvPr>
        </p:nvSpPr>
        <p:spPr>
          <a:xfrm>
            <a:off x="457200" y="1571612"/>
            <a:ext cx="8229600" cy="4714908"/>
          </a:xfrm>
        </p:spPr>
        <p:style>
          <a:lnRef idx="1">
            <a:schemeClr val="dk1"/>
          </a:lnRef>
          <a:fillRef idx="2">
            <a:schemeClr val="dk1"/>
          </a:fillRef>
          <a:effectRef idx="1">
            <a:schemeClr val="dk1"/>
          </a:effectRef>
          <a:fontRef idx="minor">
            <a:schemeClr val="dk1"/>
          </a:fontRef>
        </p:style>
        <p:txBody>
          <a:bodyPr>
            <a:normAutofit fontScale="32500" lnSpcReduction="20000"/>
          </a:bodyPr>
          <a:lstStyle/>
          <a:p>
            <a:pPr>
              <a:buNone/>
            </a:pPr>
            <a:r>
              <a:rPr lang="en-US" sz="6000" dirty="0" smtClean="0"/>
              <a:t>There are mainly two types of exceptions:</a:t>
            </a:r>
          </a:p>
          <a:p>
            <a:r>
              <a:rPr lang="en-US" sz="6000" b="1" dirty="0" smtClean="0"/>
              <a:t>Checked exceptions:</a:t>
            </a:r>
          </a:p>
          <a:p>
            <a:pPr>
              <a:buNone/>
            </a:pPr>
            <a:endParaRPr lang="en-US" sz="6000" b="1" dirty="0" smtClean="0"/>
          </a:p>
          <a:p>
            <a:pPr>
              <a:buNone/>
            </a:pPr>
            <a:r>
              <a:rPr lang="en-US" sz="6000" dirty="0" smtClean="0"/>
              <a:t>   		These  exceptions are checked at compile-time. Classes that extend </a:t>
            </a:r>
            <a:r>
              <a:rPr lang="en-US" sz="6000" b="1" dirty="0" err="1" smtClean="0"/>
              <a:t>Throwable</a:t>
            </a:r>
            <a:r>
              <a:rPr lang="en-US" sz="6000" b="1" dirty="0" smtClean="0"/>
              <a:t> </a:t>
            </a:r>
            <a:r>
              <a:rPr lang="en-US" sz="6000" dirty="0" smtClean="0"/>
              <a:t>class except </a:t>
            </a:r>
            <a:r>
              <a:rPr lang="en-US" sz="6000" b="1" dirty="0" err="1" smtClean="0"/>
              <a:t>RuntimeException</a:t>
            </a:r>
            <a:r>
              <a:rPr lang="en-US" sz="6000" b="1" dirty="0" smtClean="0"/>
              <a:t> </a:t>
            </a:r>
            <a:r>
              <a:rPr lang="en-US" sz="6000" dirty="0" smtClean="0"/>
              <a:t>and </a:t>
            </a:r>
            <a:r>
              <a:rPr lang="en-US" sz="6000" b="1" dirty="0" smtClean="0"/>
              <a:t>Error </a:t>
            </a:r>
            <a:r>
              <a:rPr lang="en-US" sz="6000" dirty="0" smtClean="0"/>
              <a:t> are known as checked exceptions.  Checked exceptions means that compiler forces the programmer to check and deal with the exceptions. </a:t>
            </a:r>
          </a:p>
          <a:p>
            <a:pPr>
              <a:buNone/>
            </a:pPr>
            <a:r>
              <a:rPr lang="en-US" sz="6000" dirty="0" smtClean="0"/>
              <a:t>      </a:t>
            </a:r>
            <a:r>
              <a:rPr lang="en-US" sz="6000" dirty="0" err="1" smtClean="0"/>
              <a:t>E.g</a:t>
            </a:r>
            <a:r>
              <a:rPr lang="en-US" sz="6000" dirty="0" smtClean="0"/>
              <a:t> : </a:t>
            </a:r>
            <a:r>
              <a:rPr lang="en-US" sz="6000" dirty="0" err="1" smtClean="0"/>
              <a:t>IOException</a:t>
            </a:r>
            <a:r>
              <a:rPr lang="en-US" sz="6000" dirty="0" smtClean="0"/>
              <a:t> , </a:t>
            </a:r>
            <a:r>
              <a:rPr lang="en-US" sz="6000" dirty="0" err="1" smtClean="0"/>
              <a:t>SQLException</a:t>
            </a:r>
            <a:r>
              <a:rPr lang="en-US" sz="6000" dirty="0" smtClean="0"/>
              <a:t> etc.</a:t>
            </a:r>
            <a:r>
              <a:rPr lang="en-US" sz="6000" b="1" dirty="0" smtClean="0"/>
              <a:t> </a:t>
            </a:r>
            <a:endParaRPr lang="en-US" sz="6000" dirty="0" smtClean="0"/>
          </a:p>
          <a:p>
            <a:pPr>
              <a:buNone/>
            </a:pPr>
            <a:endParaRPr lang="en-US" sz="6000" dirty="0" smtClean="0"/>
          </a:p>
          <a:p>
            <a:r>
              <a:rPr lang="en-US" sz="6000" b="1" dirty="0" smtClean="0"/>
              <a:t> Unchecked exceptions:</a:t>
            </a:r>
          </a:p>
          <a:p>
            <a:endParaRPr lang="en-US" sz="6000" b="1" dirty="0" smtClean="0"/>
          </a:p>
          <a:p>
            <a:pPr lvl="1">
              <a:buNone/>
            </a:pPr>
            <a:r>
              <a:rPr lang="en-US" sz="6200" dirty="0" smtClean="0"/>
              <a:t>         These exceptions are not checked at compile-time rather they are checked at runtime. </a:t>
            </a:r>
            <a:r>
              <a:rPr lang="en-US" sz="6600" dirty="0" smtClean="0"/>
              <a:t>. Classes that extend </a:t>
            </a:r>
            <a:r>
              <a:rPr lang="en-US" sz="6600" b="1" dirty="0" err="1" smtClean="0"/>
              <a:t>RuntimeException</a:t>
            </a:r>
            <a:r>
              <a:rPr lang="en-US" sz="6600" b="1" dirty="0" smtClean="0"/>
              <a:t>, Error </a:t>
            </a:r>
            <a:r>
              <a:rPr lang="en-US" sz="6600" dirty="0" smtClean="0"/>
              <a:t>and their </a:t>
            </a:r>
            <a:r>
              <a:rPr lang="en-US" sz="6600" b="1" dirty="0" smtClean="0"/>
              <a:t>subclasses</a:t>
            </a:r>
            <a:r>
              <a:rPr lang="en-US" sz="6600" dirty="0" smtClean="0"/>
              <a:t>  are known as unchecked exceptions.</a:t>
            </a:r>
          </a:p>
          <a:p>
            <a:pPr lvl="1">
              <a:buNone/>
            </a:pPr>
            <a:r>
              <a:rPr lang="en-US" sz="6600" dirty="0" smtClean="0"/>
              <a:t> </a:t>
            </a:r>
            <a:r>
              <a:rPr lang="en-US" sz="6600" dirty="0" err="1" smtClean="0"/>
              <a:t>E.g</a:t>
            </a:r>
            <a:r>
              <a:rPr lang="en-US" sz="6600" dirty="0" smtClean="0"/>
              <a:t> : </a:t>
            </a:r>
            <a:r>
              <a:rPr lang="en-US" sz="6600" dirty="0" err="1" smtClean="0"/>
              <a:t>ArithmeticException</a:t>
            </a:r>
            <a:r>
              <a:rPr lang="en-US" sz="6600" dirty="0" smtClean="0"/>
              <a:t> , </a:t>
            </a:r>
            <a:r>
              <a:rPr lang="en-US" sz="6600" dirty="0" err="1" smtClean="0"/>
              <a:t>NullPointerException</a:t>
            </a:r>
            <a:r>
              <a:rPr lang="en-US" sz="6600" dirty="0" smtClean="0"/>
              <a:t>, </a:t>
            </a:r>
            <a:r>
              <a:rPr lang="en-US" sz="6600" dirty="0" err="1" smtClean="0"/>
              <a:t>ArrayIndexOutOfBoundsException</a:t>
            </a:r>
            <a:r>
              <a:rPr lang="en-US" sz="6600" dirty="0" smtClean="0"/>
              <a:t> etc.</a:t>
            </a:r>
            <a:r>
              <a:rPr lang="en-US" sz="6600" b="1" dirty="0" smtClean="0"/>
              <a:t> </a:t>
            </a:r>
            <a:endParaRPr lang="en-US" sz="62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style>
          <a:lnRef idx="1">
            <a:schemeClr val="accent3"/>
          </a:lnRef>
          <a:fillRef idx="2">
            <a:schemeClr val="accent3"/>
          </a:fillRef>
          <a:effectRef idx="1">
            <a:schemeClr val="accent3"/>
          </a:effectRef>
          <a:fontRef idx="minor">
            <a:schemeClr val="dk1"/>
          </a:fontRef>
        </p:style>
        <p:txBody>
          <a:bodyPr/>
          <a:lstStyle/>
          <a:p>
            <a:r>
              <a:rPr lang="en-US" b="1" i="1" dirty="0" smtClean="0"/>
              <a:t>UNCAUGHT EXCEPTIONS:</a:t>
            </a:r>
            <a:endParaRPr lang="en-US" dirty="0"/>
          </a:p>
        </p:txBody>
      </p:sp>
      <p:sp>
        <p:nvSpPr>
          <p:cNvPr id="3" name="Content Placeholder 2"/>
          <p:cNvSpPr>
            <a:spLocks noGrp="1"/>
          </p:cNvSpPr>
          <p:nvPr>
            <p:ph idx="1"/>
          </p:nvPr>
        </p:nvSpPr>
        <p:spPr>
          <a:xfrm>
            <a:off x="457200" y="1285860"/>
            <a:ext cx="8229600" cy="4840303"/>
          </a:xfr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r>
              <a:rPr lang="en-US" dirty="0" smtClean="0"/>
              <a:t>The exceptions that are not handled or caught manually are called uncaught exceptions.</a:t>
            </a:r>
          </a:p>
          <a:p>
            <a:r>
              <a:rPr lang="en-US" dirty="0" smtClean="0"/>
              <a:t>These exceptions are handled by the </a:t>
            </a:r>
            <a:r>
              <a:rPr lang="en-US" b="1" dirty="0" smtClean="0"/>
              <a:t>default handler </a:t>
            </a:r>
            <a:r>
              <a:rPr lang="en-US" dirty="0" smtClean="0"/>
              <a:t> provided by the java run-time system.</a:t>
            </a:r>
          </a:p>
          <a:p>
            <a:r>
              <a:rPr lang="en-US" dirty="0" smtClean="0"/>
              <a:t>The default exception handler displays a string describing the exception, prints </a:t>
            </a:r>
            <a:r>
              <a:rPr lang="en-US" dirty="0" err="1" smtClean="0"/>
              <a:t>hirearchy</a:t>
            </a:r>
            <a:r>
              <a:rPr lang="en-US" dirty="0" smtClean="0"/>
              <a:t> of methods where the exception is occurred</a:t>
            </a:r>
            <a:r>
              <a:rPr lang="en-US" sz="2600" dirty="0" smtClean="0"/>
              <a:t>(</a:t>
            </a:r>
            <a:r>
              <a:rPr lang="en-US" sz="2600" dirty="0" err="1" smtClean="0"/>
              <a:t>i.e</a:t>
            </a:r>
            <a:r>
              <a:rPr lang="en-US" sz="2600" dirty="0" smtClean="0"/>
              <a:t> </a:t>
            </a:r>
            <a:r>
              <a:rPr lang="en-US" sz="2200" dirty="0" smtClean="0"/>
              <a:t>method , line number, error message.)</a:t>
            </a:r>
            <a:r>
              <a:rPr lang="en-US" dirty="0" smtClean="0"/>
              <a:t> and causes our program to be terminated.</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a:bodyPr>
          <a:lstStyle/>
          <a:p>
            <a:r>
              <a:rPr lang="en-US" b="1" dirty="0" smtClean="0"/>
              <a:t>Example of uncaught exception</a:t>
            </a:r>
            <a:r>
              <a:rPr lang="en-US" dirty="0" smtClean="0"/>
              <a:t>:</a:t>
            </a:r>
            <a:endParaRPr lang="en-US" dirty="0"/>
          </a:p>
        </p:txBody>
      </p:sp>
      <p:sp>
        <p:nvSpPr>
          <p:cNvPr id="3" name="Text Placeholder 2"/>
          <p:cNvSpPr>
            <a:spLocks noGrp="1"/>
          </p:cNvSpPr>
          <p:nvPr>
            <p:ph type="body" idx="1"/>
          </p:nvPr>
        </p:nvSpPr>
        <p:spPr/>
        <p:style>
          <a:lnRef idx="1">
            <a:schemeClr val="accent5"/>
          </a:lnRef>
          <a:fillRef idx="2">
            <a:schemeClr val="accent5"/>
          </a:fillRef>
          <a:effectRef idx="1">
            <a:schemeClr val="accent5"/>
          </a:effectRef>
          <a:fontRef idx="minor">
            <a:schemeClr val="dk1"/>
          </a:fontRef>
        </p:style>
        <p:txBody>
          <a:bodyPr/>
          <a:lstStyle/>
          <a:p>
            <a:r>
              <a:rPr lang="en-US" dirty="0" smtClean="0"/>
              <a:t>Code: </a:t>
            </a:r>
            <a:endParaRPr lang="en-US" dirty="0"/>
          </a:p>
        </p:txBody>
      </p:sp>
      <p:sp>
        <p:nvSpPr>
          <p:cNvPr id="5" name="Text Placeholder 4"/>
          <p:cNvSpPr>
            <a:spLocks noGrp="1"/>
          </p:cNvSpPr>
          <p:nvPr>
            <p:ph type="body" sz="quarter" idx="3"/>
          </p:nvPr>
        </p:nvSpPr>
        <p:spPr/>
        <p:style>
          <a:lnRef idx="1">
            <a:schemeClr val="accent5"/>
          </a:lnRef>
          <a:fillRef idx="2">
            <a:schemeClr val="accent5"/>
          </a:fillRef>
          <a:effectRef idx="1">
            <a:schemeClr val="accent5"/>
          </a:effectRef>
          <a:fontRef idx="minor">
            <a:schemeClr val="dk1"/>
          </a:fontRef>
        </p:style>
        <p:txBody>
          <a:bodyPr/>
          <a:lstStyle/>
          <a:p>
            <a:r>
              <a:rPr lang="en-US" dirty="0" smtClean="0"/>
              <a:t>Output :</a:t>
            </a:r>
            <a:endParaRPr lang="en-US" dirty="0"/>
          </a:p>
        </p:txBody>
      </p:sp>
      <p:pic>
        <p:nvPicPr>
          <p:cNvPr id="2050" name="Picture 2"/>
          <p:cNvPicPr>
            <a:picLocks noGrp="1" noChangeAspect="1" noChangeArrowheads="1"/>
          </p:cNvPicPr>
          <p:nvPr>
            <p:ph sz="half" idx="2"/>
          </p:nvPr>
        </p:nvPicPr>
        <p:blipFill>
          <a:blip r:embed="rId2"/>
          <a:srcRect/>
          <a:stretch>
            <a:fillRect/>
          </a:stretch>
        </p:blipFill>
        <p:spPr bwMode="auto">
          <a:xfrm>
            <a:off x="457200" y="2571745"/>
            <a:ext cx="4040188" cy="2481104"/>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2051" name="Picture 3" descr="C:\Users\zohai\Desktop\divideby 0.PNG"/>
          <p:cNvPicPr>
            <a:picLocks noGrp="1" noChangeAspect="1" noChangeArrowheads="1"/>
          </p:cNvPicPr>
          <p:nvPr>
            <p:ph sz="quarter" idx="4"/>
          </p:nvPr>
        </p:nvPicPr>
        <p:blipFill>
          <a:blip r:embed="rId3"/>
          <a:srcRect/>
          <a:stretch>
            <a:fillRect/>
          </a:stretch>
        </p:blipFill>
        <p:spPr bwMode="auto">
          <a:xfrm>
            <a:off x="4714844" y="2857496"/>
            <a:ext cx="4286312" cy="1214446"/>
          </a:xfrm>
          <a:prstGeom prst="rect">
            <a:avLst/>
          </a:prstGeom>
          <a:noFill/>
        </p:spPr>
      </p:pic>
      <p:cxnSp>
        <p:nvCxnSpPr>
          <p:cNvPr id="10" name="Straight Connector 9"/>
          <p:cNvCxnSpPr/>
          <p:nvPr/>
        </p:nvCxnSpPr>
        <p:spPr>
          <a:xfrm rot="16200000" flipH="1">
            <a:off x="1821637" y="4179099"/>
            <a:ext cx="5572164" cy="71438"/>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0" y="2214554"/>
            <a:ext cx="9144000" cy="71438"/>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b="1" i="1" dirty="0" smtClean="0"/>
              <a:t>USING TRY AND CATCH.</a:t>
            </a:r>
            <a:endParaRPr lang="en-US" dirty="0"/>
          </a:p>
        </p:txBody>
      </p:sp>
      <p:sp>
        <p:nvSpPr>
          <p:cNvPr id="3" name="Content Placeholder 2"/>
          <p:cNvSpPr>
            <a:spLocks noGrp="1"/>
          </p:cNvSpPr>
          <p:nvPr>
            <p:ph idx="1"/>
          </p:nvPr>
        </p:nvSpPr>
        <p:spPr>
          <a:xfrm>
            <a:off x="457200" y="1071546"/>
            <a:ext cx="8229600" cy="5054617"/>
          </a:xfrm>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en-US" dirty="0" smtClean="0"/>
              <a:t>The </a:t>
            </a:r>
            <a:r>
              <a:rPr lang="en-US" b="1" dirty="0" smtClean="0"/>
              <a:t>try-catch</a:t>
            </a:r>
            <a:r>
              <a:rPr lang="en-US" dirty="0" smtClean="0"/>
              <a:t> mechanism is used to handle the exceptions occurred in program.</a:t>
            </a:r>
          </a:p>
          <a:p>
            <a:r>
              <a:rPr lang="en-US" b="1" dirty="0" smtClean="0"/>
              <a:t>Try</a:t>
            </a:r>
            <a:r>
              <a:rPr lang="en-US" dirty="0" smtClean="0"/>
              <a:t> is used to enclose segment of code that may produce an exception where as </a:t>
            </a:r>
            <a:r>
              <a:rPr lang="en-US" b="1" dirty="0" smtClean="0"/>
              <a:t>catch </a:t>
            </a:r>
            <a:r>
              <a:rPr lang="en-US" dirty="0" smtClean="0"/>
              <a:t>is placed directly after the </a:t>
            </a:r>
            <a:r>
              <a:rPr lang="en-US" b="1" dirty="0" smtClean="0"/>
              <a:t>try </a:t>
            </a:r>
            <a:r>
              <a:rPr lang="en-US" dirty="0" smtClean="0"/>
              <a:t>block to handle one or more exception types.</a:t>
            </a:r>
          </a:p>
          <a:p>
            <a:r>
              <a:rPr lang="en-US" dirty="0" smtClean="0"/>
              <a:t>Java exceptions are handled within a </a:t>
            </a:r>
            <a:r>
              <a:rPr lang="en-US" b="1" dirty="0" smtClean="0"/>
              <a:t>catch</a:t>
            </a:r>
            <a:r>
              <a:rPr lang="en-US" dirty="0" smtClean="0"/>
              <a:t> block.</a:t>
            </a:r>
          </a:p>
          <a:p>
            <a:r>
              <a:rPr lang="en-US" dirty="0" smtClean="0"/>
              <a:t>We can handle our previous “divide by zero” exception with the help of a “</a:t>
            </a:r>
            <a:r>
              <a:rPr lang="en-US" b="1" dirty="0" smtClean="0"/>
              <a:t>try-catch</a:t>
            </a:r>
            <a:r>
              <a:rPr lang="en-US" dirty="0" smtClean="0"/>
              <a:t>” block .</a:t>
            </a:r>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b="1" dirty="0" smtClean="0"/>
              <a:t>try-catch syntax:</a:t>
            </a:r>
            <a:endParaRPr lang="en-US" b="1" dirty="0"/>
          </a:p>
        </p:txBody>
      </p:sp>
      <p:sp>
        <p:nvSpPr>
          <p:cNvPr id="3" name="Content Placeholder 2"/>
          <p:cNvSpPr>
            <a:spLocks noGrp="1"/>
          </p:cNvSpPr>
          <p:nvPr>
            <p:ph idx="1"/>
          </p:nvPr>
        </p:nvSpPr>
        <p:spPr>
          <a:xfrm>
            <a:off x="457200" y="1071546"/>
            <a:ext cx="8229600" cy="5054617"/>
          </a:xfrm>
        </p:spPr>
        <p:style>
          <a:lnRef idx="1">
            <a:schemeClr val="dk1"/>
          </a:lnRef>
          <a:fillRef idx="2">
            <a:schemeClr val="dk1"/>
          </a:fillRef>
          <a:effectRef idx="1">
            <a:schemeClr val="dk1"/>
          </a:effectRef>
          <a:fontRef idx="minor">
            <a:schemeClr val="dk1"/>
          </a:fontRef>
        </p:style>
        <p:txBody>
          <a:bodyPr>
            <a:normAutofit/>
          </a:bodyPr>
          <a:lstStyle/>
          <a:p>
            <a:r>
              <a:rPr lang="en-US" dirty="0" smtClean="0"/>
              <a:t>try {</a:t>
            </a:r>
          </a:p>
          <a:p>
            <a:pPr>
              <a:buNone/>
            </a:pPr>
            <a:r>
              <a:rPr lang="en-US" dirty="0" smtClean="0"/>
              <a:t>		//code which might throw an exception </a:t>
            </a:r>
          </a:p>
          <a:p>
            <a:pPr>
              <a:buNone/>
            </a:pPr>
            <a:r>
              <a:rPr lang="en-US" dirty="0" smtClean="0"/>
              <a:t>    }</a:t>
            </a:r>
          </a:p>
          <a:p>
            <a:pPr>
              <a:buFont typeface="Arial" charset="0"/>
              <a:buChar char="•"/>
            </a:pPr>
            <a:r>
              <a:rPr lang="en-US" dirty="0" smtClean="0"/>
              <a:t>catch(</a:t>
            </a:r>
            <a:r>
              <a:rPr lang="en-US" dirty="0" err="1" smtClean="0"/>
              <a:t>ExceptionClass</a:t>
            </a:r>
            <a:r>
              <a:rPr lang="en-US" dirty="0" smtClean="0"/>
              <a:t> </a:t>
            </a:r>
            <a:r>
              <a:rPr lang="en-US" dirty="0" err="1" smtClean="0"/>
              <a:t>obj</a:t>
            </a:r>
            <a:r>
              <a:rPr lang="en-US" dirty="0" smtClean="0"/>
              <a:t>){</a:t>
            </a:r>
          </a:p>
          <a:p>
            <a:pPr>
              <a:buNone/>
            </a:pPr>
            <a:r>
              <a:rPr lang="en-US" dirty="0" smtClean="0"/>
              <a:t>		//code to handle an exception</a:t>
            </a:r>
          </a:p>
          <a:p>
            <a:pPr>
              <a:buNone/>
            </a:pPr>
            <a:r>
              <a:rPr lang="en-US" dirty="0" smtClean="0"/>
              <a:t>	}</a:t>
            </a:r>
          </a:p>
          <a:p>
            <a:pPr>
              <a:buFont typeface="Arial" charset="0"/>
              <a:buChar char="•"/>
            </a:pPr>
            <a:r>
              <a:rPr lang="en-US" dirty="0" smtClean="0"/>
              <a:t>The statements in try after the point where an exception is occurred  are never executed.</a:t>
            </a:r>
          </a:p>
          <a:p>
            <a:pPr>
              <a:buNone/>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4"/>
          </a:lnRef>
          <a:fillRef idx="2">
            <a:schemeClr val="accent4"/>
          </a:fillRef>
          <a:effectRef idx="1">
            <a:schemeClr val="accent4"/>
          </a:effectRef>
          <a:fontRef idx="minor">
            <a:schemeClr val="dk1"/>
          </a:fontRef>
        </p:style>
        <p:txBody>
          <a:bodyPr>
            <a:normAutofit fontScale="90000"/>
          </a:bodyPr>
          <a:lstStyle/>
          <a:p>
            <a:r>
              <a:rPr lang="en-US" b="1" dirty="0" smtClean="0"/>
              <a:t>To handle exception using try-catch block: </a:t>
            </a:r>
            <a:endParaRPr lang="en-US" b="1" dirty="0"/>
          </a:p>
        </p:txBody>
      </p:sp>
      <p:sp>
        <p:nvSpPr>
          <p:cNvPr id="3" name="Text Placeholder 2"/>
          <p:cNvSpPr>
            <a:spLocks noGrp="1"/>
          </p:cNvSpPr>
          <p:nvPr>
            <p:ph type="body" idx="1"/>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Code: </a:t>
            </a:r>
            <a:endParaRPr lang="en-US" dirty="0"/>
          </a:p>
        </p:txBody>
      </p:sp>
      <p:sp>
        <p:nvSpPr>
          <p:cNvPr id="5" name="Text Placeholder 4"/>
          <p:cNvSpPr>
            <a:spLocks noGrp="1"/>
          </p:cNvSpPr>
          <p:nvPr>
            <p:ph type="body" sz="quarter" idx="3"/>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Output: </a:t>
            </a:r>
            <a:endParaRPr lang="en-US" dirty="0"/>
          </a:p>
        </p:txBody>
      </p:sp>
      <p:pic>
        <p:nvPicPr>
          <p:cNvPr id="3075" name="Picture 3" descr="C:\Users\zohai\Desktop\code.PNG"/>
          <p:cNvPicPr>
            <a:picLocks noGrp="1" noChangeAspect="1" noChangeArrowheads="1"/>
          </p:cNvPicPr>
          <p:nvPr>
            <p:ph sz="half" idx="2"/>
          </p:nvPr>
        </p:nvPicPr>
        <p:blipFill>
          <a:blip r:embed="rId2"/>
          <a:srcRect/>
          <a:stretch>
            <a:fillRect/>
          </a:stretch>
        </p:blipFill>
        <p:spPr bwMode="auto">
          <a:xfrm>
            <a:off x="214282" y="2428868"/>
            <a:ext cx="4283106" cy="2857954"/>
          </a:xfrm>
          <a:prstGeom prst="rect">
            <a:avLst/>
          </a:prstGeom>
        </p:spPr>
        <p:style>
          <a:lnRef idx="2">
            <a:schemeClr val="accent6"/>
          </a:lnRef>
          <a:fillRef idx="1">
            <a:schemeClr val="lt1"/>
          </a:fillRef>
          <a:effectRef idx="0">
            <a:schemeClr val="accent6"/>
          </a:effectRef>
          <a:fontRef idx="minor">
            <a:schemeClr val="dk1"/>
          </a:fontRef>
        </p:style>
      </p:pic>
      <p:pic>
        <p:nvPicPr>
          <p:cNvPr id="3076" name="Picture 4" descr="C:\Users\zohai\Desktop\trycatch.PNG"/>
          <p:cNvPicPr>
            <a:picLocks noGrp="1" noChangeAspect="1" noChangeArrowheads="1"/>
          </p:cNvPicPr>
          <p:nvPr>
            <p:ph sz="quarter" idx="4"/>
          </p:nvPr>
        </p:nvPicPr>
        <p:blipFill>
          <a:blip r:embed="rId3"/>
          <a:srcRect/>
          <a:stretch>
            <a:fillRect/>
          </a:stretch>
        </p:blipFill>
        <p:spPr bwMode="auto">
          <a:xfrm>
            <a:off x="4645025" y="2714621"/>
            <a:ext cx="3641751" cy="1191081"/>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TotalTime>
  <Words>924</Words>
  <Application>Microsoft Office PowerPoint</Application>
  <PresentationFormat>On-screen Show (4:3)</PresentationFormat>
  <Paragraphs>166</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ROLLNO: 19SW42</vt:lpstr>
      <vt:lpstr>FUNDAMENTALS OF EXCEPTIONS HANDLING:</vt:lpstr>
      <vt:lpstr>CLASS HIREARCHY:</vt:lpstr>
      <vt:lpstr>TYPES OF EXCEPTIONS:</vt:lpstr>
      <vt:lpstr>UNCAUGHT EXCEPTIONS:</vt:lpstr>
      <vt:lpstr>Example of uncaught exception:</vt:lpstr>
      <vt:lpstr>USING TRY AND CATCH.</vt:lpstr>
      <vt:lpstr>try-catch syntax:</vt:lpstr>
      <vt:lpstr>To handle exception using try-catch block: </vt:lpstr>
      <vt:lpstr>Displaying a description of an Exception: </vt:lpstr>
      <vt:lpstr>Multiple-catch clauses/blocks:</vt:lpstr>
      <vt:lpstr>Multiple catch clauses syntax:</vt:lpstr>
      <vt:lpstr>Example of multiple catch clauses:</vt:lpstr>
      <vt:lpstr>Nested try statements: </vt:lpstr>
      <vt:lpstr> Syntax of nested try catch:</vt:lpstr>
      <vt:lpstr>Example of nested try-catch:</vt:lpstr>
      <vt:lpstr>Creating your own Exceptions:</vt:lpstr>
      <vt:lpstr>Example of creating our own exceptions:</vt:lpstr>
      <vt:lpstr>Using throw, throws and finally block</vt:lpstr>
      <vt:lpstr>Continued…</vt:lpstr>
      <vt:lpstr>Example of using throw, throws and finally:</vt:lpstr>
      <vt:lpstr>throw v/s throws: </vt:lpstr>
      <vt:lpstr>   Any Question?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ROLLNO: 19SW42</dc:title>
  <dc:creator>Zohaib Hassan</dc:creator>
  <cp:lastModifiedBy>Zohaib Hassan</cp:lastModifiedBy>
  <cp:revision>72</cp:revision>
  <dcterms:created xsi:type="dcterms:W3CDTF">2020-07-16T13:33:59Z</dcterms:created>
  <dcterms:modified xsi:type="dcterms:W3CDTF">2020-07-22T05:25:28Z</dcterms:modified>
</cp:coreProperties>
</file>