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9" r:id="rId20"/>
    <p:sldId id="276" r:id="rId21"/>
    <p:sldId id="280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1C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25" autoAdjust="0"/>
    <p:restoredTop sz="94660"/>
  </p:normalViewPr>
  <p:slideViewPr>
    <p:cSldViewPr>
      <p:cViewPr varScale="1">
        <p:scale>
          <a:sx n="62" d="100"/>
          <a:sy n="62" d="100"/>
        </p:scale>
        <p:origin x="-14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82C4A-C2AB-462B-B748-3B61358FCAFA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5FAB3-7343-413E-AAAF-9967E777D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5FAB3-7343-413E-AAAF-9967E777D7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	by 19SW42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Main Thread: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410200"/>
          </a:xfrm>
        </p:spPr>
        <p:txBody>
          <a:bodyPr/>
          <a:lstStyle/>
          <a:p>
            <a:r>
              <a:rPr lang="en-US" dirty="0" smtClean="0"/>
              <a:t>The Main thread in Java is one that begins  executing when the program starts. </a:t>
            </a:r>
          </a:p>
          <a:p>
            <a:r>
              <a:rPr lang="en-US" dirty="0" smtClean="0"/>
              <a:t>It is the thread from which all other child threads are originated.</a:t>
            </a:r>
          </a:p>
          <a:p>
            <a:r>
              <a:rPr lang="en-US" dirty="0" smtClean="0"/>
              <a:t>It is the last thread to finish execution as it performs various shutdown actions.</a:t>
            </a:r>
          </a:p>
          <a:p>
            <a:r>
              <a:rPr lang="en-US" dirty="0" smtClean="0"/>
              <a:t>Flow Diagram: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44196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JVM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rot="5400000">
            <a:off x="3429000" y="4953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52600" y="5181600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638300" y="5295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5449094" y="5295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76800" y="54102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threads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54102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thread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1219200" y="58674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</p:cNvCxnSpPr>
          <p:nvPr/>
        </p:nvCxnSpPr>
        <p:spPr>
          <a:xfrm rot="16200000" flipH="1">
            <a:off x="2095500" y="56769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" y="61722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ThreadA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33600" y="61722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ThreadB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Creating a Thread: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ways to create a thread:</a:t>
            </a:r>
          </a:p>
          <a:p>
            <a:pPr marL="457200" indent="-457200">
              <a:buNone/>
            </a:pPr>
            <a:r>
              <a:rPr lang="en-US" dirty="0" smtClean="0">
                <a:solidFill>
                  <a:srgbClr val="FF0000"/>
                </a:solidFill>
              </a:rPr>
              <a:t>1.  </a:t>
            </a:r>
            <a:r>
              <a:rPr lang="en-US" dirty="0" smtClean="0">
                <a:solidFill>
                  <a:srgbClr val="00B0F0"/>
                </a:solidFill>
              </a:rPr>
              <a:t>extend Thread class:</a:t>
            </a:r>
          </a:p>
          <a:p>
            <a:pPr marL="822960" lvl="1" indent="-457200">
              <a:buFont typeface="Wingdings" pitchFamily="2" charset="2"/>
              <a:buChar char="q"/>
            </a:pPr>
            <a:r>
              <a:rPr lang="en-US" dirty="0" smtClean="0"/>
              <a:t>Create a thread by a new class that extends Thread class and create an instance of that class. The extending class must override run() method which is the entry point of new thread.</a:t>
            </a:r>
          </a:p>
          <a:p>
            <a:pPr marL="822960" lvl="1" indent="-457200">
              <a:buFont typeface="Wingdings" pitchFamily="2" charset="2"/>
              <a:buChar char="q"/>
            </a:pP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marL="822960" lvl="1" indent="-45720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public class </a:t>
            </a:r>
            <a:r>
              <a:rPr lang="en-US" dirty="0" err="1" smtClean="0">
                <a:solidFill>
                  <a:srgbClr val="FF0000"/>
                </a:solidFill>
              </a:rPr>
              <a:t>MyThread</a:t>
            </a:r>
            <a:r>
              <a:rPr lang="en-US" dirty="0" smtClean="0">
                <a:solidFill>
                  <a:srgbClr val="FF0000"/>
                </a:solidFill>
              </a:rPr>
              <a:t> extends Thread{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public void run(){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	</a:t>
            </a:r>
            <a:r>
              <a:rPr lang="en-US" dirty="0" err="1" smtClean="0">
                <a:solidFill>
                  <a:schemeClr val="accent5"/>
                </a:solidFill>
              </a:rPr>
              <a:t>System.out.println</a:t>
            </a:r>
            <a:r>
              <a:rPr lang="en-US" dirty="0" smtClean="0">
                <a:solidFill>
                  <a:schemeClr val="accent5"/>
                </a:solidFill>
              </a:rPr>
              <a:t>(“Thread 				started!”);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}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public static void main(String[] </a:t>
            </a:r>
            <a:r>
              <a:rPr lang="en-US" dirty="0" err="1" smtClean="0">
                <a:solidFill>
                  <a:schemeClr val="accent5"/>
                </a:solidFill>
              </a:rPr>
              <a:t>args</a:t>
            </a:r>
            <a:r>
              <a:rPr lang="en-US" dirty="0" smtClean="0">
                <a:solidFill>
                  <a:schemeClr val="accent5"/>
                </a:solidFill>
              </a:rPr>
              <a:t>){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	</a:t>
            </a:r>
            <a:r>
              <a:rPr lang="en-US" dirty="0" err="1" smtClean="0">
                <a:solidFill>
                  <a:schemeClr val="accent5"/>
                </a:solidFill>
              </a:rPr>
              <a:t>MyThread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mt</a:t>
            </a:r>
            <a:r>
              <a:rPr lang="en-US" dirty="0" smtClean="0">
                <a:solidFill>
                  <a:schemeClr val="accent5"/>
                </a:solidFill>
              </a:rPr>
              <a:t>= new </a:t>
            </a:r>
            <a:r>
              <a:rPr lang="en-US" dirty="0" err="1" smtClean="0">
                <a:solidFill>
                  <a:schemeClr val="accent5"/>
                </a:solidFill>
              </a:rPr>
              <a:t>MyThread</a:t>
            </a:r>
            <a:r>
              <a:rPr lang="en-US" dirty="0" smtClean="0">
                <a:solidFill>
                  <a:schemeClr val="accent5"/>
                </a:solidFill>
              </a:rPr>
              <a:t>();			</a:t>
            </a:r>
            <a:r>
              <a:rPr lang="en-US" dirty="0" err="1" smtClean="0">
                <a:solidFill>
                  <a:schemeClr val="accent5"/>
                </a:solidFill>
              </a:rPr>
              <a:t>mt.start</a:t>
            </a:r>
            <a:r>
              <a:rPr lang="en-US" dirty="0" smtClean="0">
                <a:solidFill>
                  <a:schemeClr val="accent5"/>
                </a:solidFill>
              </a:rPr>
              <a:t>();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}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Output will be: Thread started!</a:t>
            </a:r>
          </a:p>
          <a:p>
            <a:pPr marL="822960" lvl="1" indent="-457200">
              <a:buNone/>
            </a:pP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953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en-US" dirty="0" smtClean="0">
                <a:solidFill>
                  <a:srgbClr val="FF0000"/>
                </a:solidFill>
              </a:rPr>
              <a:t>2.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implement </a:t>
            </a:r>
            <a:r>
              <a:rPr lang="en-US" dirty="0" err="1" smtClean="0">
                <a:solidFill>
                  <a:srgbClr val="00B0F0"/>
                </a:solidFill>
              </a:rPr>
              <a:t>Runnable</a:t>
            </a:r>
            <a:r>
              <a:rPr lang="en-US" dirty="0" smtClean="0">
                <a:solidFill>
                  <a:srgbClr val="00B0F0"/>
                </a:solidFill>
              </a:rPr>
              <a:t> interface:</a:t>
            </a:r>
          </a:p>
          <a:p>
            <a:pPr marL="822960" lvl="1" indent="-457200">
              <a:buFont typeface="Wingdings" pitchFamily="2" charset="2"/>
              <a:buChar char="q"/>
            </a:pPr>
            <a:r>
              <a:rPr lang="en-US" dirty="0" smtClean="0"/>
              <a:t>It is the easiest method to create a thread, in which we have to create a class that implements 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dirty="0" smtClean="0"/>
              <a:t>interface after that class needs to implement the run() method.</a:t>
            </a:r>
          </a:p>
          <a:p>
            <a:pPr marL="822960" lvl="1" indent="-457200">
              <a:buFont typeface="Wingdings" pitchFamily="2" charset="2"/>
              <a:buChar char="q"/>
            </a:pPr>
            <a:r>
              <a:rPr lang="en-US" dirty="0" err="1" smtClean="0"/>
              <a:t>E.g</a:t>
            </a:r>
            <a:r>
              <a:rPr lang="en-US" dirty="0" smtClean="0"/>
              <a:t> :</a:t>
            </a:r>
          </a:p>
          <a:p>
            <a:pPr marL="822960" lvl="1" indent="-45720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public class </a:t>
            </a:r>
            <a:r>
              <a:rPr lang="en-US" dirty="0" err="1" smtClean="0">
                <a:solidFill>
                  <a:srgbClr val="FF0000"/>
                </a:solidFill>
              </a:rPr>
              <a:t>MyThread</a:t>
            </a:r>
            <a:r>
              <a:rPr lang="en-US" dirty="0" smtClean="0">
                <a:solidFill>
                  <a:srgbClr val="FF0000"/>
                </a:solidFill>
              </a:rPr>
              <a:t> implements </a:t>
            </a:r>
            <a:r>
              <a:rPr lang="en-US" dirty="0" err="1" smtClean="0">
                <a:solidFill>
                  <a:srgbClr val="FF0000"/>
                </a:solidFill>
              </a:rPr>
              <a:t>Runnable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public void run(){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	</a:t>
            </a:r>
            <a:r>
              <a:rPr lang="en-US" dirty="0" err="1" smtClean="0">
                <a:solidFill>
                  <a:schemeClr val="accent5"/>
                </a:solidFill>
              </a:rPr>
              <a:t>System.out.println</a:t>
            </a:r>
            <a:r>
              <a:rPr lang="en-US" dirty="0" smtClean="0">
                <a:solidFill>
                  <a:schemeClr val="accent5"/>
                </a:solidFill>
              </a:rPr>
              <a:t>(“Thread 				started!”);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}	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public static void main(String[] </a:t>
            </a:r>
            <a:r>
              <a:rPr lang="en-US" dirty="0" err="1" smtClean="0">
                <a:solidFill>
                  <a:schemeClr val="accent5"/>
                </a:solidFill>
              </a:rPr>
              <a:t>args</a:t>
            </a:r>
            <a:r>
              <a:rPr lang="en-US" dirty="0" smtClean="0">
                <a:solidFill>
                  <a:schemeClr val="accent5"/>
                </a:solidFill>
              </a:rPr>
              <a:t>){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	</a:t>
            </a:r>
            <a:r>
              <a:rPr lang="en-US" dirty="0" err="1" smtClean="0">
                <a:solidFill>
                  <a:schemeClr val="accent5"/>
                </a:solidFill>
              </a:rPr>
              <a:t>MyThread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mt</a:t>
            </a:r>
            <a:r>
              <a:rPr lang="en-US" dirty="0" smtClean="0">
                <a:solidFill>
                  <a:schemeClr val="accent5"/>
                </a:solidFill>
              </a:rPr>
              <a:t> = new </a:t>
            </a:r>
            <a:r>
              <a:rPr lang="en-US" dirty="0" err="1" smtClean="0">
                <a:solidFill>
                  <a:schemeClr val="accent5"/>
                </a:solidFill>
              </a:rPr>
              <a:t>MyThread</a:t>
            </a:r>
            <a:r>
              <a:rPr lang="en-US" dirty="0" smtClean="0">
                <a:solidFill>
                  <a:schemeClr val="accent5"/>
                </a:solidFill>
              </a:rPr>
              <a:t>();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	Thread t = new Thread(</a:t>
            </a:r>
            <a:r>
              <a:rPr lang="en-US" dirty="0" err="1" smtClean="0">
                <a:solidFill>
                  <a:schemeClr val="accent5"/>
                </a:solidFill>
              </a:rPr>
              <a:t>mt</a:t>
            </a:r>
            <a:r>
              <a:rPr lang="en-US" dirty="0" smtClean="0">
                <a:solidFill>
                  <a:schemeClr val="accent5"/>
                </a:solidFill>
              </a:rPr>
              <a:t>);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	</a:t>
            </a:r>
            <a:r>
              <a:rPr lang="en-US" dirty="0" err="1" smtClean="0">
                <a:solidFill>
                  <a:schemeClr val="accent5"/>
                </a:solidFill>
              </a:rPr>
              <a:t>t.start</a:t>
            </a:r>
            <a:r>
              <a:rPr lang="en-US" dirty="0" smtClean="0">
                <a:solidFill>
                  <a:schemeClr val="accent5"/>
                </a:solidFill>
              </a:rPr>
              <a:t>();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		}	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}</a:t>
            </a:r>
          </a:p>
          <a:p>
            <a:pPr marL="822960" lvl="1" indent="-457200">
              <a:buNone/>
            </a:pPr>
            <a:r>
              <a:rPr lang="en-US" dirty="0" smtClean="0">
                <a:solidFill>
                  <a:srgbClr val="FF0000"/>
                </a:solidFill>
              </a:rPr>
              <a:t>	Output: Thread started!</a:t>
            </a:r>
          </a:p>
          <a:p>
            <a:pPr marL="822960" lvl="1" indent="-457200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Creating Multiple Threads: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 is one of the biggest strength of java, that allow us to divide a task and execute faster by using more than one threads.</a:t>
            </a:r>
          </a:p>
          <a:p>
            <a:r>
              <a:rPr lang="en-US" dirty="0" smtClean="0"/>
              <a:t>We need to first define the task which will be executed by those threads. </a:t>
            </a:r>
          </a:p>
          <a:p>
            <a:pPr marL="822960" lvl="1" indent="-457200">
              <a:buNone/>
            </a:pPr>
            <a:r>
              <a:rPr lang="en-US" dirty="0" smtClean="0"/>
              <a:t> 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Example of Multiple Threading: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pPr marL="822960" lvl="1" indent="-45720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public class </a:t>
            </a:r>
            <a:r>
              <a:rPr lang="en-US" sz="1800" dirty="0" err="1" smtClean="0">
                <a:solidFill>
                  <a:srgbClr val="FF0000"/>
                </a:solidFill>
              </a:rPr>
              <a:t>MultipleThreads</a:t>
            </a:r>
            <a:r>
              <a:rPr lang="en-US" sz="1800" dirty="0" smtClean="0">
                <a:solidFill>
                  <a:srgbClr val="FF0000"/>
                </a:solidFill>
              </a:rPr>
              <a:t> implements </a:t>
            </a:r>
            <a:r>
              <a:rPr lang="en-US" sz="1800" dirty="0" err="1" smtClean="0">
                <a:solidFill>
                  <a:srgbClr val="FF0000"/>
                </a:solidFill>
              </a:rPr>
              <a:t>Runnable</a:t>
            </a: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		public void run(){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	</a:t>
            </a:r>
            <a:r>
              <a:rPr lang="en-US" sz="1800" dirty="0" err="1" smtClean="0">
                <a:solidFill>
                  <a:schemeClr val="accent5"/>
                </a:solidFill>
              </a:rPr>
              <a:t>System.out.println</a:t>
            </a:r>
            <a:r>
              <a:rPr lang="en-US" sz="1800" dirty="0" smtClean="0">
                <a:solidFill>
                  <a:schemeClr val="accent5"/>
                </a:solidFill>
              </a:rPr>
              <a:t>(</a:t>
            </a:r>
            <a:r>
              <a:rPr lang="en-US" sz="1800" dirty="0" err="1" smtClean="0">
                <a:solidFill>
                  <a:schemeClr val="accent5"/>
                </a:solidFill>
              </a:rPr>
              <a:t>Thread.currentThread</a:t>
            </a:r>
            <a:r>
              <a:rPr lang="en-US" sz="1800" dirty="0" smtClean="0">
                <a:solidFill>
                  <a:schemeClr val="accent5"/>
                </a:solidFill>
              </a:rPr>
              <a:t>().</a:t>
            </a:r>
            <a:r>
              <a:rPr lang="en-US" sz="1800" dirty="0" err="1" smtClean="0">
                <a:solidFill>
                  <a:schemeClr val="accent5"/>
                </a:solidFill>
              </a:rPr>
              <a:t>getName</a:t>
            </a:r>
            <a:r>
              <a:rPr lang="en-US" sz="1800" dirty="0" smtClean="0">
                <a:solidFill>
                  <a:schemeClr val="accent5"/>
                </a:solidFill>
              </a:rPr>
              <a:t>		()+“started!”);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		}	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		public static void main(String[] </a:t>
            </a:r>
            <a:r>
              <a:rPr lang="en-US" sz="1800" dirty="0" err="1" smtClean="0">
                <a:solidFill>
                  <a:schemeClr val="accent5"/>
                </a:solidFill>
              </a:rPr>
              <a:t>args</a:t>
            </a:r>
            <a:r>
              <a:rPr lang="en-US" sz="1800" dirty="0" smtClean="0">
                <a:solidFill>
                  <a:schemeClr val="accent5"/>
                </a:solidFill>
              </a:rPr>
              <a:t>){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Thread t1 = new Thread(new </a:t>
            </a:r>
            <a:r>
              <a:rPr lang="en-US" sz="1800" dirty="0" err="1" smtClean="0">
                <a:solidFill>
                  <a:schemeClr val="accent5"/>
                </a:solidFill>
              </a:rPr>
              <a:t>MultipleThreads</a:t>
            </a:r>
            <a:r>
              <a:rPr lang="en-US" sz="1800" dirty="0" smtClean="0">
                <a:solidFill>
                  <a:schemeClr val="accent5"/>
                </a:solidFill>
              </a:rPr>
              <a:t>(),“Thread T1”);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Thread t2 = new Thread(new </a:t>
            </a:r>
            <a:r>
              <a:rPr lang="en-US" sz="1800" dirty="0" err="1" smtClean="0">
                <a:solidFill>
                  <a:schemeClr val="accent5"/>
                </a:solidFill>
              </a:rPr>
              <a:t>MultipleThreads</a:t>
            </a:r>
            <a:r>
              <a:rPr lang="en-US" sz="1800" dirty="0" smtClean="0">
                <a:solidFill>
                  <a:schemeClr val="accent5"/>
                </a:solidFill>
              </a:rPr>
              <a:t>(),“Thread T2”);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Thread t3 = new Thread(new </a:t>
            </a:r>
            <a:r>
              <a:rPr lang="en-US" sz="1800" dirty="0" err="1" smtClean="0">
                <a:solidFill>
                  <a:schemeClr val="accent5"/>
                </a:solidFill>
              </a:rPr>
              <a:t>MultipleThreads</a:t>
            </a:r>
            <a:r>
              <a:rPr lang="en-US" sz="1800" dirty="0" smtClean="0">
                <a:solidFill>
                  <a:schemeClr val="accent5"/>
                </a:solidFill>
              </a:rPr>
              <a:t>(),“Thread T3”);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			t1.start();     t2.start();     t3.start();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		}	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</a:t>
            </a:r>
            <a:r>
              <a:rPr lang="en-US" sz="1800" dirty="0" smtClean="0"/>
              <a:t> </a:t>
            </a:r>
          </a:p>
          <a:p>
            <a:pPr marL="822960" lvl="1" indent="-457200">
              <a:buNone/>
            </a:pPr>
            <a:r>
              <a:rPr lang="en-US" sz="1800" u="sng" dirty="0" smtClean="0">
                <a:solidFill>
                  <a:schemeClr val="accent4">
                    <a:lumMod val="75000"/>
                  </a:schemeClr>
                </a:solidFill>
              </a:rPr>
              <a:t>Output will be random:  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Thread T3 started!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Thread T1 started!</a:t>
            </a:r>
          </a:p>
          <a:p>
            <a:pPr marL="822960" lvl="1" indent="-45720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Thread T2 started!</a:t>
            </a:r>
          </a:p>
          <a:p>
            <a:pPr marL="822960" lvl="1" indent="-457200">
              <a:buNone/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Using </a:t>
            </a:r>
            <a:r>
              <a:rPr lang="en-US" b="1" dirty="0" err="1" smtClean="0">
                <a:solidFill>
                  <a:schemeClr val="tx1"/>
                </a:solidFill>
              </a:rPr>
              <a:t>isAlive</a:t>
            </a:r>
            <a:r>
              <a:rPr lang="en-US" b="1" dirty="0" smtClean="0">
                <a:solidFill>
                  <a:schemeClr val="tx1"/>
                </a:solidFill>
              </a:rPr>
              <a:t>() and join() methods: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Sometimes one thread needs to know when other thread is terminating. In Java, </a:t>
            </a:r>
            <a:r>
              <a:rPr lang="en-US" sz="1900" b="1" dirty="0" err="1" smtClean="0"/>
              <a:t>isAlive</a:t>
            </a:r>
            <a:r>
              <a:rPr lang="en-US" sz="1900" b="1" dirty="0" smtClean="0"/>
              <a:t>() </a:t>
            </a:r>
            <a:r>
              <a:rPr lang="en-US" sz="1900" dirty="0" smtClean="0"/>
              <a:t>and</a:t>
            </a:r>
            <a:r>
              <a:rPr lang="en-US" sz="1900" b="1" dirty="0" smtClean="0"/>
              <a:t> join() </a:t>
            </a:r>
            <a:r>
              <a:rPr lang="en-US" sz="1900" dirty="0" smtClean="0"/>
              <a:t>are the methods that are used to check whether a thread has finished its execution or not.</a:t>
            </a:r>
          </a:p>
          <a:p>
            <a:r>
              <a:rPr lang="en-US" sz="1900" dirty="0" smtClean="0"/>
              <a:t>The </a:t>
            </a:r>
            <a:r>
              <a:rPr lang="en-US" sz="1900" b="1" dirty="0" err="1" smtClean="0"/>
              <a:t>isAlive</a:t>
            </a:r>
            <a:r>
              <a:rPr lang="en-US" sz="1900" b="1" dirty="0" smtClean="0"/>
              <a:t>() </a:t>
            </a:r>
            <a:r>
              <a:rPr lang="en-US" sz="1900" dirty="0" smtClean="0"/>
              <a:t>method returns true if the thread upon which it is called is still running otherwise it returns false. </a:t>
            </a:r>
          </a:p>
          <a:p>
            <a:pPr lvl="1"/>
            <a:r>
              <a:rPr lang="en-US" sz="1900" dirty="0" smtClean="0"/>
              <a:t>Signature: </a:t>
            </a:r>
            <a:r>
              <a:rPr lang="en-US" sz="1900" b="1" dirty="0" smtClean="0">
                <a:solidFill>
                  <a:schemeClr val="accent5"/>
                </a:solidFill>
              </a:rPr>
              <a:t>final </a:t>
            </a:r>
            <a:r>
              <a:rPr lang="en-US" sz="1900" b="1" dirty="0" err="1" smtClean="0">
                <a:solidFill>
                  <a:schemeClr val="accent5"/>
                </a:solidFill>
              </a:rPr>
              <a:t>boolean</a:t>
            </a:r>
            <a:r>
              <a:rPr lang="en-US" sz="1900" b="1" dirty="0" smtClean="0">
                <a:solidFill>
                  <a:schemeClr val="accent5"/>
                </a:solidFill>
              </a:rPr>
              <a:t> </a:t>
            </a:r>
            <a:r>
              <a:rPr lang="en-US" sz="1900" b="1" dirty="0" err="1" smtClean="0">
                <a:solidFill>
                  <a:schemeClr val="accent5"/>
                </a:solidFill>
              </a:rPr>
              <a:t>isAlive</a:t>
            </a:r>
            <a:r>
              <a:rPr lang="en-US" sz="1900" b="1" dirty="0" smtClean="0">
                <a:solidFill>
                  <a:schemeClr val="accent5"/>
                </a:solidFill>
              </a:rPr>
              <a:t>()</a:t>
            </a:r>
            <a:r>
              <a:rPr lang="en-US" sz="1900" b="1" dirty="0" smtClean="0"/>
              <a:t> </a:t>
            </a:r>
          </a:p>
          <a:p>
            <a:r>
              <a:rPr lang="en-US" sz="1900" dirty="0" smtClean="0"/>
              <a:t>The </a:t>
            </a:r>
            <a:r>
              <a:rPr lang="en-US" sz="1900" b="1" dirty="0" smtClean="0"/>
              <a:t>join() </a:t>
            </a:r>
            <a:r>
              <a:rPr lang="en-US" sz="1900" dirty="0" smtClean="0"/>
              <a:t>waits until the thread on which it is called terminates. There are overloaded versions of </a:t>
            </a:r>
            <a:r>
              <a:rPr lang="en-US" sz="1900" b="1" dirty="0" smtClean="0"/>
              <a:t>join() </a:t>
            </a:r>
            <a:r>
              <a:rPr lang="en-US" sz="1900" dirty="0" smtClean="0"/>
              <a:t>method, which allow us to specify time for which we want to wait for the specified thread to terminate.</a:t>
            </a:r>
            <a:endParaRPr lang="en-US" sz="1900" b="1" dirty="0" smtClean="0"/>
          </a:p>
          <a:p>
            <a:pPr lvl="1"/>
            <a:r>
              <a:rPr lang="en-US" sz="1800" dirty="0" smtClean="0"/>
              <a:t>Signature#1: </a:t>
            </a:r>
            <a:r>
              <a:rPr lang="en-US" sz="1800" b="1" dirty="0" smtClean="0">
                <a:solidFill>
                  <a:schemeClr val="accent5"/>
                </a:solidFill>
              </a:rPr>
              <a:t>final void join() throws 					</a:t>
            </a:r>
            <a:r>
              <a:rPr lang="en-US" sz="1800" b="1" dirty="0" err="1" smtClean="0">
                <a:solidFill>
                  <a:schemeClr val="accent5"/>
                </a:solidFill>
              </a:rPr>
              <a:t>InterruptedException</a:t>
            </a:r>
            <a:endParaRPr lang="en-US" sz="1800" b="1" dirty="0" smtClean="0">
              <a:solidFill>
                <a:schemeClr val="accent5"/>
              </a:solidFill>
            </a:endParaRPr>
          </a:p>
          <a:p>
            <a:pPr lvl="1"/>
            <a:r>
              <a:rPr lang="en-US" sz="1800" dirty="0" smtClean="0"/>
              <a:t>Signature#2: </a:t>
            </a:r>
            <a:r>
              <a:rPr lang="en-US" sz="1800" b="1" dirty="0" smtClean="0">
                <a:solidFill>
                  <a:schemeClr val="accent5"/>
                </a:solidFill>
              </a:rPr>
              <a:t>final void join(long milliseconds) throws 		     	</a:t>
            </a:r>
            <a:r>
              <a:rPr lang="en-US" sz="1800" b="1" dirty="0" err="1" smtClean="0">
                <a:solidFill>
                  <a:schemeClr val="accent5"/>
                </a:solidFill>
              </a:rPr>
              <a:t>InterruptedException</a:t>
            </a:r>
            <a:endParaRPr lang="en-US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isAlive</a:t>
            </a:r>
            <a:r>
              <a:rPr lang="en-US" b="1" dirty="0" smtClean="0"/>
              <a:t>() </a:t>
            </a:r>
            <a:r>
              <a:rPr lang="en-US" dirty="0" smtClean="0"/>
              <a:t>method</a:t>
            </a:r>
            <a:r>
              <a:rPr lang="en-US" b="1" dirty="0" smtClean="0"/>
              <a:t>; 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chemeClr val="accent5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public class </a:t>
            </a:r>
            <a:r>
              <a:rPr lang="en-US" sz="2000" dirty="0" err="1" smtClean="0">
                <a:solidFill>
                  <a:srgbClr val="FF0000"/>
                </a:solidFill>
              </a:rPr>
              <a:t>MyThread</a:t>
            </a:r>
            <a:r>
              <a:rPr lang="en-US" sz="2000" dirty="0" smtClean="0">
                <a:solidFill>
                  <a:srgbClr val="FF0000"/>
                </a:solidFill>
              </a:rPr>
              <a:t> extends Thread{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    public void run(){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		</a:t>
            </a:r>
            <a:r>
              <a:rPr lang="en-US" sz="2000" dirty="0" err="1" smtClean="0">
                <a:solidFill>
                  <a:schemeClr val="accent5"/>
                </a:solidFill>
              </a:rPr>
              <a:t>System.out.println</a:t>
            </a:r>
            <a:r>
              <a:rPr lang="en-US" sz="2000" dirty="0" smtClean="0">
                <a:solidFill>
                  <a:schemeClr val="accent5"/>
                </a:solidFill>
              </a:rPr>
              <a:t>("Thread started!");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    }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   public static void main(String[] </a:t>
            </a:r>
            <a:r>
              <a:rPr lang="en-US" sz="2000" dirty="0" err="1" smtClean="0">
                <a:solidFill>
                  <a:srgbClr val="00B050"/>
                </a:solidFill>
              </a:rPr>
              <a:t>args</a:t>
            </a:r>
            <a:r>
              <a:rPr lang="en-US" sz="2000" dirty="0" smtClean="0">
                <a:solidFill>
                  <a:srgbClr val="00B050"/>
                </a:solidFill>
              </a:rPr>
              <a:t>){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			</a:t>
            </a:r>
            <a:r>
              <a:rPr lang="en-US" sz="2000" dirty="0" err="1" smtClean="0">
                <a:solidFill>
                  <a:schemeClr val="accent5"/>
                </a:solidFill>
              </a:rPr>
              <a:t>MyThread</a:t>
            </a:r>
            <a:r>
              <a:rPr lang="en-US" sz="2000" dirty="0" smtClean="0">
                <a:solidFill>
                  <a:schemeClr val="accent5"/>
                </a:solidFill>
              </a:rPr>
              <a:t> </a:t>
            </a:r>
            <a:r>
              <a:rPr lang="en-US" sz="2000" dirty="0" err="1" smtClean="0">
                <a:solidFill>
                  <a:schemeClr val="accent5"/>
                </a:solidFill>
              </a:rPr>
              <a:t>mt</a:t>
            </a:r>
            <a:r>
              <a:rPr lang="en-US" sz="2000" dirty="0" smtClean="0">
                <a:solidFill>
                  <a:schemeClr val="accent5"/>
                </a:solidFill>
              </a:rPr>
              <a:t>= new </a:t>
            </a:r>
            <a:r>
              <a:rPr lang="en-US" sz="2000" dirty="0" err="1" smtClean="0">
                <a:solidFill>
                  <a:schemeClr val="accent5"/>
                </a:solidFill>
              </a:rPr>
              <a:t>MyThread</a:t>
            </a:r>
            <a:r>
              <a:rPr lang="en-US" sz="2000" dirty="0" smtClean="0">
                <a:solidFill>
                  <a:schemeClr val="accent5"/>
                </a:solidFill>
              </a:rPr>
              <a:t>();		</a:t>
            </a:r>
            <a:r>
              <a:rPr lang="en-US" sz="2000" dirty="0" err="1" smtClean="0">
                <a:solidFill>
                  <a:schemeClr val="accent5"/>
                </a:solidFill>
              </a:rPr>
              <a:t>mt.start</a:t>
            </a:r>
            <a:r>
              <a:rPr lang="en-US" sz="2000" dirty="0" smtClean="0">
                <a:solidFill>
                  <a:schemeClr val="accent5"/>
                </a:solidFill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/>
                </a:solidFill>
              </a:rPr>
              <a:t>			</a:t>
            </a:r>
            <a:r>
              <a:rPr lang="en-US" sz="2000" dirty="0" err="1" smtClean="0">
                <a:solidFill>
                  <a:schemeClr val="accent5"/>
                </a:solidFill>
              </a:rPr>
              <a:t>System.out.println</a:t>
            </a:r>
            <a:r>
              <a:rPr lang="en-US" sz="2000" dirty="0" smtClean="0">
                <a:solidFill>
                  <a:schemeClr val="accent5"/>
                </a:solidFill>
              </a:rPr>
              <a:t>(</a:t>
            </a:r>
            <a:r>
              <a:rPr lang="en-US" sz="2000" dirty="0" err="1" smtClean="0">
                <a:solidFill>
                  <a:schemeClr val="accent5"/>
                </a:solidFill>
              </a:rPr>
              <a:t>mt.isAlive</a:t>
            </a:r>
            <a:r>
              <a:rPr lang="en-US" sz="2000" dirty="0" smtClean="0">
                <a:solidFill>
                  <a:schemeClr val="accent5"/>
                </a:solidFill>
              </a:rPr>
              <a:t>());    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	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}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5"/>
                </a:solidFill>
              </a:rPr>
              <a:t>Output: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true</a:t>
            </a:r>
          </a:p>
          <a:p>
            <a:pPr lvl="1"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Thread started!</a:t>
            </a:r>
            <a:endParaRPr lang="en-US" sz="1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 fontScale="32500" lnSpcReduction="20000"/>
          </a:bodyPr>
          <a:lstStyle/>
          <a:p>
            <a:r>
              <a:rPr lang="en-US" sz="3400" dirty="0" smtClean="0"/>
              <a:t>Using </a:t>
            </a:r>
            <a:r>
              <a:rPr lang="en-US" sz="3400" b="1" dirty="0" smtClean="0"/>
              <a:t>join() </a:t>
            </a:r>
            <a:r>
              <a:rPr lang="en-US" sz="3400" dirty="0" smtClean="0"/>
              <a:t>method; Example 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sz="4000" dirty="0" smtClean="0">
                <a:solidFill>
                  <a:srgbClr val="FF0000"/>
                </a:solidFill>
              </a:rPr>
              <a:t>public class </a:t>
            </a:r>
            <a:r>
              <a:rPr lang="en-US" sz="4000" dirty="0" err="1" smtClean="0">
                <a:solidFill>
                  <a:srgbClr val="FF0000"/>
                </a:solidFill>
              </a:rPr>
              <a:t>MyThread</a:t>
            </a:r>
            <a:r>
              <a:rPr lang="en-US" sz="4000" dirty="0" smtClean="0">
                <a:solidFill>
                  <a:srgbClr val="FF0000"/>
                </a:solidFill>
              </a:rPr>
              <a:t> extends Thread{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7030A0"/>
                </a:solidFill>
              </a:rPr>
              <a:t>     public void run(){</a:t>
            </a:r>
          </a:p>
          <a:p>
            <a:pPr>
              <a:buNone/>
            </a:pPr>
            <a:r>
              <a:rPr lang="en-US" sz="4000" dirty="0" smtClean="0"/>
              <a:t>		</a:t>
            </a:r>
            <a:r>
              <a:rPr lang="en-US" sz="4000" dirty="0" err="1" smtClean="0">
                <a:solidFill>
                  <a:schemeClr val="accent5"/>
                </a:solidFill>
              </a:rPr>
              <a:t>System.out.println</a:t>
            </a:r>
            <a:r>
              <a:rPr lang="en-US" sz="4000" dirty="0" smtClean="0">
                <a:solidFill>
                  <a:schemeClr val="accent5"/>
                </a:solidFill>
              </a:rPr>
              <a:t>(</a:t>
            </a:r>
            <a:r>
              <a:rPr lang="en-US" sz="4000" dirty="0" err="1" smtClean="0">
                <a:solidFill>
                  <a:schemeClr val="accent5"/>
                </a:solidFill>
              </a:rPr>
              <a:t>Thread.currentThread</a:t>
            </a:r>
            <a:r>
              <a:rPr lang="en-US" sz="4000" dirty="0" smtClean="0">
                <a:solidFill>
                  <a:schemeClr val="accent5"/>
                </a:solidFill>
              </a:rPr>
              <a:t>().</a:t>
            </a:r>
            <a:r>
              <a:rPr lang="en-US" sz="4000" dirty="0" err="1" smtClean="0">
                <a:solidFill>
                  <a:schemeClr val="accent5"/>
                </a:solidFill>
              </a:rPr>
              <a:t>getName</a:t>
            </a:r>
            <a:r>
              <a:rPr lang="en-US" sz="4000" dirty="0" smtClean="0">
                <a:solidFill>
                  <a:schemeClr val="accent5"/>
                </a:solidFill>
              </a:rPr>
              <a:t>()+" started!");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		try{      </a:t>
            </a:r>
            <a:r>
              <a:rPr lang="en-US" sz="4000" dirty="0" err="1" smtClean="0">
                <a:solidFill>
                  <a:schemeClr val="accent5"/>
                </a:solidFill>
              </a:rPr>
              <a:t>Thread.sleep</a:t>
            </a:r>
            <a:r>
              <a:rPr lang="en-US" sz="4000" dirty="0" smtClean="0">
                <a:solidFill>
                  <a:schemeClr val="accent5"/>
                </a:solidFill>
              </a:rPr>
              <a:t>(500);   }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		catch(</a:t>
            </a:r>
            <a:r>
              <a:rPr lang="en-US" sz="4000" dirty="0" err="1" smtClean="0">
                <a:solidFill>
                  <a:schemeClr val="accent5"/>
                </a:solidFill>
              </a:rPr>
              <a:t>InterruptedException</a:t>
            </a:r>
            <a:r>
              <a:rPr lang="en-US" sz="4000" dirty="0" smtClean="0">
                <a:solidFill>
                  <a:schemeClr val="accent5"/>
                </a:solidFill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</a:rPr>
              <a:t>ie</a:t>
            </a:r>
            <a:r>
              <a:rPr lang="en-US" sz="4000" dirty="0" smtClean="0">
                <a:solidFill>
                  <a:schemeClr val="accent5"/>
                </a:solidFill>
              </a:rPr>
              <a:t>){   }		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		</a:t>
            </a:r>
            <a:r>
              <a:rPr lang="en-US" sz="4000" dirty="0" err="1" smtClean="0">
                <a:solidFill>
                  <a:schemeClr val="accent5"/>
                </a:solidFill>
              </a:rPr>
              <a:t>System.out.println</a:t>
            </a:r>
            <a:r>
              <a:rPr lang="en-US" sz="4000" dirty="0" smtClean="0">
                <a:solidFill>
                  <a:schemeClr val="accent5"/>
                </a:solidFill>
              </a:rPr>
              <a:t>("Used join() method");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7030A0"/>
                </a:solidFill>
              </a:rPr>
              <a:t>     }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B050"/>
                </a:solidFill>
              </a:rPr>
              <a:t>     public static void main(String[] </a:t>
            </a:r>
            <a:r>
              <a:rPr lang="en-US" sz="4000" dirty="0" err="1" smtClean="0">
                <a:solidFill>
                  <a:srgbClr val="00B050"/>
                </a:solidFill>
              </a:rPr>
              <a:t>args</a:t>
            </a:r>
            <a:r>
              <a:rPr lang="en-US" sz="4000" dirty="0" smtClean="0">
                <a:solidFill>
                  <a:srgbClr val="00B050"/>
                </a:solidFill>
              </a:rPr>
              <a:t>){</a:t>
            </a:r>
          </a:p>
          <a:p>
            <a:pPr>
              <a:buNone/>
            </a:pPr>
            <a:r>
              <a:rPr lang="en-US" sz="4000" dirty="0" smtClean="0"/>
              <a:t>			</a:t>
            </a:r>
            <a:r>
              <a:rPr lang="en-US" sz="4000" dirty="0" err="1" smtClean="0">
                <a:solidFill>
                  <a:schemeClr val="accent5"/>
                </a:solidFill>
              </a:rPr>
              <a:t>MyThread</a:t>
            </a:r>
            <a:r>
              <a:rPr lang="en-US" sz="4000" dirty="0" smtClean="0">
                <a:solidFill>
                  <a:schemeClr val="accent5"/>
                </a:solidFill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</a:rPr>
              <a:t>mt</a:t>
            </a:r>
            <a:r>
              <a:rPr lang="en-US" sz="4000" dirty="0" smtClean="0">
                <a:solidFill>
                  <a:schemeClr val="accent5"/>
                </a:solidFill>
              </a:rPr>
              <a:t>= new </a:t>
            </a:r>
            <a:r>
              <a:rPr lang="en-US" sz="4000" dirty="0" err="1" smtClean="0">
                <a:solidFill>
                  <a:schemeClr val="accent5"/>
                </a:solidFill>
              </a:rPr>
              <a:t>MyThread</a:t>
            </a:r>
            <a:r>
              <a:rPr lang="en-US" sz="4000" dirty="0" smtClean="0">
                <a:solidFill>
                  <a:schemeClr val="accent5"/>
                </a:solidFill>
              </a:rPr>
              <a:t>();			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			</a:t>
            </a:r>
            <a:r>
              <a:rPr lang="en-US" sz="4000" dirty="0" err="1" smtClean="0">
                <a:solidFill>
                  <a:schemeClr val="accent5"/>
                </a:solidFill>
              </a:rPr>
              <a:t>MyThread</a:t>
            </a:r>
            <a:r>
              <a:rPr lang="en-US" sz="4000" dirty="0" smtClean="0">
                <a:solidFill>
                  <a:schemeClr val="accent5"/>
                </a:solidFill>
              </a:rPr>
              <a:t> mt2= new </a:t>
            </a:r>
            <a:r>
              <a:rPr lang="en-US" sz="4000" dirty="0" err="1" smtClean="0">
                <a:solidFill>
                  <a:schemeClr val="accent5"/>
                </a:solidFill>
              </a:rPr>
              <a:t>MyThread</a:t>
            </a:r>
            <a:r>
              <a:rPr lang="en-US" sz="4000" dirty="0" smtClean="0">
                <a:solidFill>
                  <a:schemeClr val="accent5"/>
                </a:solidFill>
              </a:rPr>
              <a:t>();			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			</a:t>
            </a:r>
            <a:r>
              <a:rPr lang="en-US" sz="4000" dirty="0" err="1" smtClean="0">
                <a:solidFill>
                  <a:schemeClr val="accent5"/>
                </a:solidFill>
              </a:rPr>
              <a:t>mt.start</a:t>
            </a:r>
            <a:r>
              <a:rPr lang="en-US" sz="4000" dirty="0" smtClean="0">
                <a:solidFill>
                  <a:schemeClr val="accent5"/>
                </a:solidFill>
              </a:rPr>
              <a:t>();	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			try{    </a:t>
            </a:r>
            <a:r>
              <a:rPr lang="en-US" sz="4000" dirty="0" err="1" smtClean="0">
                <a:solidFill>
                  <a:schemeClr val="accent5"/>
                </a:solidFill>
              </a:rPr>
              <a:t>mt.join</a:t>
            </a:r>
            <a:r>
              <a:rPr lang="en-US" sz="4000" dirty="0" smtClean="0">
                <a:solidFill>
                  <a:schemeClr val="accent5"/>
                </a:solidFill>
              </a:rPr>
              <a:t>();     }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			catch(</a:t>
            </a:r>
            <a:r>
              <a:rPr lang="en-US" sz="4000" dirty="0" err="1" smtClean="0">
                <a:solidFill>
                  <a:schemeClr val="accent5"/>
                </a:solidFill>
              </a:rPr>
              <a:t>InterruptedException</a:t>
            </a:r>
            <a:r>
              <a:rPr lang="en-US" sz="4000" dirty="0" smtClean="0">
                <a:solidFill>
                  <a:schemeClr val="accent5"/>
                </a:solidFill>
              </a:rPr>
              <a:t> </a:t>
            </a:r>
            <a:r>
              <a:rPr lang="en-US" sz="4000" dirty="0" err="1" smtClean="0">
                <a:solidFill>
                  <a:schemeClr val="accent5"/>
                </a:solidFill>
              </a:rPr>
              <a:t>ie</a:t>
            </a:r>
            <a:r>
              <a:rPr lang="en-US" sz="4000" dirty="0" smtClean="0">
                <a:solidFill>
                  <a:schemeClr val="accent5"/>
                </a:solidFill>
              </a:rPr>
              <a:t>){   }	</a:t>
            </a:r>
          </a:p>
          <a:p>
            <a:pPr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			mt2.start();</a:t>
            </a:r>
          </a:p>
          <a:p>
            <a:pPr>
              <a:buNone/>
            </a:pPr>
            <a:r>
              <a:rPr lang="en-US" sz="4000" dirty="0" smtClean="0"/>
              <a:t>		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B050"/>
                </a:solidFill>
              </a:rPr>
              <a:t>      }</a:t>
            </a:r>
          </a:p>
          <a:p>
            <a:pPr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      }</a:t>
            </a:r>
          </a:p>
          <a:p>
            <a:pPr>
              <a:buNone/>
            </a:pPr>
            <a:r>
              <a:rPr lang="en-US" sz="4000" dirty="0" smtClean="0"/>
              <a:t>Output: 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Thread-0 started!</a:t>
            </a:r>
          </a:p>
          <a:p>
            <a:pPr lvl="2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Used join() method</a:t>
            </a:r>
          </a:p>
          <a:p>
            <a:pPr lvl="2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Thread-1 started!</a:t>
            </a:r>
          </a:p>
          <a:p>
            <a:pPr lvl="2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Used join() method</a:t>
            </a:r>
          </a:p>
          <a:p>
            <a:pPr>
              <a:buNone/>
            </a:pPr>
            <a:endParaRPr lang="en-US" sz="2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Thread Priority example: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public class </a:t>
            </a:r>
            <a:r>
              <a:rPr lang="en-US" b="1" dirty="0" err="1" smtClean="0">
                <a:solidFill>
                  <a:srgbClr val="FF0000"/>
                </a:solidFill>
              </a:rPr>
              <a:t>MyThread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extends Thread{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public void run(){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chemeClr val="accent5"/>
                </a:solidFill>
              </a:rPr>
              <a:t>System.out.println</a:t>
            </a:r>
            <a:r>
              <a:rPr lang="en-US" b="1" dirty="0" smtClean="0">
                <a:solidFill>
                  <a:schemeClr val="accent5"/>
                </a:solidFill>
              </a:rPr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Thread.currentThread</a:t>
            </a:r>
            <a:r>
              <a:rPr lang="en-US" dirty="0" smtClean="0">
                <a:solidFill>
                  <a:schemeClr val="accent5"/>
                </a:solidFill>
              </a:rPr>
              <a:t>().</a:t>
            </a:r>
            <a:r>
              <a:rPr lang="en-US" dirty="0" err="1" smtClean="0">
                <a:solidFill>
                  <a:schemeClr val="accent5"/>
                </a:solidFill>
              </a:rPr>
              <a:t>getName</a:t>
            </a:r>
            <a:r>
              <a:rPr lang="en-US" dirty="0" smtClean="0">
                <a:solidFill>
                  <a:schemeClr val="accent5"/>
                </a:solidFill>
              </a:rPr>
              <a:t>()+" </a:t>
            </a:r>
            <a:r>
              <a:rPr lang="en-US" dirty="0" smtClean="0">
                <a:solidFill>
                  <a:schemeClr val="accent5"/>
                </a:solidFill>
              </a:rPr>
              <a:t>started</a:t>
            </a:r>
            <a:r>
              <a:rPr lang="en-US" dirty="0" smtClean="0">
                <a:solidFill>
                  <a:schemeClr val="accent5"/>
                </a:solidFill>
              </a:rPr>
              <a:t>!"</a:t>
            </a:r>
            <a:r>
              <a:rPr lang="en-US" b="1" dirty="0" smtClean="0">
                <a:solidFill>
                  <a:schemeClr val="accent5"/>
                </a:solidFill>
              </a:rPr>
              <a:t>);	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		</a:t>
            </a:r>
            <a:r>
              <a:rPr lang="en-US" b="1" dirty="0" err="1" smtClean="0">
                <a:solidFill>
                  <a:schemeClr val="accent5"/>
                </a:solidFill>
              </a:rPr>
              <a:t>System.out.println</a:t>
            </a:r>
            <a:r>
              <a:rPr lang="en-US" b="1" dirty="0" smtClean="0">
                <a:solidFill>
                  <a:schemeClr val="accent5"/>
                </a:solidFill>
              </a:rPr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Thread.currentThread</a:t>
            </a:r>
            <a:r>
              <a:rPr lang="en-US" dirty="0" smtClean="0">
                <a:solidFill>
                  <a:schemeClr val="accent5"/>
                </a:solidFill>
              </a:rPr>
              <a:t>().</a:t>
            </a:r>
            <a:r>
              <a:rPr lang="en-US" dirty="0" err="1" smtClean="0">
                <a:solidFill>
                  <a:schemeClr val="accent5"/>
                </a:solidFill>
              </a:rPr>
              <a:t>getName</a:t>
            </a:r>
            <a:r>
              <a:rPr lang="en-US" dirty="0" smtClean="0">
                <a:solidFill>
                  <a:schemeClr val="accent5"/>
                </a:solidFill>
              </a:rPr>
              <a:t>()+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			"</a:t>
            </a:r>
            <a:r>
              <a:rPr lang="en-US" dirty="0" smtClean="0">
                <a:solidFill>
                  <a:schemeClr val="accent5"/>
                </a:solidFill>
              </a:rPr>
              <a:t>'s </a:t>
            </a:r>
            <a:r>
              <a:rPr lang="en-US" dirty="0" smtClean="0">
                <a:solidFill>
                  <a:schemeClr val="accent5"/>
                </a:solidFill>
              </a:rPr>
              <a:t>Priority</a:t>
            </a:r>
            <a:r>
              <a:rPr lang="en-US" dirty="0" smtClean="0">
                <a:solidFill>
                  <a:schemeClr val="accent5"/>
                </a:solidFill>
              </a:rPr>
              <a:t>: </a:t>
            </a:r>
            <a:r>
              <a:rPr lang="en-US" dirty="0" smtClean="0">
                <a:solidFill>
                  <a:schemeClr val="accent5"/>
                </a:solidFill>
              </a:rPr>
              <a:t>+</a:t>
            </a:r>
            <a:r>
              <a:rPr lang="en-US" dirty="0" err="1" smtClean="0">
                <a:solidFill>
                  <a:schemeClr val="accent5"/>
                </a:solidFill>
              </a:rPr>
              <a:t>Thread.currentThread</a:t>
            </a:r>
            <a:r>
              <a:rPr lang="en-US" dirty="0" smtClean="0">
                <a:solidFill>
                  <a:schemeClr val="accent5"/>
                </a:solidFill>
              </a:rPr>
              <a:t>().</a:t>
            </a:r>
            <a:r>
              <a:rPr lang="en-US" dirty="0" err="1" smtClean="0">
                <a:solidFill>
                  <a:schemeClr val="accent5"/>
                </a:solidFill>
              </a:rPr>
              <a:t>getPriority</a:t>
            </a:r>
            <a:r>
              <a:rPr lang="en-US" dirty="0" smtClean="0">
                <a:solidFill>
                  <a:schemeClr val="accent5"/>
                </a:solidFill>
              </a:rPr>
              <a:t>()</a:t>
            </a:r>
            <a:r>
              <a:rPr lang="en-US" b="1" dirty="0" smtClean="0">
                <a:solidFill>
                  <a:schemeClr val="accent5"/>
                </a:solidFill>
              </a:rPr>
              <a:t>);</a:t>
            </a:r>
            <a:r>
              <a:rPr lang="en-US" dirty="0" smtClean="0">
                <a:solidFill>
                  <a:schemeClr val="accent5"/>
                </a:solidFill>
              </a:rPr>
              <a:t>		</a:t>
            </a:r>
            <a:endParaRPr lang="en-US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}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public static void main(String[] </a:t>
            </a:r>
            <a:r>
              <a:rPr lang="en-US" b="1" dirty="0" err="1" smtClean="0">
                <a:solidFill>
                  <a:srgbClr val="7030A0"/>
                </a:solidFill>
              </a:rPr>
              <a:t>args</a:t>
            </a:r>
            <a:r>
              <a:rPr lang="en-US" b="1" dirty="0" smtClean="0">
                <a:solidFill>
                  <a:srgbClr val="7030A0"/>
                </a:solidFill>
              </a:rPr>
              <a:t>){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>
                <a:solidFill>
                  <a:schemeClr val="accent5"/>
                </a:solidFill>
              </a:rPr>
              <a:t>MyThread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mt</a:t>
            </a:r>
            <a:r>
              <a:rPr lang="en-US" dirty="0" smtClean="0">
                <a:solidFill>
                  <a:schemeClr val="accent5"/>
                </a:solidFill>
              </a:rPr>
              <a:t>= new </a:t>
            </a:r>
            <a:r>
              <a:rPr lang="en-US" dirty="0" err="1" smtClean="0">
                <a:solidFill>
                  <a:schemeClr val="accent5"/>
                </a:solidFill>
              </a:rPr>
              <a:t>MyThread</a:t>
            </a:r>
            <a:r>
              <a:rPr lang="en-US" dirty="0" smtClean="0">
                <a:solidFill>
                  <a:schemeClr val="accent5"/>
                </a:solidFill>
              </a:rPr>
              <a:t>();		</a:t>
            </a: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			</a:t>
            </a:r>
            <a:r>
              <a:rPr lang="en-US" dirty="0" err="1" smtClean="0">
                <a:solidFill>
                  <a:schemeClr val="accent5"/>
                </a:solidFill>
              </a:rPr>
              <a:t>MyThread</a:t>
            </a:r>
            <a:r>
              <a:rPr lang="en-US" dirty="0" smtClean="0">
                <a:solidFill>
                  <a:schemeClr val="accent5"/>
                </a:solidFill>
              </a:rPr>
              <a:t> mt2= new </a:t>
            </a:r>
            <a:r>
              <a:rPr lang="en-US" dirty="0" err="1" smtClean="0">
                <a:solidFill>
                  <a:schemeClr val="accent5"/>
                </a:solidFill>
              </a:rPr>
              <a:t>MyThread</a:t>
            </a:r>
            <a:r>
              <a:rPr lang="en-US" dirty="0" smtClean="0">
                <a:solidFill>
                  <a:schemeClr val="accent5"/>
                </a:solidFill>
              </a:rPr>
              <a:t>();				mt2.setPriority(</a:t>
            </a:r>
            <a:r>
              <a:rPr lang="en-US" dirty="0" err="1" smtClean="0">
                <a:solidFill>
                  <a:schemeClr val="accent5"/>
                </a:solidFill>
              </a:rPr>
              <a:t>Thread.MAX_PRIORITY</a:t>
            </a:r>
            <a:r>
              <a:rPr lang="en-US" dirty="0" smtClean="0">
                <a:solidFill>
                  <a:schemeClr val="accent5"/>
                </a:solidFill>
              </a:rPr>
              <a:t>);       //10</a:t>
            </a:r>
            <a:endParaRPr lang="en-US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		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mt.setPriority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dirty="0" err="1" smtClean="0">
                <a:solidFill>
                  <a:schemeClr val="accent5"/>
                </a:solidFill>
              </a:rPr>
              <a:t>Thread.MIN_PRIORITY</a:t>
            </a:r>
            <a:r>
              <a:rPr lang="en-US" dirty="0" smtClean="0">
                <a:solidFill>
                  <a:schemeClr val="accent5"/>
                </a:solidFill>
              </a:rPr>
              <a:t>); </a:t>
            </a:r>
            <a:r>
              <a:rPr lang="en-US" dirty="0" smtClean="0">
                <a:solidFill>
                  <a:schemeClr val="accent5"/>
                </a:solidFill>
              </a:rPr>
              <a:t>       //1</a:t>
            </a:r>
            <a:endParaRPr lang="en-US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5"/>
                </a:solidFill>
              </a:rPr>
              <a:t>			</a:t>
            </a:r>
            <a:r>
              <a:rPr lang="en-US" b="1" dirty="0" err="1" smtClean="0">
                <a:solidFill>
                  <a:schemeClr val="accent5"/>
                </a:solidFill>
              </a:rPr>
              <a:t>mt.start</a:t>
            </a:r>
            <a:r>
              <a:rPr lang="en-US" b="1" dirty="0" smtClean="0">
                <a:solidFill>
                  <a:schemeClr val="accent5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			mt2.start</a:t>
            </a:r>
            <a:r>
              <a:rPr lang="en-US" b="1" dirty="0" smtClean="0">
                <a:solidFill>
                  <a:schemeClr val="accent5"/>
                </a:solidFill>
              </a:rPr>
              <a:t>();</a:t>
            </a:r>
            <a:endParaRPr lang="en-US" b="1" dirty="0" smtClean="0">
              <a:solidFill>
                <a:schemeClr val="accent5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/>
              <a:t>Output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Thread-0 started!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         Thread-1 </a:t>
            </a:r>
            <a:r>
              <a:rPr lang="en-US" dirty="0" smtClean="0">
                <a:solidFill>
                  <a:srgbClr val="FF0000"/>
                </a:solidFill>
              </a:rPr>
              <a:t>started!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Thread-1's </a:t>
            </a:r>
            <a:r>
              <a:rPr lang="en-US" dirty="0" smtClean="0">
                <a:solidFill>
                  <a:srgbClr val="FF0000"/>
                </a:solidFill>
              </a:rPr>
              <a:t>Priority: 10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Thread-0's </a:t>
            </a:r>
            <a:r>
              <a:rPr lang="en-US" dirty="0" smtClean="0">
                <a:solidFill>
                  <a:srgbClr val="FF0000"/>
                </a:solidFill>
              </a:rPr>
              <a:t>Priority: 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94615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Synchronization- </a:t>
            </a:r>
            <a:r>
              <a:rPr lang="en-US" sz="2200" b="1" dirty="0" smtClean="0">
                <a:solidFill>
                  <a:schemeClr val="tx1"/>
                </a:solidFill>
              </a:rPr>
              <a:t>using synchronized methods: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219200"/>
            <a:ext cx="36576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 Table{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synchronized void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printTable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tableOf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for(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=1;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&lt;=5;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++)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System.out.print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tableOf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+" ");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	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class MyThread1 extends Thread{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Table t;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MyThread1(Table t){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n-US" dirty="0" err="1" smtClean="0">
                <a:solidFill>
                  <a:srgbClr val="00B050"/>
                </a:solidFill>
              </a:rPr>
              <a:t>this.t</a:t>
            </a:r>
            <a:r>
              <a:rPr lang="en-US" dirty="0" smtClean="0">
                <a:solidFill>
                  <a:srgbClr val="00B050"/>
                </a:solidFill>
              </a:rPr>
              <a:t>=t</a:t>
            </a:r>
            <a:r>
              <a:rPr lang="en-US" dirty="0" smtClean="0">
                <a:solidFill>
                  <a:srgbClr val="00B050"/>
                </a:solidFill>
              </a:rPr>
              <a:t>;            }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public void run</a:t>
            </a:r>
            <a:r>
              <a:rPr lang="en-US" dirty="0" smtClean="0">
                <a:solidFill>
                  <a:srgbClr val="00B050"/>
                </a:solidFill>
              </a:rPr>
              <a:t>()        {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n-US" dirty="0" err="1" smtClean="0">
                <a:solidFill>
                  <a:srgbClr val="00B050"/>
                </a:solidFill>
              </a:rPr>
              <a:t>t.printTable</a:t>
            </a:r>
            <a:r>
              <a:rPr lang="en-US" dirty="0" smtClean="0">
                <a:solidFill>
                  <a:srgbClr val="00B050"/>
                </a:solidFill>
              </a:rPr>
              <a:t>(5</a:t>
            </a:r>
            <a:r>
              <a:rPr lang="en-US" dirty="0" smtClean="0">
                <a:solidFill>
                  <a:srgbClr val="00B050"/>
                </a:solidFill>
              </a:rPr>
              <a:t>);  }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class MyThread2 extends Thread{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Table t;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MyThread2(Table t){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this.t</a:t>
            </a:r>
            <a:r>
              <a:rPr lang="en-US" dirty="0" smtClean="0">
                <a:solidFill>
                  <a:srgbClr val="0070C0"/>
                </a:solidFill>
              </a:rPr>
              <a:t>=t</a:t>
            </a:r>
            <a:r>
              <a:rPr lang="en-US" dirty="0" smtClean="0">
                <a:solidFill>
                  <a:srgbClr val="0070C0"/>
                </a:solidFill>
              </a:rPr>
              <a:t>;            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267200" y="1219200"/>
            <a:ext cx="3762375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public void run</a:t>
            </a:r>
            <a:r>
              <a:rPr lang="en-US" dirty="0" smtClean="0">
                <a:solidFill>
                  <a:srgbClr val="0070C0"/>
                </a:solidFill>
              </a:rPr>
              <a:t>()        {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t.printTable</a:t>
            </a:r>
            <a:r>
              <a:rPr lang="en-US" dirty="0" smtClean="0">
                <a:solidFill>
                  <a:srgbClr val="0070C0"/>
                </a:solidFill>
              </a:rPr>
              <a:t>(9</a:t>
            </a:r>
            <a:r>
              <a:rPr lang="en-US" dirty="0" smtClean="0">
                <a:solidFill>
                  <a:srgbClr val="0070C0"/>
                </a:solidFill>
              </a:rPr>
              <a:t>);  }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public class </a:t>
            </a:r>
            <a:r>
              <a:rPr lang="en-US" dirty="0" err="1" smtClean="0">
                <a:solidFill>
                  <a:srgbClr val="FF0000"/>
                </a:solidFill>
              </a:rPr>
              <a:t>MyThread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static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void main(String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Table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 new Table();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MyThread1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new MyThread1(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MyThread2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t2= new MyThread2(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);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t1.start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	t2.start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/>
              <a:t>Output: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5 10 15 20 25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9 </a:t>
            </a:r>
            <a:r>
              <a:rPr lang="en-US" b="1" dirty="0" smtClean="0">
                <a:solidFill>
                  <a:srgbClr val="FF0000"/>
                </a:solidFill>
              </a:rPr>
              <a:t>18 27 36 45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028700" y="3848100"/>
            <a:ext cx="601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1219200"/>
            <a:ext cx="876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Java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Thread Model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 is a multithreaded language. Every java application  runs at least two threads: the main thread and a garbage collection thread.</a:t>
            </a:r>
          </a:p>
          <a:p>
            <a:r>
              <a:rPr lang="en-US" dirty="0" smtClean="0"/>
              <a:t>The Java language and its run-time system was designed keeping in mind about multithreading. </a:t>
            </a:r>
          </a:p>
          <a:p>
            <a:r>
              <a:rPr lang="en-US" dirty="0" smtClean="0"/>
              <a:t>A Java thread is an instantiation of the Thread class. Once a thread has been started :	</a:t>
            </a:r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 It can be suspended.</a:t>
            </a:r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Suspended thread can be resumed.</a:t>
            </a:r>
          </a:p>
          <a:p>
            <a:pPr lvl="3">
              <a:buFont typeface="Wingdings" pitchFamily="2" charset="2"/>
              <a:buChar char="q"/>
            </a:pPr>
            <a:r>
              <a:rPr lang="en-US" dirty="0" smtClean="0"/>
              <a:t>It can be stopped.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Interthread</a:t>
            </a:r>
            <a:r>
              <a:rPr lang="en-US" b="1" dirty="0" smtClean="0">
                <a:solidFill>
                  <a:schemeClr val="tx1"/>
                </a:solidFill>
              </a:rPr>
              <a:t> Communication: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  It is the mechanism by which synchronized threads communicate with each other.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It is implemented with following methods of Object class:</a:t>
            </a:r>
            <a:endParaRPr lang="en-US" sz="1800" dirty="0"/>
          </a:p>
          <a:p>
            <a:pPr lvl="1">
              <a:buFont typeface="Wingdings" pitchFamily="2" charset="2"/>
              <a:buChar char="q"/>
            </a:pPr>
            <a:r>
              <a:rPr lang="en-US" sz="1800" b="1" dirty="0" smtClean="0"/>
              <a:t>wait(): </a:t>
            </a:r>
            <a:r>
              <a:rPr lang="en-US" sz="1800" dirty="0" smtClean="0"/>
              <a:t>it causes current thread to wait for some specific time or until another thread invokes the notify() or </a:t>
            </a:r>
            <a:r>
              <a:rPr lang="en-US" sz="1800" dirty="0" err="1" smtClean="0"/>
              <a:t>notifyAll</a:t>
            </a:r>
            <a:r>
              <a:rPr lang="en-US" sz="1800" dirty="0" smtClean="0"/>
              <a:t>(). 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b="1" dirty="0" smtClean="0"/>
              <a:t>notify(): </a:t>
            </a:r>
            <a:r>
              <a:rPr lang="en-US" sz="1800" dirty="0" smtClean="0"/>
              <a:t>it</a:t>
            </a:r>
            <a:r>
              <a:rPr lang="en-US" sz="1800" b="1" dirty="0" smtClean="0"/>
              <a:t> </a:t>
            </a:r>
            <a:r>
              <a:rPr lang="en-US" sz="1800" dirty="0" smtClean="0"/>
              <a:t>wakes up a single thread that is waiting on this object’s monitor. The choice is arbitrary.</a:t>
            </a:r>
            <a:endParaRPr lang="en-US" sz="1800" b="1" dirty="0" smtClean="0"/>
          </a:p>
          <a:p>
            <a:pPr lvl="1">
              <a:buFont typeface="Wingdings" pitchFamily="2" charset="2"/>
              <a:buChar char="q"/>
            </a:pPr>
            <a:r>
              <a:rPr lang="en-US" sz="1800" b="1" dirty="0" err="1" smtClean="0"/>
              <a:t>n</a:t>
            </a:r>
            <a:r>
              <a:rPr lang="en-US" sz="1800" b="1" dirty="0" err="1" smtClean="0"/>
              <a:t>otifyAll</a:t>
            </a:r>
            <a:r>
              <a:rPr lang="en-US" sz="1800" b="1" dirty="0" smtClean="0"/>
              <a:t>(): </a:t>
            </a:r>
            <a:r>
              <a:rPr lang="en-US" sz="1800" dirty="0" smtClean="0"/>
              <a:t>it wake up all threads that are waiting on this object’s monitor.</a:t>
            </a: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 Their signatures: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public final void wait() throws </a:t>
            </a:r>
            <a:r>
              <a:rPr lang="en-US" sz="1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InterruptedException</a:t>
            </a:r>
            <a:endParaRPr lang="en-US" sz="1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>
              <a:buNone/>
            </a:pPr>
            <a:r>
              <a:rPr lang="en-US" sz="1800" b="1" dirty="0" smtClean="0"/>
              <a:t> 	2</a:t>
            </a:r>
            <a:r>
              <a:rPr lang="en-US" sz="1800" b="1" baseline="30000" dirty="0" smtClean="0"/>
              <a:t>nd</a:t>
            </a:r>
            <a:r>
              <a:rPr lang="en-US" sz="1800" b="1" dirty="0" smtClean="0"/>
              <a:t> version: </a:t>
            </a:r>
            <a:r>
              <a:rPr lang="en-US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public </a:t>
            </a:r>
            <a:r>
              <a:rPr lang="en-US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 void </a:t>
            </a:r>
            <a:r>
              <a:rPr lang="en-US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wait(long timeout)throws 			</a:t>
            </a:r>
            <a:r>
              <a:rPr lang="en-US" sz="1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InterruptedException</a:t>
            </a:r>
            <a:endParaRPr lang="en-US" sz="18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public final void notify()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b="1" dirty="0" smtClean="0">
                <a:solidFill>
                  <a:schemeClr val="accent5"/>
                </a:solidFill>
              </a:rPr>
              <a:t>public final void </a:t>
            </a:r>
            <a:r>
              <a:rPr lang="en-US" sz="1800" b="1" dirty="0" err="1" smtClean="0">
                <a:solidFill>
                  <a:schemeClr val="accent5"/>
                </a:solidFill>
              </a:rPr>
              <a:t>notifyAll</a:t>
            </a:r>
            <a:r>
              <a:rPr lang="en-US" sz="1800" b="1" dirty="0" smtClean="0">
                <a:solidFill>
                  <a:schemeClr val="accent5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Example of </a:t>
            </a:r>
            <a:r>
              <a:rPr lang="en-US" sz="2200" b="1" dirty="0" err="1" smtClean="0">
                <a:solidFill>
                  <a:schemeClr val="tx1"/>
                </a:solidFill>
              </a:rPr>
              <a:t>Interthread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Communication: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3657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Customer{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amount=10000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synchronized void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amount){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200" dirty="0" err="1" smtClean="0">
                <a:solidFill>
                  <a:srgbClr val="00B050"/>
                </a:solidFill>
              </a:rPr>
              <a:t>System.out.println</a:t>
            </a:r>
            <a:r>
              <a:rPr lang="en-US" sz="1200" dirty="0" smtClean="0">
                <a:solidFill>
                  <a:srgbClr val="00B050"/>
                </a:solidFill>
              </a:rPr>
              <a:t>("Withdrawing </a:t>
            </a:r>
            <a:r>
              <a:rPr lang="en-US" sz="1200" dirty="0" smtClean="0">
                <a:solidFill>
                  <a:srgbClr val="00B050"/>
                </a:solidFill>
              </a:rPr>
              <a:t>	     amount</a:t>
            </a:r>
            <a:r>
              <a:rPr lang="en-US" sz="1200" dirty="0" smtClean="0">
                <a:solidFill>
                  <a:srgbClr val="00B050"/>
                </a:solidFill>
              </a:rPr>
              <a:t>...");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     if(</a:t>
            </a:r>
            <a:r>
              <a:rPr lang="en-US" sz="1200" dirty="0" err="1" smtClean="0">
                <a:solidFill>
                  <a:srgbClr val="00B050"/>
                </a:solidFill>
              </a:rPr>
              <a:t>this.amount</a:t>
            </a:r>
            <a:r>
              <a:rPr lang="en-US" sz="1200" dirty="0" smtClean="0">
                <a:solidFill>
                  <a:srgbClr val="00B050"/>
                </a:solidFill>
              </a:rPr>
              <a:t>&lt;amount</a:t>
            </a:r>
            <a:r>
              <a:rPr lang="en-US" sz="1200" dirty="0" smtClean="0">
                <a:solidFill>
                  <a:srgbClr val="00B050"/>
                </a:solidFill>
              </a:rPr>
              <a:t>){</a:t>
            </a:r>
          </a:p>
          <a:p>
            <a:pPr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		</a:t>
            </a:r>
            <a:r>
              <a:rPr lang="en-US" sz="1200" dirty="0" err="1" smtClean="0">
                <a:solidFill>
                  <a:srgbClr val="00B050"/>
                </a:solidFill>
              </a:rPr>
              <a:t>System.out.println</a:t>
            </a:r>
            <a:r>
              <a:rPr lang="en-US" sz="1200" dirty="0" smtClean="0">
                <a:solidFill>
                  <a:srgbClr val="00B050"/>
                </a:solidFill>
              </a:rPr>
              <a:t>("Not enough </a:t>
            </a:r>
            <a:r>
              <a:rPr lang="en-US" sz="1200" dirty="0" smtClean="0">
                <a:solidFill>
                  <a:srgbClr val="00B050"/>
                </a:solidFill>
              </a:rPr>
              <a:t>	     balance</a:t>
            </a:r>
            <a:r>
              <a:rPr lang="en-US" sz="1200" dirty="0" smtClean="0">
                <a:solidFill>
                  <a:srgbClr val="00B050"/>
                </a:solidFill>
              </a:rPr>
              <a:t>!");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		try{wait();} 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		catch(Exception e</a:t>
            </a:r>
            <a:r>
              <a:rPr lang="en-US" sz="1200" dirty="0" smtClean="0">
                <a:solidFill>
                  <a:srgbClr val="00B050"/>
                </a:solidFill>
              </a:rPr>
              <a:t>){   }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             }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		else{</a:t>
            </a:r>
          </a:p>
          <a:p>
            <a:pPr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		</a:t>
            </a:r>
            <a:r>
              <a:rPr lang="en-US" sz="1200" dirty="0" err="1" smtClean="0">
                <a:solidFill>
                  <a:srgbClr val="00B050"/>
                </a:solidFill>
              </a:rPr>
              <a:t>this.amount</a:t>
            </a:r>
            <a:r>
              <a:rPr lang="en-US" sz="1200" dirty="0" smtClean="0">
                <a:solidFill>
                  <a:srgbClr val="00B050"/>
                </a:solidFill>
              </a:rPr>
              <a:t>-</a:t>
            </a:r>
            <a:r>
              <a:rPr lang="en-US" sz="1200" dirty="0" smtClean="0">
                <a:solidFill>
                  <a:srgbClr val="00B050"/>
                </a:solidFill>
              </a:rPr>
              <a:t>=amount;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		</a:t>
            </a:r>
            <a:r>
              <a:rPr lang="en-US" sz="1200" dirty="0" err="1" smtClean="0">
                <a:solidFill>
                  <a:srgbClr val="00B050"/>
                </a:solidFill>
              </a:rPr>
              <a:t>System.out.println</a:t>
            </a:r>
            <a:r>
              <a:rPr lang="en-US" sz="1200" dirty="0" smtClean="0">
                <a:solidFill>
                  <a:srgbClr val="00B050"/>
                </a:solidFill>
              </a:rPr>
              <a:t>(amount+" </a:t>
            </a:r>
            <a:r>
              <a:rPr lang="en-US" sz="1200" dirty="0" smtClean="0">
                <a:solidFill>
                  <a:srgbClr val="00B050"/>
                </a:solidFill>
              </a:rPr>
              <a:t>	        Withdrawn </a:t>
            </a:r>
            <a:r>
              <a:rPr lang="en-US" sz="1200" dirty="0" smtClean="0">
                <a:solidFill>
                  <a:srgbClr val="00B050"/>
                </a:solidFill>
              </a:rPr>
              <a:t>successfully!");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		}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synchronized void Deposit(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amount){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2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("Depositing amount...");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2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this.amount</a:t>
            </a: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+=amount;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1143000"/>
            <a:ext cx="3657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System.out.println</a:t>
            </a: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(amount+" Deposited successfully!");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	notify();	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  </a:t>
            </a:r>
            <a:r>
              <a:rPr lang="en-US" sz="1200" b="1" dirty="0" smtClean="0">
                <a:solidFill>
                  <a:srgbClr val="0070C0"/>
                </a:solidFill>
              </a:rPr>
              <a:t>//Customer class ended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public </a:t>
            </a:r>
            <a:r>
              <a:rPr lang="en-US" sz="1200" b="1" dirty="0" smtClean="0">
                <a:solidFill>
                  <a:srgbClr val="FF0000"/>
                </a:solidFill>
              </a:rPr>
              <a:t>class </a:t>
            </a:r>
            <a:r>
              <a:rPr lang="en-US" sz="1200" b="1" dirty="0" err="1" smtClean="0">
                <a:solidFill>
                  <a:srgbClr val="FF0000"/>
                </a:solidFill>
              </a:rPr>
              <a:t>MyThread</a:t>
            </a:r>
            <a:r>
              <a:rPr lang="en-US" sz="12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200" dirty="0" smtClean="0"/>
              <a:t>	static Customer c= new Customer();</a:t>
            </a:r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7030A0"/>
                </a:solidFill>
              </a:rPr>
              <a:t>public static void main(String[] </a:t>
            </a:r>
            <a:r>
              <a:rPr lang="en-US" sz="1200" b="1" dirty="0" err="1" smtClean="0">
                <a:solidFill>
                  <a:srgbClr val="7030A0"/>
                </a:solidFill>
              </a:rPr>
              <a:t>args</a:t>
            </a:r>
            <a:r>
              <a:rPr lang="en-US" sz="1200" b="1" dirty="0" smtClean="0">
                <a:solidFill>
                  <a:srgbClr val="7030A0"/>
                </a:solidFill>
              </a:rPr>
              <a:t>){</a:t>
            </a:r>
            <a:endParaRPr lang="en-US" sz="1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b="1" dirty="0" smtClean="0"/>
              <a:t>//using anonymous class objects//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Thread </a:t>
            </a:r>
            <a:r>
              <a:rPr lang="en-US" sz="1200" dirty="0" smtClean="0">
                <a:solidFill>
                  <a:srgbClr val="0070C0"/>
                </a:solidFill>
              </a:rPr>
              <a:t>t1= new Thread(){</a:t>
            </a:r>
            <a:r>
              <a:rPr lang="en-US" sz="1200" dirty="0" smtClean="0">
                <a:solidFill>
                  <a:srgbClr val="0070C0"/>
                </a:solidFill>
              </a:rPr>
              <a:t>public void 		run</a:t>
            </a:r>
            <a:r>
              <a:rPr lang="en-US" sz="1200" dirty="0" smtClean="0">
                <a:solidFill>
                  <a:srgbClr val="0070C0"/>
                </a:solidFill>
              </a:rPr>
              <a:t>(){</a:t>
            </a:r>
            <a:r>
              <a:rPr lang="en-US" sz="1200" dirty="0" err="1" smtClean="0">
                <a:solidFill>
                  <a:srgbClr val="0070C0"/>
                </a:solidFill>
              </a:rPr>
              <a:t>c.withDraw</a:t>
            </a:r>
            <a:r>
              <a:rPr lang="en-US" sz="1200" dirty="0" smtClean="0">
                <a:solidFill>
                  <a:srgbClr val="0070C0"/>
                </a:solidFill>
              </a:rPr>
              <a:t>(15000</a:t>
            </a:r>
            <a:r>
              <a:rPr lang="en-US" sz="1200" dirty="0" smtClean="0">
                <a:solidFill>
                  <a:srgbClr val="0070C0"/>
                </a:solidFill>
              </a:rPr>
              <a:t>);}};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Thread </a:t>
            </a:r>
            <a:r>
              <a:rPr lang="en-US" sz="1200" dirty="0" smtClean="0">
                <a:solidFill>
                  <a:srgbClr val="0070C0"/>
                </a:solidFill>
              </a:rPr>
              <a:t>t2= new Thread(){</a:t>
            </a:r>
            <a:r>
              <a:rPr lang="en-US" sz="1200" dirty="0" smtClean="0">
                <a:solidFill>
                  <a:srgbClr val="0070C0"/>
                </a:solidFill>
              </a:rPr>
              <a:t>public  void 	run</a:t>
            </a:r>
            <a:r>
              <a:rPr lang="en-US" sz="1200" dirty="0" smtClean="0">
                <a:solidFill>
                  <a:srgbClr val="0070C0"/>
                </a:solidFill>
              </a:rPr>
              <a:t>(){</a:t>
            </a:r>
            <a:r>
              <a:rPr lang="en-US" sz="1200" dirty="0" err="1" smtClean="0">
                <a:solidFill>
                  <a:srgbClr val="0070C0"/>
                </a:solidFill>
              </a:rPr>
              <a:t>c.Deposit</a:t>
            </a:r>
            <a:r>
              <a:rPr lang="en-US" sz="1200" dirty="0" smtClean="0">
                <a:solidFill>
                  <a:srgbClr val="0070C0"/>
                </a:solidFill>
              </a:rPr>
              <a:t>(10000);}};	</a:t>
            </a:r>
            <a:endParaRPr lang="en-US" sz="1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t1.start();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        t2.start();</a:t>
            </a:r>
            <a:r>
              <a:rPr lang="en-US" sz="1200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1200" b="1" dirty="0" smtClean="0"/>
              <a:t>Output:</a:t>
            </a:r>
            <a:r>
              <a:rPr lang="en-US" sz="1200" b="1" dirty="0" smtClean="0">
                <a:solidFill>
                  <a:srgbClr val="FF0000"/>
                </a:solidFill>
              </a:rPr>
              <a:t>  </a:t>
            </a:r>
            <a:r>
              <a:rPr lang="en-US" sz="1200" b="1" dirty="0" smtClean="0">
                <a:solidFill>
                  <a:srgbClr val="FF0000"/>
                </a:solidFill>
              </a:rPr>
              <a:t>  Withdrawing </a:t>
            </a:r>
            <a:r>
              <a:rPr lang="en-US" sz="1200" b="1" dirty="0" smtClean="0">
                <a:solidFill>
                  <a:srgbClr val="FF0000"/>
                </a:solidFill>
              </a:rPr>
              <a:t>amount...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	            Not </a:t>
            </a:r>
            <a:r>
              <a:rPr lang="en-US" sz="1200" b="1" dirty="0" smtClean="0">
                <a:solidFill>
                  <a:srgbClr val="FF0000"/>
                </a:solidFill>
              </a:rPr>
              <a:t>enough balance!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	            Depositing </a:t>
            </a:r>
            <a:r>
              <a:rPr lang="en-US" sz="1200" b="1" dirty="0" smtClean="0">
                <a:solidFill>
                  <a:srgbClr val="FF0000"/>
                </a:solidFill>
              </a:rPr>
              <a:t>amount...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           10000 </a:t>
            </a:r>
            <a:r>
              <a:rPr lang="en-US" sz="1200" b="1" dirty="0" smtClean="0">
                <a:solidFill>
                  <a:srgbClr val="FF0000"/>
                </a:solidFill>
              </a:rPr>
              <a:t>Deposited successfully!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296194" y="3962400"/>
            <a:ext cx="5790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1066800"/>
            <a:ext cx="876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Thank You</a:t>
            </a:r>
            <a:br>
              <a:rPr lang="en-US" sz="3500" dirty="0" smtClean="0"/>
            </a:br>
            <a:r>
              <a:rPr lang="en-US" sz="3500" dirty="0" smtClean="0"/>
              <a:t>        </a:t>
            </a:r>
            <a:r>
              <a:rPr lang="en-US" sz="3500" dirty="0" smtClean="0">
                <a:sym typeface="Wingdings" pitchFamily="2" charset="2"/>
              </a:rPr>
              <a:t></a:t>
            </a:r>
            <a:r>
              <a:rPr lang="en-US" sz="3500" dirty="0" smtClean="0"/>
              <a:t> 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Thread Model can be defined in following three sections: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Thread Priorities.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Synchronization.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Messaging.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Thread Priorities: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Thread priorities are simple integers ranging from 1 to 10.</a:t>
            </a:r>
          </a:p>
          <a:p>
            <a:r>
              <a:rPr lang="en-US" dirty="0" smtClean="0"/>
              <a:t>Each thread has its own priority number.</a:t>
            </a:r>
          </a:p>
          <a:p>
            <a:r>
              <a:rPr lang="en-US" dirty="0" smtClean="0"/>
              <a:t>Higher the priority of a thread, greater the chance of getting executed first.</a:t>
            </a:r>
          </a:p>
          <a:p>
            <a:r>
              <a:rPr lang="en-US" dirty="0" smtClean="0"/>
              <a:t>Three </a:t>
            </a:r>
            <a:r>
              <a:rPr lang="en-US" dirty="0" smtClean="0"/>
              <a:t>c</a:t>
            </a:r>
            <a:r>
              <a:rPr lang="en-US" dirty="0" smtClean="0"/>
              <a:t>onstants defined in Thread class:</a:t>
            </a:r>
          </a:p>
          <a:p>
            <a:pPr lvl="1"/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MIN_PRIORITY=1;</a:t>
            </a:r>
          </a:p>
          <a:p>
            <a:pPr lvl="1"/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NORM_PRIORITY=5;</a:t>
            </a:r>
            <a:endParaRPr lang="en-US" dirty="0" smtClean="0"/>
          </a:p>
          <a:p>
            <a:pPr lvl="1"/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MAX_PRIORITY=10;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Synchronization: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supports asynchronous multithreading, that is; any number of threads can run simultaneously without disturbing other to access individual resources.</a:t>
            </a:r>
          </a:p>
          <a:p>
            <a:r>
              <a:rPr lang="en-US" dirty="0" smtClean="0"/>
              <a:t>Synchronization is needed when two or more threads work with a shared resource.</a:t>
            </a:r>
          </a:p>
          <a:p>
            <a:r>
              <a:rPr lang="en-US" dirty="0" smtClean="0"/>
              <a:t>“Monitor” feature is used in java to implement Synchronization.</a:t>
            </a:r>
          </a:p>
          <a:p>
            <a:r>
              <a:rPr lang="en-US" dirty="0" smtClean="0"/>
              <a:t>Monitors are used  mutually exclusive(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sz="1400" dirty="0" smtClean="0"/>
              <a:t>the resource won’t be available to other threads till it becomes free from that thread which is accessing it. 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special monitor class in java.</a:t>
            </a:r>
          </a:p>
          <a:p>
            <a:r>
              <a:rPr lang="en-US" dirty="0" smtClean="0"/>
              <a:t>Every object has its own implicit monitor.</a:t>
            </a:r>
          </a:p>
          <a:p>
            <a:r>
              <a:rPr lang="en-US" dirty="0" smtClean="0"/>
              <a:t>Two ways to show synchronization:</a:t>
            </a:r>
          </a:p>
          <a:p>
            <a:pPr lvl="1"/>
            <a:r>
              <a:rPr lang="en-US" dirty="0" smtClean="0"/>
              <a:t>synchronized methods.</a:t>
            </a:r>
          </a:p>
          <a:p>
            <a:pPr lvl="1"/>
            <a:r>
              <a:rPr lang="en-US" dirty="0" smtClean="0"/>
              <a:t>synchronized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Messaging: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program is a collection of more than one thread. Java supports messaging b/w the threads.</a:t>
            </a:r>
          </a:p>
          <a:p>
            <a:r>
              <a:rPr lang="en-US" dirty="0" smtClean="0"/>
              <a:t> Java provides methods to all objects so that threads can communicate with each other(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sz="1600" dirty="0" smtClean="0"/>
              <a:t>as a thread exits from synchronization state, it notifies all the waiting threads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Threads communicate with each other through :</a:t>
            </a:r>
          </a:p>
          <a:p>
            <a:pPr lvl="1"/>
            <a:r>
              <a:rPr lang="en-US" dirty="0" smtClean="0"/>
              <a:t>notify() method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notifAll</a:t>
            </a:r>
            <a:r>
              <a:rPr lang="en-US" dirty="0" smtClean="0"/>
              <a:t>() method.</a:t>
            </a:r>
            <a:endParaRPr lang="en-US" dirty="0" smtClean="0"/>
          </a:p>
          <a:p>
            <a:pPr lvl="1"/>
            <a:r>
              <a:rPr lang="en-US" dirty="0" smtClean="0"/>
              <a:t>wait() method.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Thread class and </a:t>
            </a:r>
            <a:r>
              <a:rPr lang="en-US" b="1" dirty="0" err="1" smtClean="0">
                <a:solidFill>
                  <a:schemeClr val="tx1"/>
                </a:solidFill>
              </a:rPr>
              <a:t>Runnable</a:t>
            </a:r>
            <a:r>
              <a:rPr lang="en-US" b="1" dirty="0" smtClean="0">
                <a:solidFill>
                  <a:schemeClr val="tx1"/>
                </a:solidFill>
              </a:rPr>
              <a:t> interface: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b="1" dirty="0" smtClean="0"/>
              <a:t>		Thread Class:</a:t>
            </a:r>
          </a:p>
          <a:p>
            <a:r>
              <a:rPr lang="en-US" dirty="0" smtClean="0"/>
              <a:t>Java provides a Thread class on which Java’s multithreading system is based. </a:t>
            </a:r>
          </a:p>
          <a:p>
            <a:r>
              <a:rPr lang="en-US" dirty="0" smtClean="0"/>
              <a:t>Thread class, along with its companion interface </a:t>
            </a:r>
            <a:r>
              <a:rPr lang="en-US" b="1" dirty="0" err="1" smtClean="0"/>
              <a:t>Runnable</a:t>
            </a:r>
            <a:r>
              <a:rPr lang="en-US" b="1" dirty="0" smtClean="0"/>
              <a:t> is </a:t>
            </a:r>
            <a:r>
              <a:rPr lang="en-US" dirty="0" smtClean="0"/>
              <a:t>used to create and run threads for utilizing multithreading feature of Java.</a:t>
            </a:r>
          </a:p>
          <a:p>
            <a:r>
              <a:rPr lang="en-US" b="1" dirty="0" smtClean="0"/>
              <a:t>Thread </a:t>
            </a:r>
            <a:r>
              <a:rPr lang="en-US" dirty="0" smtClean="0"/>
              <a:t>class extends </a:t>
            </a:r>
            <a:r>
              <a:rPr lang="en-US" b="1" dirty="0" smtClean="0"/>
              <a:t>Object </a:t>
            </a:r>
            <a:r>
              <a:rPr lang="en-US" dirty="0" smtClean="0"/>
              <a:t>class and implements </a:t>
            </a:r>
            <a:r>
              <a:rPr lang="en-US" dirty="0" err="1" smtClean="0"/>
              <a:t>Runnable</a:t>
            </a:r>
            <a:r>
              <a:rPr lang="en-US" dirty="0" smtClean="0"/>
              <a:t> interface.</a:t>
            </a:r>
            <a:endParaRPr lang="en-US" b="1" dirty="0" smtClean="0"/>
          </a:p>
          <a:p>
            <a:r>
              <a:rPr lang="en-US" dirty="0" smtClean="0"/>
              <a:t>Signature of Thread Class: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public class Thread extends Object implements </a:t>
            </a:r>
            <a:r>
              <a:rPr lang="en-US" dirty="0" err="1" smtClean="0">
                <a:solidFill>
                  <a:schemeClr val="accent5"/>
                </a:solidFill>
              </a:rPr>
              <a:t>Runnable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</a:p>
          <a:p>
            <a:pPr lvl="1"/>
            <a:r>
              <a:rPr lang="en-US" dirty="0" smtClean="0"/>
              <a:t>It has many methods like, sleep(), start(), run(), join(), </a:t>
            </a:r>
            <a:r>
              <a:rPr lang="en-US" dirty="0" err="1" smtClean="0"/>
              <a:t>isAlive</a:t>
            </a:r>
            <a:r>
              <a:rPr lang="en-US" dirty="0" smtClean="0"/>
              <a:t>(), </a:t>
            </a:r>
            <a:r>
              <a:rPr lang="en-US" dirty="0" err="1" smtClean="0"/>
              <a:t>currentThread</a:t>
            </a:r>
            <a:r>
              <a:rPr lang="en-US" dirty="0" smtClean="0"/>
              <a:t>() and many more.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600" b="1" dirty="0" err="1" smtClean="0"/>
              <a:t>Runnable</a:t>
            </a:r>
            <a:r>
              <a:rPr lang="en-US" sz="2600" b="1" dirty="0" smtClean="0"/>
              <a:t> interface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It is also used to create thread and should be used if we are planning to override the </a:t>
            </a:r>
            <a:r>
              <a:rPr lang="en-US" b="1" dirty="0" smtClean="0"/>
              <a:t>run() </a:t>
            </a:r>
            <a:r>
              <a:rPr lang="en-US" dirty="0" smtClean="0"/>
              <a:t>method and no other Thread methods.</a:t>
            </a:r>
          </a:p>
          <a:p>
            <a:r>
              <a:rPr lang="en-US" dirty="0" smtClean="0"/>
              <a:t>Signature of </a:t>
            </a:r>
            <a:r>
              <a:rPr lang="en-US" dirty="0" err="1" smtClean="0"/>
              <a:t>Runnable</a:t>
            </a:r>
            <a:r>
              <a:rPr lang="en-US" dirty="0" smtClean="0"/>
              <a:t> interface: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public interface </a:t>
            </a:r>
            <a:r>
              <a:rPr lang="en-US" dirty="0" err="1" smtClean="0">
                <a:solidFill>
                  <a:schemeClr val="accent5"/>
                </a:solidFill>
              </a:rPr>
              <a:t>Runnable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It provides only single method that must be implemented </a:t>
            </a:r>
            <a:r>
              <a:rPr lang="en-US" dirty="0" smtClean="0"/>
              <a:t>by </a:t>
            </a:r>
            <a:r>
              <a:rPr lang="en-US" dirty="0" smtClean="0"/>
              <a:t>the class and that is run() method that runs the implemented thread.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404</TotalTime>
  <Words>822</Words>
  <Application>Microsoft Office PowerPoint</Application>
  <PresentationFormat>On-screen Show (4:3)</PresentationFormat>
  <Paragraphs>256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OOP Assignment</vt:lpstr>
      <vt:lpstr>Java Thread Model:</vt:lpstr>
      <vt:lpstr>Slide 3</vt:lpstr>
      <vt:lpstr>Thread Priorities:</vt:lpstr>
      <vt:lpstr>Synchronization:</vt:lpstr>
      <vt:lpstr>Cont…</vt:lpstr>
      <vt:lpstr>Messaging:</vt:lpstr>
      <vt:lpstr>Thread class and Runnable interface:</vt:lpstr>
      <vt:lpstr>Cont…</vt:lpstr>
      <vt:lpstr>The Main Thread:</vt:lpstr>
      <vt:lpstr>Creating a Thread:</vt:lpstr>
      <vt:lpstr>Cont…</vt:lpstr>
      <vt:lpstr>Creating Multiple Threads:</vt:lpstr>
      <vt:lpstr>Example of Multiple Threading:</vt:lpstr>
      <vt:lpstr>Using isAlive() and join() methods:</vt:lpstr>
      <vt:lpstr>Cont…</vt:lpstr>
      <vt:lpstr>Cont…</vt:lpstr>
      <vt:lpstr>Thread Priority example:</vt:lpstr>
      <vt:lpstr>Synchronization- using synchronized methods:</vt:lpstr>
      <vt:lpstr>Interthread Communication:</vt:lpstr>
      <vt:lpstr>Example of Interthread Communication:</vt:lpstr>
      <vt:lpstr>Thank You         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Assignment</dc:title>
  <dc:creator>Zohaib Hassan</dc:creator>
  <cp:lastModifiedBy>Zohaib Hassan</cp:lastModifiedBy>
  <cp:revision>81</cp:revision>
  <dcterms:created xsi:type="dcterms:W3CDTF">2006-08-16T00:00:00Z</dcterms:created>
  <dcterms:modified xsi:type="dcterms:W3CDTF">2020-08-20T18:51:33Z</dcterms:modified>
</cp:coreProperties>
</file>