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80" r:id="rId6"/>
    <p:sldId id="276" r:id="rId7"/>
    <p:sldId id="257" r:id="rId8"/>
    <p:sldId id="258" r:id="rId9"/>
    <p:sldId id="277" r:id="rId10"/>
    <p:sldId id="259" r:id="rId11"/>
    <p:sldId id="260" r:id="rId12"/>
    <p:sldId id="261" r:id="rId13"/>
    <p:sldId id="262" r:id="rId14"/>
    <p:sldId id="263" r:id="rId15"/>
    <p:sldId id="264" r:id="rId16"/>
    <p:sldId id="283" r:id="rId17"/>
    <p:sldId id="278" r:id="rId18"/>
    <p:sldId id="279" r:id="rId19"/>
    <p:sldId id="281" r:id="rId20"/>
    <p:sldId id="282" r:id="rId21"/>
    <p:sldId id="265" r:id="rId22"/>
    <p:sldId id="266" r:id="rId23"/>
    <p:sldId id="267" r:id="rId24"/>
    <p:sldId id="268" r:id="rId25"/>
    <p:sldId id="269" r:id="rId26"/>
    <p:sldId id="270"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27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522" y="3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4564CDB-C74C-4171-84D0-FF90D1044291}" type="datetimeFigureOut">
              <a:rPr lang="en-US" smtClean="0"/>
              <a:pPr/>
              <a:t>01/26/2022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32430AE-EEBE-4C0A-94FC-1178A6A6E8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564CDB-C74C-4171-84D0-FF90D1044291}" type="datetimeFigureOut">
              <a:rPr lang="en-US" smtClean="0"/>
              <a:pPr/>
              <a:t>01/26/2022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430AE-EEBE-4C0A-94FC-1178A6A6E8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564CDB-C74C-4171-84D0-FF90D1044291}" type="datetimeFigureOut">
              <a:rPr lang="en-US" smtClean="0"/>
              <a:pPr/>
              <a:t>01/26/2022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430AE-EEBE-4C0A-94FC-1178A6A6E8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564CDB-C74C-4171-84D0-FF90D1044291}" type="datetimeFigureOut">
              <a:rPr lang="en-US" smtClean="0"/>
              <a:pPr/>
              <a:t>01/26/2022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430AE-EEBE-4C0A-94FC-1178A6A6E8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564CDB-C74C-4171-84D0-FF90D1044291}" type="datetimeFigureOut">
              <a:rPr lang="en-US" smtClean="0"/>
              <a:pPr/>
              <a:t>01/26/2022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430AE-EEBE-4C0A-94FC-1178A6A6E8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564CDB-C74C-4171-84D0-FF90D1044291}" type="datetimeFigureOut">
              <a:rPr lang="en-US" smtClean="0"/>
              <a:pPr/>
              <a:t>01/26/2022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430AE-EEBE-4C0A-94FC-1178A6A6E8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564CDB-C74C-4171-84D0-FF90D1044291}" type="datetimeFigureOut">
              <a:rPr lang="en-US" smtClean="0"/>
              <a:pPr/>
              <a:t>01/26/2022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2430AE-EEBE-4C0A-94FC-1178A6A6E8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4564CDB-C74C-4171-84D0-FF90D1044291}" type="datetimeFigureOut">
              <a:rPr lang="en-US" smtClean="0"/>
              <a:pPr/>
              <a:t>01/26/2022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2430AE-EEBE-4C0A-94FC-1178A6A6E8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64CDB-C74C-4171-84D0-FF90D1044291}" type="datetimeFigureOut">
              <a:rPr lang="en-US" smtClean="0"/>
              <a:pPr/>
              <a:t>01/26/2022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2430AE-EEBE-4C0A-94FC-1178A6A6E8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564CDB-C74C-4171-84D0-FF90D1044291}" type="datetimeFigureOut">
              <a:rPr lang="en-US" smtClean="0"/>
              <a:pPr/>
              <a:t>01/26/2022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430AE-EEBE-4C0A-94FC-1178A6A6E8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4564CDB-C74C-4171-84D0-FF90D1044291}" type="datetimeFigureOut">
              <a:rPr lang="en-US" smtClean="0"/>
              <a:pPr/>
              <a:t>01/26/2022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32430AE-EEBE-4C0A-94FC-1178A6A6E89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4564CDB-C74C-4171-84D0-FF90D1044291}" type="datetimeFigureOut">
              <a:rPr lang="en-US" smtClean="0"/>
              <a:pPr/>
              <a:t>01/26/2022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32430AE-EEBE-4C0A-94FC-1178A6A6E89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Printing_Revolution" TargetMode="External"/><Relationship Id="rId2" Type="http://schemas.openxmlformats.org/officeDocument/2006/relationships/hyperlink" Target="https://en.wikipedia.org/wiki/Johannes_Gutenbe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Mass_medi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quora.com/How-did-people-communicate-in-the-olden-days" TargetMode="External"/><Relationship Id="rId2" Type="http://schemas.openxmlformats.org/officeDocument/2006/relationships/hyperlink" Target="https://en.wikipedia.org/wiki/Printing_press" TargetMode="External"/><Relationship Id="rId1" Type="http://schemas.openxmlformats.org/officeDocument/2006/relationships/slideLayout" Target="../slideLayouts/slideLayout2.xml"/><Relationship Id="rId4" Type="http://schemas.openxmlformats.org/officeDocument/2006/relationships/hyperlink" Target="https://en.wikipedia.org/wiki/History_of_televis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Communication Skills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Written communication</a:t>
            </a:r>
            <a:endParaRPr lang="en-US" dirty="0"/>
          </a:p>
        </p:txBody>
      </p:sp>
      <p:sp>
        <p:nvSpPr>
          <p:cNvPr id="3" name="Content Placeholder 2"/>
          <p:cNvSpPr>
            <a:spLocks noGrp="1"/>
          </p:cNvSpPr>
          <p:nvPr>
            <p:ph idx="1"/>
          </p:nvPr>
        </p:nvSpPr>
        <p:spPr/>
        <p:txBody>
          <a:bodyPr/>
          <a:lstStyle/>
          <a:p>
            <a:pPr>
              <a:buNone/>
            </a:pPr>
            <a:r>
              <a:rPr lang="en-US" dirty="0" smtClean="0"/>
              <a:t>(tone, style and Language used in formal settings)</a:t>
            </a:r>
          </a:p>
          <a:p>
            <a:pPr marL="514350" indent="-514350">
              <a:buFont typeface="+mj-lt"/>
              <a:buAutoNum type="arabicPeriod"/>
            </a:pPr>
            <a:r>
              <a:rPr lang="en-US" dirty="0" smtClean="0"/>
              <a:t>Resume/ CV</a:t>
            </a:r>
          </a:p>
          <a:p>
            <a:pPr marL="514350" indent="-514350">
              <a:buFont typeface="+mj-lt"/>
              <a:buAutoNum type="arabicPeriod"/>
            </a:pPr>
            <a:r>
              <a:rPr lang="en-US" dirty="0" smtClean="0"/>
              <a:t>Statement of purpose (exchange programs and M.S)</a:t>
            </a:r>
          </a:p>
          <a:p>
            <a:pPr marL="514350" indent="-514350">
              <a:buFont typeface="+mj-lt"/>
              <a:buAutoNum type="arabicPeriod"/>
            </a:pPr>
            <a:r>
              <a:rPr lang="en-US" dirty="0" smtClean="0"/>
              <a:t>Cover letter</a:t>
            </a:r>
          </a:p>
          <a:p>
            <a:pPr marL="514350" indent="-514350">
              <a:buFont typeface="+mj-lt"/>
              <a:buAutoNum type="arabicPeriod"/>
            </a:pPr>
            <a:r>
              <a:rPr lang="en-US" dirty="0" smtClean="0"/>
              <a:t>Internet content development (blog writing on wordpress.com)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Formal Presentation skills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Preparation</a:t>
            </a:r>
          </a:p>
          <a:p>
            <a:pPr marL="514350" indent="-514350">
              <a:buFont typeface="+mj-lt"/>
              <a:buAutoNum type="arabicPeriod"/>
            </a:pPr>
            <a:r>
              <a:rPr lang="en-US" dirty="0" smtClean="0"/>
              <a:t>Rehearsal</a:t>
            </a:r>
          </a:p>
          <a:p>
            <a:pPr marL="514350" indent="-514350">
              <a:buFont typeface="+mj-lt"/>
              <a:buAutoNum type="arabicPeriod"/>
            </a:pPr>
            <a:r>
              <a:rPr lang="en-US" dirty="0" smtClean="0"/>
              <a:t>Presentation</a:t>
            </a:r>
          </a:p>
          <a:p>
            <a:pPr marL="514350" indent="-514350"/>
            <a:r>
              <a:rPr lang="en-US" dirty="0" smtClean="0"/>
              <a:t>Interview skills (UGRAD scholarship interviews, job interviews)</a:t>
            </a:r>
          </a:p>
          <a:p>
            <a:pPr marL="514350" indent="-514350"/>
            <a:r>
              <a:rPr lang="en-US" dirty="0" smtClean="0"/>
              <a:t>Appropriate body language during interview</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Negotiation skills</a:t>
            </a:r>
            <a:endParaRPr lang="en-US" dirty="0"/>
          </a:p>
        </p:txBody>
      </p:sp>
      <p:sp>
        <p:nvSpPr>
          <p:cNvPr id="3" name="Content Placeholder 2"/>
          <p:cNvSpPr>
            <a:spLocks noGrp="1"/>
          </p:cNvSpPr>
          <p:nvPr>
            <p:ph idx="1"/>
          </p:nvPr>
        </p:nvSpPr>
        <p:spPr/>
        <p:txBody>
          <a:bodyPr/>
          <a:lstStyle/>
          <a:p>
            <a:r>
              <a:rPr lang="en-US" dirty="0" smtClean="0"/>
              <a:t>Process of negotiation</a:t>
            </a:r>
          </a:p>
          <a:p>
            <a:r>
              <a:rPr lang="en-US" dirty="0" smtClean="0"/>
              <a:t>Conflict resolution</a:t>
            </a:r>
          </a:p>
          <a:p>
            <a:r>
              <a:rPr lang="en-US" dirty="0" smtClean="0"/>
              <a:t>Creative negotiation: a win-win approach</a:t>
            </a:r>
          </a:p>
          <a:p>
            <a:r>
              <a:rPr lang="en-US" dirty="0" smtClean="0"/>
              <a:t>The utility bargaining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marks</a:t>
            </a:r>
            <a:endParaRPr lang="en-US" dirty="0"/>
          </a:p>
        </p:txBody>
      </p:sp>
      <p:sp>
        <p:nvSpPr>
          <p:cNvPr id="3" name="Content Placeholder 2"/>
          <p:cNvSpPr>
            <a:spLocks noGrp="1"/>
          </p:cNvSpPr>
          <p:nvPr>
            <p:ph idx="1"/>
          </p:nvPr>
        </p:nvSpPr>
        <p:spPr/>
        <p:txBody>
          <a:bodyPr/>
          <a:lstStyle/>
          <a:p>
            <a:r>
              <a:rPr lang="en-US" dirty="0" smtClean="0"/>
              <a:t>20% marks mid term</a:t>
            </a:r>
          </a:p>
          <a:p>
            <a:r>
              <a:rPr lang="en-US" dirty="0" smtClean="0"/>
              <a:t>20% </a:t>
            </a:r>
            <a:r>
              <a:rPr lang="en-US" dirty="0" err="1" smtClean="0"/>
              <a:t>sessional</a:t>
            </a:r>
            <a:r>
              <a:rPr lang="en-US" dirty="0" smtClean="0"/>
              <a:t> marks(10% assignment and 5% presentation, 5% test)</a:t>
            </a:r>
          </a:p>
          <a:p>
            <a:r>
              <a:rPr lang="en-US" dirty="0" smtClean="0"/>
              <a:t>60% final semester marks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communication</a:t>
            </a:r>
            <a:endParaRPr lang="en-US" dirty="0"/>
          </a:p>
        </p:txBody>
      </p:sp>
      <p:sp>
        <p:nvSpPr>
          <p:cNvPr id="3" name="Content Placeholder 2"/>
          <p:cNvSpPr>
            <a:spLocks noGrp="1"/>
          </p:cNvSpPr>
          <p:nvPr>
            <p:ph idx="1"/>
          </p:nvPr>
        </p:nvSpPr>
        <p:spPr/>
        <p:txBody>
          <a:bodyPr/>
          <a:lstStyle/>
          <a:p>
            <a:r>
              <a:rPr lang="en-US" dirty="0" smtClean="0"/>
              <a:t>By nature for social beings communication plays a significant part in our daily personal and professional lives</a:t>
            </a:r>
          </a:p>
          <a:p>
            <a:r>
              <a:rPr lang="en-US" dirty="0" smtClean="0"/>
              <a:t>What comes to the mind as you think of the word communication?</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communication skills?</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Communication skills are important to everyone - they are how we give and receive information and convey our ideas and opinions with those around us. Communication comes in many forms:​</a:t>
            </a:r>
          </a:p>
          <a:p>
            <a:pPr fontAlgn="base"/>
            <a:r>
              <a:rPr lang="en-US" dirty="0"/>
              <a:t>verbal (sounds, language, and tone of voice)​</a:t>
            </a:r>
          </a:p>
          <a:p>
            <a:pPr fontAlgn="base"/>
            <a:r>
              <a:rPr lang="en-US" dirty="0"/>
              <a:t>• aural (listening and hearing)​</a:t>
            </a:r>
          </a:p>
          <a:p>
            <a:pPr fontAlgn="base"/>
            <a:r>
              <a:rPr lang="en-US" dirty="0"/>
              <a:t>• non-verbal (facial expressions, body language, and posture)​</a:t>
            </a:r>
          </a:p>
          <a:p>
            <a:pPr fontAlgn="base"/>
            <a:r>
              <a:rPr lang="en-US" dirty="0"/>
              <a:t>• written (journals, emails, blogs, and text messages)​</a:t>
            </a:r>
          </a:p>
          <a:p>
            <a:pPr fontAlgn="base"/>
            <a:r>
              <a:rPr lang="en-US" dirty="0"/>
              <a:t>• visual (signs, symbols, and pictures)​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and how to Communicate?</a:t>
            </a:r>
            <a:r>
              <a:rPr lang="en-US" dirty="0"/>
              <a:t>​</a:t>
            </a:r>
          </a:p>
        </p:txBody>
      </p:sp>
      <p:sp>
        <p:nvSpPr>
          <p:cNvPr id="3" name="Content Placeholder 2"/>
          <p:cNvSpPr>
            <a:spLocks noGrp="1"/>
          </p:cNvSpPr>
          <p:nvPr>
            <p:ph idx="1"/>
          </p:nvPr>
        </p:nvSpPr>
        <p:spPr/>
        <p:txBody>
          <a:bodyPr>
            <a:normAutofit/>
          </a:bodyPr>
          <a:lstStyle/>
          <a:p>
            <a:pPr fontAlgn="base"/>
            <a:r>
              <a:rPr lang="en-US" dirty="0"/>
              <a:t>Being able to effectively communicate one’s needs, feelings and emotions is critical to lifelong success.​</a:t>
            </a:r>
          </a:p>
          <a:p>
            <a:pPr fontAlgn="base">
              <a:buNone/>
            </a:pPr>
            <a:endParaRPr lang="en-US" dirty="0"/>
          </a:p>
          <a:p>
            <a:pPr fontAlgn="base"/>
            <a:r>
              <a:rPr lang="en-US" dirty="0"/>
              <a:t> Effective communication helps us better understand people or situations and enables us to build trusting and respectful relationships, resolve conflicts, and create environments where ideas, problem solving, and empathy can flourish.​</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sp>
        <p:nvSpPr>
          <p:cNvPr id="3" name="Content Placeholder 2"/>
          <p:cNvSpPr>
            <a:spLocks noGrp="1"/>
          </p:cNvSpPr>
          <p:nvPr>
            <p:ph idx="1"/>
          </p:nvPr>
        </p:nvSpPr>
        <p:spPr/>
        <p:txBody>
          <a:bodyPr>
            <a:normAutofit/>
          </a:bodyPr>
          <a:lstStyle/>
          <a:p>
            <a:pPr fontAlgn="base"/>
            <a:r>
              <a:rPr lang="en-US" dirty="0"/>
              <a:t>Sana met </a:t>
            </a:r>
            <a:r>
              <a:rPr lang="en-US" dirty="0" err="1"/>
              <a:t>Lareb</a:t>
            </a:r>
            <a:r>
              <a:rPr lang="en-US" dirty="0"/>
              <a:t> at a party. Both women engaged in a conversation about their studies and university life. Sana left the conversation with a great impression of </a:t>
            </a:r>
            <a:r>
              <a:rPr lang="en-US" dirty="0" err="1"/>
              <a:t>Lareb</a:t>
            </a:r>
            <a:r>
              <a:rPr lang="en-US" dirty="0"/>
              <a:t>. 'What was it about </a:t>
            </a:r>
            <a:r>
              <a:rPr lang="en-US" dirty="0" err="1"/>
              <a:t>Lareb</a:t>
            </a:r>
            <a:r>
              <a:rPr lang="en-US" dirty="0"/>
              <a:t> that made her such an attractive person?’ Sana wondered. After all, </a:t>
            </a:r>
            <a:r>
              <a:rPr lang="en-US" dirty="0" err="1"/>
              <a:t>Lareb</a:t>
            </a:r>
            <a:r>
              <a:rPr lang="en-US" dirty="0"/>
              <a:t> didn't say anything particularly extraordinary during the exchange. ​</a:t>
            </a:r>
          </a:p>
          <a:p>
            <a:pPr fontAlgn="base"/>
            <a:r>
              <a:rPr lang="en-US" dirty="0"/>
              <a:t> It was </a:t>
            </a:r>
            <a:r>
              <a:rPr lang="en-US" dirty="0" err="1"/>
              <a:t>Larebs</a:t>
            </a:r>
            <a:r>
              <a:rPr lang="en-US" dirty="0"/>
              <a:t> wonderful communication skills that made her such a charming and likable person.​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background</a:t>
            </a:r>
            <a:endParaRPr lang="en-US" dirty="0"/>
          </a:p>
        </p:txBody>
      </p:sp>
      <p:sp>
        <p:nvSpPr>
          <p:cNvPr id="3" name="Content Placeholder 2"/>
          <p:cNvSpPr>
            <a:spLocks noGrp="1"/>
          </p:cNvSpPr>
          <p:nvPr>
            <p:ph idx="1"/>
          </p:nvPr>
        </p:nvSpPr>
        <p:spPr/>
        <p:txBody>
          <a:bodyPr/>
          <a:lstStyle/>
          <a:p>
            <a:r>
              <a:rPr lang="en-US" b="1" dirty="0"/>
              <a:t>Communication</a:t>
            </a:r>
            <a:r>
              <a:rPr lang="en-US" dirty="0"/>
              <a:t> begins with language, the distinctive ability which has made possible the evolution of human society. With language any message, no matter how complex, can be conveyed between people over a limited distance - within a room or place of assembly, or across a short open space.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Beginning of communication</a:t>
            </a:r>
            <a:endParaRPr lang="en-US" dirty="0"/>
          </a:p>
        </p:txBody>
      </p:sp>
      <p:sp>
        <p:nvSpPr>
          <p:cNvPr id="3" name="Content Placeholder 2"/>
          <p:cNvSpPr>
            <a:spLocks noGrp="1"/>
          </p:cNvSpPr>
          <p:nvPr>
            <p:ph idx="1"/>
          </p:nvPr>
        </p:nvSpPr>
        <p:spPr/>
        <p:txBody>
          <a:bodyPr>
            <a:normAutofit/>
          </a:bodyPr>
          <a:lstStyle/>
          <a:p>
            <a:r>
              <a:rPr lang="en-US" dirty="0" smtClean="0"/>
              <a:t>History of Communication could be divided into three revolutionary phases</a:t>
            </a:r>
          </a:p>
          <a:p>
            <a:r>
              <a:rPr lang="en-US" dirty="0" smtClean="0"/>
              <a:t>first phase</a:t>
            </a:r>
          </a:p>
          <a:p>
            <a:r>
              <a:rPr lang="en-US" dirty="0" smtClean="0"/>
              <a:t>Second phase </a:t>
            </a:r>
          </a:p>
          <a:p>
            <a:r>
              <a:rPr lang="en-US" dirty="0" smtClean="0"/>
              <a:t>Third phase</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Use Notice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Phase </a:t>
            </a:r>
            <a:endParaRPr lang="en-US" dirty="0"/>
          </a:p>
        </p:txBody>
      </p:sp>
      <p:sp>
        <p:nvSpPr>
          <p:cNvPr id="3" name="Content Placeholder 2"/>
          <p:cNvSpPr>
            <a:spLocks noGrp="1"/>
          </p:cNvSpPr>
          <p:nvPr>
            <p:ph idx="1"/>
          </p:nvPr>
        </p:nvSpPr>
        <p:spPr/>
        <p:txBody>
          <a:bodyPr>
            <a:normAutofit/>
          </a:bodyPr>
          <a:lstStyle/>
          <a:p>
            <a:r>
              <a:rPr lang="en-US" dirty="0" smtClean="0"/>
              <a:t>Drums, fire and Smoke signals. They were used first used in 200 BC</a:t>
            </a:r>
          </a:p>
          <a:p>
            <a:r>
              <a:rPr lang="en-US" dirty="0" smtClean="0"/>
              <a:t>Writing on cave walls</a:t>
            </a:r>
          </a:p>
          <a:p>
            <a:r>
              <a:rPr lang="en-US" dirty="0" smtClean="0"/>
              <a:t>Domesticating pigeons</a:t>
            </a:r>
          </a:p>
          <a:p>
            <a:r>
              <a:rPr lang="en-US" dirty="0" smtClean="0"/>
              <a:t>Horses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Phase</a:t>
            </a:r>
            <a:endParaRPr lang="en-US" dirty="0"/>
          </a:p>
        </p:txBody>
      </p:sp>
      <p:sp>
        <p:nvSpPr>
          <p:cNvPr id="3" name="Content Placeholder 2"/>
          <p:cNvSpPr>
            <a:spLocks noGrp="1"/>
          </p:cNvSpPr>
          <p:nvPr>
            <p:ph idx="1"/>
          </p:nvPr>
        </p:nvSpPr>
        <p:spPr/>
        <p:txBody>
          <a:bodyPr>
            <a:normAutofit/>
          </a:bodyPr>
          <a:lstStyle/>
          <a:p>
            <a:r>
              <a:rPr lang="en-US" dirty="0" smtClean="0"/>
              <a:t>Printing press</a:t>
            </a:r>
          </a:p>
          <a:p>
            <a:r>
              <a:rPr lang="en-US" dirty="0" smtClean="0"/>
              <a:t>In Germany, around 1440, goldsmith </a:t>
            </a:r>
            <a:r>
              <a:rPr lang="en-US" dirty="0" smtClean="0">
                <a:hlinkClick r:id="rId2" tooltip="Johannes Gutenberg"/>
              </a:rPr>
              <a:t>Johannes Gutenberg</a:t>
            </a:r>
            <a:r>
              <a:rPr lang="en-US" dirty="0" smtClean="0"/>
              <a:t> invented the printing press, which started the </a:t>
            </a:r>
            <a:r>
              <a:rPr lang="en-US" dirty="0" smtClean="0">
                <a:hlinkClick r:id="rId3"/>
              </a:rPr>
              <a:t>Printing Revolution</a:t>
            </a:r>
            <a:r>
              <a:rPr lang="en-US" dirty="0" smtClean="0"/>
              <a:t>.</a:t>
            </a:r>
          </a:p>
          <a:p>
            <a:r>
              <a:rPr lang="en-US" dirty="0"/>
              <a:t>In the mid </a:t>
            </a:r>
            <a:r>
              <a:rPr lang="en-US" b="1" dirty="0"/>
              <a:t>1890s</a:t>
            </a:r>
            <a:r>
              <a:rPr lang="en-US" dirty="0"/>
              <a:t>, building on techniques physicists were using to study electromagnetic waves, </a:t>
            </a:r>
            <a:r>
              <a:rPr lang="en-US" dirty="0" err="1"/>
              <a:t>Guglielmo</a:t>
            </a:r>
            <a:r>
              <a:rPr lang="en-US" dirty="0"/>
              <a:t> Marconi developed the first apparatus for long distance radio communication.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r>
              <a:rPr lang="en-US" dirty="0" smtClean="0"/>
              <a:t>The invention of television was the work of many individuals in the late 19th and early 20th centuries</a:t>
            </a:r>
          </a:p>
          <a:p>
            <a:r>
              <a:rPr lang="en-US" dirty="0" smtClean="0"/>
              <a:t>The first practical transmissions of moving images over a radio system.</a:t>
            </a:r>
          </a:p>
          <a:p>
            <a:r>
              <a:rPr lang="en-US" dirty="0" smtClean="0"/>
              <a:t>After the end of the war, all-electronic methods of scanning and displaying images became standard. </a:t>
            </a:r>
          </a:p>
          <a:p>
            <a:r>
              <a:rPr lang="en-US" dirty="0" smtClean="0"/>
              <a:t>Several different standards for addition of color to transmitted images were developed, with different regions using technically incompatible signal standards. </a:t>
            </a:r>
          </a:p>
          <a:p>
            <a:r>
              <a:rPr lang="en-US" dirty="0" smtClean="0"/>
              <a:t>Television broadcasting expanded rapidly after World War II, becoming an important </a:t>
            </a:r>
            <a:r>
              <a:rPr lang="en-US" dirty="0" smtClean="0">
                <a:hlinkClick r:id="rId2" tooltip="Mass media"/>
              </a:rPr>
              <a:t>mass medium</a:t>
            </a:r>
            <a:r>
              <a:rPr lang="en-US" dirty="0" smtClean="0"/>
              <a:t> for advertising, propaganda, and entertainment.</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Phase </a:t>
            </a:r>
            <a:endParaRPr lang="en-US" dirty="0"/>
          </a:p>
        </p:txBody>
      </p:sp>
      <p:sp>
        <p:nvSpPr>
          <p:cNvPr id="3" name="Content Placeholder 2"/>
          <p:cNvSpPr>
            <a:spLocks noGrp="1"/>
          </p:cNvSpPr>
          <p:nvPr>
            <p:ph idx="1"/>
          </p:nvPr>
        </p:nvSpPr>
        <p:spPr/>
        <p:txBody>
          <a:bodyPr/>
          <a:lstStyle/>
          <a:p>
            <a:r>
              <a:rPr lang="en-US" b="0" i="0" dirty="0" smtClean="0"/>
              <a:t>The third information revolution was the internet. Everyone one could become a publisher. No idea, no matter how fringe and offensive, was available and capable of propagation, without popular support. Even more revolutionary, is the fact that the internet enables two-way communications,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1">
                    <a:lumMod val="75000"/>
                  </a:schemeClr>
                </a:solidFill>
              </a:rPr>
              <a:t>History of Oral </a:t>
            </a:r>
            <a:r>
              <a:rPr lang="en-US" dirty="0" smtClean="0">
                <a:solidFill>
                  <a:schemeClr val="accent1">
                    <a:lumMod val="75000"/>
                  </a:schemeClr>
                </a:solidFill>
              </a:rPr>
              <a:t>Communication</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a:buNone/>
            </a:pPr>
            <a:endParaRPr lang="en-US" dirty="0"/>
          </a:p>
          <a:p>
            <a:r>
              <a:rPr lang="en-US" dirty="0"/>
              <a:t>Speech was developed about 200,000 years ago</a:t>
            </a:r>
          </a:p>
          <a:p>
            <a:r>
              <a:rPr lang="en-US" dirty="0"/>
              <a:t>Symbols were developed about 30,000 years ago </a:t>
            </a:r>
          </a:p>
          <a:p>
            <a:r>
              <a:rPr lang="en-US" dirty="0"/>
              <a:t>Writing was developed about 7,000 years ago</a:t>
            </a:r>
            <a:endParaRPr lang="en-US" b="1" dirty="0"/>
          </a:p>
          <a:p>
            <a:endParaRPr lang="en-US" dirty="0"/>
          </a:p>
        </p:txBody>
      </p:sp>
    </p:spTree>
    <p:extLst>
      <p:ext uri="{BB962C8B-B14F-4D97-AF65-F5344CB8AC3E}">
        <p14:creationId xmlns:p14="http://schemas.microsoft.com/office/powerpoint/2010/main" val="4182558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Let us see how communication evolved throughout the years.</a:t>
            </a:r>
          </a:p>
          <a:p>
            <a:r>
              <a:rPr lang="en-US" sz="2800" b="1" dirty="0">
                <a:solidFill>
                  <a:srgbClr val="FF0000"/>
                </a:solidFill>
              </a:rPr>
              <a:t>Cave Paintings</a:t>
            </a:r>
          </a:p>
          <a:p>
            <a:r>
              <a:rPr lang="en-US" sz="2800" dirty="0"/>
              <a:t>The oldest form of symbols used for communication is cave paintings.</a:t>
            </a:r>
          </a:p>
          <a:p>
            <a:r>
              <a:rPr lang="en-US" sz="2800" dirty="0"/>
              <a:t> The oldest cave painting was discovered inside </a:t>
            </a:r>
            <a:r>
              <a:rPr lang="en-US" sz="2800" dirty="0" err="1"/>
              <a:t>Chauvet</a:t>
            </a:r>
            <a:r>
              <a:rPr lang="en-US" sz="2800" dirty="0"/>
              <a:t> Cave in France around 30,000 B.C.</a:t>
            </a:r>
          </a:p>
          <a:p>
            <a:r>
              <a:rPr lang="en-US" sz="2800" dirty="0"/>
              <a:t> Other earliest cave paintings were found in South Sulawesi, Indonesia and in Romania.</a:t>
            </a:r>
          </a:p>
          <a:p>
            <a:endParaRPr lang="en-US" b="1" dirty="0"/>
          </a:p>
          <a:p>
            <a:endParaRPr lang="en-US" dirty="0"/>
          </a:p>
        </p:txBody>
      </p:sp>
    </p:spTree>
    <p:extLst>
      <p:ext uri="{BB962C8B-B14F-4D97-AF65-F5344CB8AC3E}">
        <p14:creationId xmlns:p14="http://schemas.microsoft.com/office/powerpoint/2010/main" val="3944092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4900" y="2415381"/>
            <a:ext cx="6934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7850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Content Placeholder 4"/>
          <p:cNvSpPr txBox="1">
            <a:spLocks/>
          </p:cNvSpPr>
          <p:nvPr/>
        </p:nvSpPr>
        <p:spPr>
          <a:xfrm>
            <a:off x="457200" y="304800"/>
            <a:ext cx="8382000" cy="63246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solidFill>
                  <a:srgbClr val="FF0000"/>
                </a:solidFill>
              </a:rPr>
              <a:t>Symbols</a:t>
            </a:r>
          </a:p>
          <a:p>
            <a:r>
              <a:rPr lang="en-US" sz="1800" dirty="0" smtClean="0"/>
              <a:t>Our early ancestors have used different variations of signs and symbols to communicate. Around 10,000 B.C.</a:t>
            </a:r>
          </a:p>
          <a:p>
            <a:r>
              <a:rPr lang="en-US" sz="1800" dirty="0" smtClean="0"/>
              <a:t> petroglyphs were created. (Paintings directly on the rock surface)</a:t>
            </a:r>
          </a:p>
          <a:p>
            <a:r>
              <a:rPr lang="en-US" sz="1800" dirty="0" smtClean="0"/>
              <a:t> Later on, ancient cultures developed ideograms.(symbol shows idea without sound)</a:t>
            </a:r>
          </a:p>
          <a:p>
            <a:r>
              <a:rPr lang="en-US" sz="1800" dirty="0" smtClean="0"/>
              <a:t> Egyptians had their hieroglyphs.(a stylized picture of an object representing a word) Chinese created characters.(also called </a:t>
            </a:r>
            <a:r>
              <a:rPr lang="en-US" sz="1800" i="1" dirty="0" err="1" smtClean="0"/>
              <a:t>Hanzi</a:t>
            </a:r>
            <a:r>
              <a:rPr lang="en-US" sz="1800" dirty="0" smtClean="0"/>
              <a:t> (simplified </a:t>
            </a:r>
            <a:r>
              <a:rPr lang="en-US" sz="1800" dirty="0" err="1" smtClean="0"/>
              <a:t>chinese</a:t>
            </a:r>
            <a:r>
              <a:rPr lang="en-US" sz="1800" dirty="0" smtClean="0"/>
              <a:t>: </a:t>
            </a:r>
            <a:r>
              <a:rPr lang="ja-JP" altLang="en-US" sz="1800" dirty="0" smtClean="0">
                <a:cs typeface="ＭＳ Ｐ明朝"/>
              </a:rPr>
              <a:t>汉字</a:t>
            </a:r>
            <a:r>
              <a:rPr lang="en-US" altLang="ja-JP" sz="1800" dirty="0" smtClean="0">
                <a:cs typeface="ＭＳ Ｐ明朝"/>
              </a:rPr>
              <a:t>; traditional </a:t>
            </a:r>
            <a:r>
              <a:rPr lang="en-US" altLang="ja-JP" sz="1800" dirty="0" err="1" smtClean="0">
                <a:cs typeface="ＭＳ Ｐ明朝"/>
              </a:rPr>
              <a:t>chinese</a:t>
            </a:r>
            <a:r>
              <a:rPr lang="en-US" sz="1800" dirty="0" smtClean="0"/>
              <a:t>: </a:t>
            </a:r>
            <a:r>
              <a:rPr lang="ja-JP" altLang="en-US" sz="1800" dirty="0" smtClean="0">
                <a:cs typeface="ＭＳ Ｐ明朝"/>
              </a:rPr>
              <a:t>漢字</a:t>
            </a:r>
            <a:r>
              <a:rPr lang="en-US" altLang="ja-JP" sz="1800" dirty="0" smtClean="0">
                <a:cs typeface="ＭＳ Ｐ明朝"/>
              </a:rPr>
              <a:t>; pinyin</a:t>
            </a:r>
            <a:r>
              <a:rPr lang="en-US" sz="1800" dirty="0" smtClean="0"/>
              <a:t>)</a:t>
            </a:r>
          </a:p>
          <a:p>
            <a:r>
              <a:rPr lang="en-US" sz="1800" dirty="0" smtClean="0"/>
              <a:t> Lastly, the alphabet, which redefined language and communication was developed around 2,000 B.C.</a:t>
            </a:r>
          </a:p>
          <a:p>
            <a:pPr>
              <a:buFont typeface="Arial" pitchFamily="34" charset="0"/>
              <a:buNone/>
            </a:pPr>
            <a:endParaRPr lang="en-US" dirty="0" smtClean="0"/>
          </a:p>
        </p:txBody>
      </p:sp>
      <p:sp>
        <p:nvSpPr>
          <p:cNvPr id="5" name="Slide Number Placeholder 5"/>
          <p:cNvSpPr>
            <a:spLocks noGrp="1"/>
          </p:cNvSpPr>
          <p:nvPr>
            <p:ph type="sldNum" sz="quarter" idx="12"/>
          </p:nvPr>
        </p:nvSpPr>
        <p:spPr>
          <a:xfrm>
            <a:off x="7620000" y="5688013"/>
            <a:ext cx="762000" cy="365125"/>
          </a:xfrm>
        </p:spPr>
        <p:txBody>
          <a:bodyPr/>
          <a:lstStyle/>
          <a:p>
            <a:pPr>
              <a:defRPr/>
            </a:pPr>
            <a:fld id="{44893231-512A-4938-856E-AC3E51D2D997}" type="slidenum">
              <a:rPr lang="en-US"/>
              <a:pPr>
                <a:defRPr/>
              </a:pPr>
              <a:t>27</a:t>
            </a:fld>
            <a:endParaRPr lang="en-US"/>
          </a:p>
        </p:txBody>
      </p:sp>
      <p:pic>
        <p:nvPicPr>
          <p:cNvPr id="6"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590800" y="3352800"/>
            <a:ext cx="47625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533400" y="5029200"/>
            <a:ext cx="7848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latin typeface="+mj-lt"/>
              </a:rPr>
              <a:t>Some symbols are obvious and well known, such as the crucifix (a symbol of Christianity), the hammer and sickle (a symbol of communism or the Soviet Union) or the Union Jack (a symbol of Great Britain). </a:t>
            </a:r>
          </a:p>
          <a:p>
            <a:pPr>
              <a:defRPr/>
            </a:pPr>
            <a:r>
              <a:rPr lang="en-US" sz="2000" dirty="0">
                <a:latin typeface="+mj-lt"/>
              </a:rPr>
              <a:t>Other symbols are less well known or more subtle in their meanings.</a:t>
            </a:r>
          </a:p>
        </p:txBody>
      </p:sp>
      <p:sp>
        <p:nvSpPr>
          <p:cNvPr id="8" name="AutoShape 4" descr="Christianity Symbol. Golden Cross, Crucifix, Symbol Of Christian.. Royalty  Free Cliparts, Vectors, And Stock Illustration. Image 12392250."/>
          <p:cNvSpPr>
            <a:spLocks noChangeAspect="1" noChangeArrowheads="1"/>
          </p:cNvSpPr>
          <p:nvPr/>
        </p:nvSpPr>
        <p:spPr bwMode="auto">
          <a:xfrm>
            <a:off x="187325" y="-118745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atin typeface="+mj-lt"/>
            </a:endParaRPr>
          </a:p>
        </p:txBody>
      </p:sp>
      <p:sp>
        <p:nvSpPr>
          <p:cNvPr id="9" name="AutoShape 6" descr="Christianity Symbol. Golden Cross, Crucifix, Symbol Of Christian.. Royalty  Free Cliparts, Vectors, And Stock Illustration. Image 12392250."/>
          <p:cNvSpPr>
            <a:spLocks noChangeAspect="1" noChangeArrowheads="1"/>
          </p:cNvSpPr>
          <p:nvPr/>
        </p:nvSpPr>
        <p:spPr bwMode="auto">
          <a:xfrm>
            <a:off x="187325" y="-118745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a:latin typeface="+mj-lt"/>
            </a:endParaRPr>
          </a:p>
        </p:txBody>
      </p:sp>
      <p:pic>
        <p:nvPicPr>
          <p:cNvPr id="1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3200400"/>
            <a:ext cx="14097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p:nvSpPr>
        <p:spPr bwMode="auto">
          <a:xfrm>
            <a:off x="7543800" y="4572000"/>
            <a:ext cx="1057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sz="2000">
                <a:latin typeface="+mj-lt"/>
              </a:rPr>
              <a:t>crucifix</a:t>
            </a:r>
          </a:p>
        </p:txBody>
      </p:sp>
    </p:spTree>
    <p:extLst>
      <p:ext uri="{BB962C8B-B14F-4D97-AF65-F5344CB8AC3E}">
        <p14:creationId xmlns:p14="http://schemas.microsoft.com/office/powerpoint/2010/main" val="3460814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chemeClr val="accent1">
                    <a:lumMod val="75000"/>
                  </a:schemeClr>
                </a:solidFill>
              </a:rPr>
              <a:t>Smoke </a:t>
            </a:r>
            <a:r>
              <a:rPr lang="en-US" sz="5400" b="1" dirty="0" smtClean="0">
                <a:solidFill>
                  <a:schemeClr val="accent1">
                    <a:lumMod val="75000"/>
                  </a:schemeClr>
                </a:solidFill>
              </a:rPr>
              <a:t>Signals</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85000" lnSpcReduction="20000"/>
          </a:bodyPr>
          <a:lstStyle/>
          <a:p>
            <a:r>
              <a:rPr lang="en-US" sz="2800" dirty="0" smtClean="0"/>
              <a:t>Apart </a:t>
            </a:r>
            <a:r>
              <a:rPr lang="en-US" sz="2800" dirty="0"/>
              <a:t>from letters and symbols, ancient people also rely on elements to communicate. </a:t>
            </a:r>
          </a:p>
          <a:p>
            <a:r>
              <a:rPr lang="en-US" sz="2800" dirty="0"/>
              <a:t>Smoke signals were primarily used in sending messages in China.</a:t>
            </a:r>
          </a:p>
          <a:p>
            <a:r>
              <a:rPr lang="en-US" sz="2800" dirty="0"/>
              <a:t> In 200 B.C., guards execute smoke signals to send messages along The Great Wall of China.</a:t>
            </a:r>
          </a:p>
          <a:p>
            <a:r>
              <a:rPr lang="en-US" sz="2800" dirty="0"/>
              <a:t> In 150 B.C., Greek Historian Polybius developed smoke signals representing the alphabet.</a:t>
            </a:r>
          </a:p>
          <a:p>
            <a:r>
              <a:rPr lang="en-US" sz="2800" dirty="0"/>
              <a:t>The smoke signal is one of the oldest forms of long-distance communication. It is a form of visual communication used over a long distance.</a:t>
            </a:r>
          </a:p>
          <a:p>
            <a:r>
              <a:rPr lang="en-US" sz="2800" dirty="0"/>
              <a:t> In general smoke signals are used to transmit news, signal danger, or gather people to a common area</a:t>
            </a:r>
          </a:p>
          <a:p>
            <a:endParaRPr lang="en-US" sz="2800" dirty="0"/>
          </a:p>
          <a:p>
            <a:pPr>
              <a:buNone/>
            </a:pPr>
            <a:endParaRPr lang="en-US" b="1" dirty="0"/>
          </a:p>
          <a:p>
            <a:endParaRPr lang="en-US" dirty="0"/>
          </a:p>
        </p:txBody>
      </p:sp>
    </p:spTree>
    <p:extLst>
      <p:ext uri="{BB962C8B-B14F-4D97-AF65-F5344CB8AC3E}">
        <p14:creationId xmlns:p14="http://schemas.microsoft.com/office/powerpoint/2010/main" val="2588287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lumMod val="75000"/>
                  </a:schemeClr>
                </a:solidFill>
              </a:rPr>
              <a:t>Carrier </a:t>
            </a:r>
            <a:r>
              <a:rPr lang="en-US" b="1" dirty="0" smtClean="0">
                <a:solidFill>
                  <a:schemeClr val="accent1">
                    <a:lumMod val="75000"/>
                  </a:schemeClr>
                </a:solidFill>
              </a:rPr>
              <a:t>Pigeons</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As </a:t>
            </a:r>
            <a:r>
              <a:rPr lang="en-US" dirty="0"/>
              <a:t>we all know, pigeons are naturally great with directions. Over 2,000 years ago, the ancient Romans used pigeons as primary messengers between military men.</a:t>
            </a:r>
          </a:p>
          <a:p>
            <a:r>
              <a:rPr lang="en-US" dirty="0"/>
              <a:t> In the 12th century, messenger pigeons were widely used. According to Naval chaplain Henry </a:t>
            </a:r>
            <a:r>
              <a:rPr lang="en-US" dirty="0" err="1"/>
              <a:t>Teonge</a:t>
            </a:r>
            <a:r>
              <a:rPr lang="en-US" dirty="0"/>
              <a:t>, merchants used pigeons as a “postal” service. They also played a vital role in World Wars I and II.</a:t>
            </a:r>
          </a:p>
          <a:p>
            <a:endParaRPr lang="en-US" b="1"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5027612"/>
            <a:ext cx="25146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8937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 to communication skills</a:t>
            </a:r>
            <a:endParaRPr lang="en-US" dirty="0"/>
          </a:p>
        </p:txBody>
      </p:sp>
      <p:sp>
        <p:nvSpPr>
          <p:cNvPr id="3" name="Content Placeholder 2"/>
          <p:cNvSpPr>
            <a:spLocks noGrp="1"/>
          </p:cNvSpPr>
          <p:nvPr>
            <p:ph idx="1"/>
          </p:nvPr>
        </p:nvSpPr>
        <p:spPr/>
        <p:txBody>
          <a:bodyPr/>
          <a:lstStyle/>
          <a:p>
            <a:r>
              <a:rPr lang="en-US" dirty="0" smtClean="0"/>
              <a:t>Historical background</a:t>
            </a:r>
          </a:p>
          <a:p>
            <a:r>
              <a:rPr lang="en-US" dirty="0" smtClean="0"/>
              <a:t>Approaches to communication </a:t>
            </a:r>
          </a:p>
          <a:p>
            <a:r>
              <a:rPr lang="en-US" dirty="0" smtClean="0"/>
              <a:t>Barriers to communication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lumMod val="75000"/>
                  </a:schemeClr>
                </a:solidFill>
              </a:rPr>
              <a:t>Postal </a:t>
            </a:r>
            <a:r>
              <a:rPr lang="en-US" b="1" dirty="0" smtClean="0">
                <a:solidFill>
                  <a:schemeClr val="accent1">
                    <a:lumMod val="75000"/>
                  </a:schemeClr>
                </a:solidFill>
              </a:rPr>
              <a:t>System</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dirty="0" smtClean="0"/>
              <a:t>During </a:t>
            </a:r>
            <a:r>
              <a:rPr lang="en-US" dirty="0"/>
              <a:t>the ancient period, Egyptians used courier service to send out decrees in 2,400 B.C. Until now, a piece of mail which dates back to 255 B.C. is still preserved.</a:t>
            </a:r>
          </a:p>
          <a:p>
            <a:r>
              <a:rPr lang="en-US" dirty="0"/>
              <a:t> Postal systems were also organized in Persia, China, India, and Rome before.</a:t>
            </a:r>
          </a:p>
          <a:p>
            <a:r>
              <a:rPr lang="en-US" dirty="0"/>
              <a:t> On the other hand, it was only in 1653 when Frenchman De Valier started a postal system in Paris which involved the use of mailboxes and delivery of paid envelopes.</a:t>
            </a:r>
          </a:p>
          <a:p>
            <a:endParaRPr lang="en-US" dirty="0"/>
          </a:p>
          <a:p>
            <a:endParaRPr lang="en-US" dirty="0"/>
          </a:p>
        </p:txBody>
      </p:sp>
    </p:spTree>
    <p:extLst>
      <p:ext uri="{BB962C8B-B14F-4D97-AF65-F5344CB8AC3E}">
        <p14:creationId xmlns:p14="http://schemas.microsoft.com/office/powerpoint/2010/main" val="3809800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7213" y="2590800"/>
            <a:ext cx="6287354"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4490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Newspaper</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r>
              <a:rPr lang="en-US" dirty="0" smtClean="0"/>
              <a:t>In </a:t>
            </a:r>
            <a:r>
              <a:rPr lang="en-US" dirty="0"/>
              <a:t>1440, German Johannes Gutenberg developed the printing press system which completely changed communication forever.</a:t>
            </a:r>
          </a:p>
          <a:p>
            <a:r>
              <a:rPr lang="en-US" dirty="0"/>
              <a:t> With this, the newspaper began to develop in the 16th century. </a:t>
            </a:r>
          </a:p>
          <a:p>
            <a:r>
              <a:rPr lang="en-US" dirty="0"/>
              <a:t>The German-language publication of Johann </a:t>
            </a:r>
            <a:r>
              <a:rPr lang="en-US" dirty="0" err="1"/>
              <a:t>Carolus</a:t>
            </a:r>
            <a:r>
              <a:rPr lang="en-US" dirty="0"/>
              <a:t> in Strasbourg in 1605 was the first newspaper(“</a:t>
            </a:r>
            <a:r>
              <a:rPr lang="en-US" b="1" dirty="0"/>
              <a:t>Relation</a:t>
            </a:r>
            <a:r>
              <a:rPr lang="en-US" dirty="0"/>
              <a:t>”) and printed in 1609 by Johann </a:t>
            </a:r>
            <a:r>
              <a:rPr lang="en-US" dirty="0" err="1"/>
              <a:t>Carolus</a:t>
            </a:r>
            <a:r>
              <a:rPr lang="en-US" dirty="0"/>
              <a:t>. </a:t>
            </a:r>
          </a:p>
          <a:p>
            <a:r>
              <a:rPr lang="en-US" dirty="0"/>
              <a:t>The “</a:t>
            </a:r>
            <a:r>
              <a:rPr lang="en-US" b="1" dirty="0" err="1"/>
              <a:t>corantos</a:t>
            </a:r>
            <a:r>
              <a:rPr lang="en-US" dirty="0"/>
              <a:t>” first English-language newspaper was published in Amsterdam in 1620.</a:t>
            </a:r>
          </a:p>
          <a:p>
            <a:endParaRPr lang="en-US" dirty="0"/>
          </a:p>
        </p:txBody>
      </p:sp>
    </p:spTree>
    <p:extLst>
      <p:ext uri="{BB962C8B-B14F-4D97-AF65-F5344CB8AC3E}">
        <p14:creationId xmlns:p14="http://schemas.microsoft.com/office/powerpoint/2010/main" val="29493637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Radio</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dirty="0" smtClean="0"/>
              <a:t>After </a:t>
            </a:r>
            <a:r>
              <a:rPr lang="en-US" dirty="0"/>
              <a:t>print media flourished, radio followed.</a:t>
            </a:r>
          </a:p>
          <a:p>
            <a:r>
              <a:rPr lang="en-US" dirty="0"/>
              <a:t> In the 1830s, various scientists, such as Maxwell and Hughes studied on wireless telegraphy which developed the theory of electromagnetism. </a:t>
            </a:r>
          </a:p>
          <a:p>
            <a:r>
              <a:rPr lang="en-US" dirty="0"/>
              <a:t>In 1888, Heinrich Rudolf Hertz discovered “</a:t>
            </a:r>
            <a:r>
              <a:rPr lang="en-US" dirty="0" err="1"/>
              <a:t>Hertzian</a:t>
            </a:r>
            <a:r>
              <a:rPr lang="en-US" dirty="0"/>
              <a:t> waves”, named after him.</a:t>
            </a:r>
          </a:p>
          <a:p>
            <a:r>
              <a:rPr lang="en-US" dirty="0"/>
              <a:t> In 1893, Tesla started using wireless power as a form of transmitting content. </a:t>
            </a:r>
          </a:p>
          <a:p>
            <a:r>
              <a:rPr lang="en-US" dirty="0"/>
              <a:t>In the early 20th century, radio broadcasting began.</a:t>
            </a:r>
          </a:p>
          <a:p>
            <a:endParaRPr lang="en-US" dirty="0"/>
          </a:p>
          <a:p>
            <a:endParaRPr lang="en-US" dirty="0"/>
          </a:p>
        </p:txBody>
      </p:sp>
    </p:spTree>
    <p:extLst>
      <p:ext uri="{BB962C8B-B14F-4D97-AF65-F5344CB8AC3E}">
        <p14:creationId xmlns:p14="http://schemas.microsoft.com/office/powerpoint/2010/main" val="830275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Telegraph</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smtClean="0"/>
              <a:t>Telegraph </a:t>
            </a:r>
            <a:r>
              <a:rPr lang="en-US" dirty="0"/>
              <a:t>communication started after Samuel Morse invented the Morse code which encoded the ISO basic Latin alphabet.</a:t>
            </a:r>
          </a:p>
          <a:p>
            <a:r>
              <a:rPr lang="en-US" dirty="0"/>
              <a:t> The Morse code transmitted messages through series of clicks, tones, and lights.</a:t>
            </a:r>
          </a:p>
          <a:p>
            <a:r>
              <a:rPr lang="en-US" dirty="0"/>
              <a:t> In 1830, Morse integrated the Morse code in telegraphy technology that revolutionized the long-distance communication.</a:t>
            </a:r>
          </a:p>
          <a:p>
            <a:r>
              <a:rPr lang="en-US" dirty="0"/>
              <a:t>A telegraphic code, in which dots, dashes, and spaces represent letters, numbers, and other elements of text.</a:t>
            </a:r>
          </a:p>
          <a:p>
            <a:r>
              <a:rPr lang="en-US" dirty="0"/>
              <a:t> In 1844, Morse sent his first telegraph message.</a:t>
            </a:r>
          </a:p>
          <a:p>
            <a:pPr>
              <a:buNone/>
            </a:pPr>
            <a:endParaRPr lang="en-US" dirty="0"/>
          </a:p>
          <a:p>
            <a:endParaRPr lang="en-US" dirty="0"/>
          </a:p>
          <a:p>
            <a:endParaRPr lang="en-US" dirty="0"/>
          </a:p>
        </p:txBody>
      </p:sp>
    </p:spTree>
    <p:extLst>
      <p:ext uri="{BB962C8B-B14F-4D97-AF65-F5344CB8AC3E}">
        <p14:creationId xmlns:p14="http://schemas.microsoft.com/office/powerpoint/2010/main" val="244748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Telephone</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92500"/>
          </a:bodyPr>
          <a:lstStyle/>
          <a:p>
            <a:r>
              <a:rPr lang="en-US" dirty="0" smtClean="0"/>
              <a:t>The </a:t>
            </a:r>
            <a:r>
              <a:rPr lang="en-US" dirty="0"/>
              <a:t>telegraphy was immediately replaced by the telephone.</a:t>
            </a:r>
          </a:p>
          <a:p>
            <a:r>
              <a:rPr lang="en-US" dirty="0"/>
              <a:t> It was invented by Scottish Alexander Graham Bell in 1876. </a:t>
            </a:r>
          </a:p>
          <a:p>
            <a:r>
              <a:rPr lang="en-US" dirty="0"/>
              <a:t>The telephone acts is a telecommunication device that converts human audio signals to electronic signals which are transmitted via cables.</a:t>
            </a:r>
          </a:p>
          <a:p>
            <a:r>
              <a:rPr lang="en-US" dirty="0"/>
              <a:t> It was further developed to commercially cater to local and long distant calls. </a:t>
            </a:r>
          </a:p>
          <a:p>
            <a:r>
              <a:rPr lang="en-US" dirty="0"/>
              <a:t>In the 1900s, landline telephone service began. </a:t>
            </a:r>
          </a:p>
          <a:p>
            <a:r>
              <a:rPr lang="en-US" dirty="0"/>
              <a:t>Up until now, the telephone remained one of the most reliable telecommunication devices.</a:t>
            </a:r>
          </a:p>
          <a:p>
            <a:pPr>
              <a:buNone/>
            </a:pPr>
            <a:endParaRPr lang="en-US" dirty="0"/>
          </a:p>
          <a:p>
            <a:endParaRPr lang="en-US" dirty="0"/>
          </a:p>
          <a:p>
            <a:endParaRPr lang="en-US" dirty="0"/>
          </a:p>
        </p:txBody>
      </p:sp>
    </p:spTree>
    <p:extLst>
      <p:ext uri="{BB962C8B-B14F-4D97-AF65-F5344CB8AC3E}">
        <p14:creationId xmlns:p14="http://schemas.microsoft.com/office/powerpoint/2010/main" val="40073165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Television</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r>
              <a:rPr lang="en-US" dirty="0" smtClean="0"/>
              <a:t>Along </a:t>
            </a:r>
            <a:r>
              <a:rPr lang="en-US" dirty="0"/>
              <a:t>with telephones, television started to become a mode of indirect communication to the mass audience. </a:t>
            </a:r>
          </a:p>
          <a:p>
            <a:r>
              <a:rPr lang="en-US" dirty="0"/>
              <a:t>The television was not just invented by a single person, but developed through the efforts of various brilliant people.</a:t>
            </a:r>
          </a:p>
          <a:p>
            <a:r>
              <a:rPr lang="en-US" dirty="0"/>
              <a:t> The earliest records of TV broadcasting occurred after the World War II, in which the display was still black and white.</a:t>
            </a:r>
          </a:p>
          <a:p>
            <a:r>
              <a:rPr lang="en-US" dirty="0"/>
              <a:t>  Now, more than 1.5 billion households in the world own a television</a:t>
            </a:r>
          </a:p>
          <a:p>
            <a:endParaRPr lang="en-US" dirty="0"/>
          </a:p>
        </p:txBody>
      </p:sp>
    </p:spTree>
    <p:extLst>
      <p:ext uri="{BB962C8B-B14F-4D97-AF65-F5344CB8AC3E}">
        <p14:creationId xmlns:p14="http://schemas.microsoft.com/office/powerpoint/2010/main" val="33717828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Internet</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smtClean="0"/>
              <a:t>After </a:t>
            </a:r>
            <a:r>
              <a:rPr lang="en-US" dirty="0"/>
              <a:t>the creation of computers in the 1950s, the ARPANET, which was the early predecessor of the internet was developed.</a:t>
            </a:r>
          </a:p>
          <a:p>
            <a:r>
              <a:rPr lang="en-US" dirty="0"/>
              <a:t> The ARPANET was designed to manage communication between ARPA computer terminals in the 1960s. </a:t>
            </a:r>
          </a:p>
          <a:p>
            <a:r>
              <a:rPr lang="en-US" dirty="0"/>
              <a:t>The term “internet” first emerged in 1973.</a:t>
            </a:r>
          </a:p>
          <a:p>
            <a:r>
              <a:rPr lang="en-US" dirty="0"/>
              <a:t> The first internet service provider was the </a:t>
            </a:r>
            <a:r>
              <a:rPr lang="en-US" dirty="0" err="1"/>
              <a:t>Telenet</a:t>
            </a:r>
            <a:r>
              <a:rPr lang="en-US" dirty="0"/>
              <a:t>. </a:t>
            </a:r>
          </a:p>
          <a:p>
            <a:r>
              <a:rPr lang="en-US" dirty="0"/>
              <a:t>In 1983, the domain system started. </a:t>
            </a:r>
          </a:p>
          <a:p>
            <a:r>
              <a:rPr lang="en-US" dirty="0"/>
              <a:t>In 1991, Tim Berners-Lee, a scientist at CERN, introduced the World Wide Web (www) which definitely started the modern internet.</a:t>
            </a:r>
          </a:p>
          <a:p>
            <a:endParaRPr lang="en-US" dirty="0"/>
          </a:p>
        </p:txBody>
      </p:sp>
    </p:spTree>
    <p:extLst>
      <p:ext uri="{BB962C8B-B14F-4D97-AF65-F5344CB8AC3E}">
        <p14:creationId xmlns:p14="http://schemas.microsoft.com/office/powerpoint/2010/main" val="32441291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E-mail</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dirty="0" smtClean="0"/>
              <a:t>With </a:t>
            </a:r>
            <a:r>
              <a:rPr lang="en-US" dirty="0"/>
              <a:t>the onset(beginning) of the internet, electronic mails started to become popular. </a:t>
            </a:r>
          </a:p>
          <a:p>
            <a:r>
              <a:rPr lang="en-US" dirty="0"/>
              <a:t>Although emails came before the ARPANET, however, it was “offline”.</a:t>
            </a:r>
          </a:p>
          <a:p>
            <a:r>
              <a:rPr lang="en-US" dirty="0"/>
              <a:t> In 1975, John </a:t>
            </a:r>
            <a:r>
              <a:rPr lang="en-US" dirty="0" err="1"/>
              <a:t>Vittal</a:t>
            </a:r>
            <a:r>
              <a:rPr lang="en-US" dirty="0"/>
              <a:t> developed a software to organize emails.</a:t>
            </a:r>
          </a:p>
          <a:p>
            <a:r>
              <a:rPr lang="en-US" dirty="0"/>
              <a:t> From that time, 75% of ARPANET traffic was email.</a:t>
            </a:r>
          </a:p>
          <a:p>
            <a:r>
              <a:rPr lang="en-US" dirty="0"/>
              <a:t> In 1994, Yahoo! was born. It was followed by other mailing platforms, including Hotmail and Google Mail.</a:t>
            </a:r>
          </a:p>
          <a:p>
            <a:endParaRPr lang="en-US" dirty="0"/>
          </a:p>
          <a:p>
            <a:endParaRPr lang="en-US" dirty="0"/>
          </a:p>
        </p:txBody>
      </p:sp>
    </p:spTree>
    <p:extLst>
      <p:ext uri="{BB962C8B-B14F-4D97-AF65-F5344CB8AC3E}">
        <p14:creationId xmlns:p14="http://schemas.microsoft.com/office/powerpoint/2010/main" val="7088873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lumMod val="75000"/>
                  </a:schemeClr>
                </a:solidFill>
              </a:rPr>
              <a:t>Text </a:t>
            </a:r>
            <a:r>
              <a:rPr lang="en-US" b="1" dirty="0" smtClean="0">
                <a:solidFill>
                  <a:schemeClr val="accent1">
                    <a:lumMod val="75000"/>
                  </a:schemeClr>
                </a:solidFill>
              </a:rPr>
              <a:t>Message</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The </a:t>
            </a:r>
            <a:r>
              <a:rPr lang="en-US" dirty="0"/>
              <a:t>first official SMS messaging took place on December 3, 1992, when Neil </a:t>
            </a:r>
            <a:r>
              <a:rPr lang="en-US" dirty="0" err="1"/>
              <a:t>Papworth</a:t>
            </a:r>
            <a:r>
              <a:rPr lang="en-US" dirty="0"/>
              <a:t>, an engineer from </a:t>
            </a:r>
            <a:r>
              <a:rPr lang="en-US" dirty="0" err="1"/>
              <a:t>Sema</a:t>
            </a:r>
            <a:r>
              <a:rPr lang="en-US" dirty="0"/>
              <a:t> Group (now </a:t>
            </a:r>
            <a:r>
              <a:rPr lang="en-US" dirty="0" err="1"/>
              <a:t>Airwide</a:t>
            </a:r>
            <a:r>
              <a:rPr lang="en-US" dirty="0"/>
              <a:t> Solutions) used a computer to send “Merry Christmas” through the Vodafone network.</a:t>
            </a:r>
          </a:p>
          <a:p>
            <a:r>
              <a:rPr lang="en-US" dirty="0"/>
              <a:t> In 1994, the </a:t>
            </a:r>
            <a:r>
              <a:rPr lang="en-US" dirty="0" err="1"/>
              <a:t>Radiolinja</a:t>
            </a:r>
            <a:r>
              <a:rPr lang="en-US" dirty="0"/>
              <a:t> was the first network service provider to carry out person-to-person text messaging. </a:t>
            </a:r>
          </a:p>
          <a:p>
            <a:r>
              <a:rPr lang="en-US" dirty="0"/>
              <a:t>Now, SMS has evolved in which over 9 trillion SMS are sent every year.</a:t>
            </a:r>
          </a:p>
          <a:p>
            <a:endParaRPr lang="en-US" b="1" dirty="0"/>
          </a:p>
          <a:p>
            <a:endParaRPr lang="en-US" dirty="0"/>
          </a:p>
        </p:txBody>
      </p:sp>
    </p:spTree>
    <p:extLst>
      <p:ext uri="{BB962C8B-B14F-4D97-AF65-F5344CB8AC3E}">
        <p14:creationId xmlns:p14="http://schemas.microsoft.com/office/powerpoint/2010/main" val="870752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Components of communication</a:t>
            </a:r>
            <a:endParaRPr lang="en-US" dirty="0"/>
          </a:p>
        </p:txBody>
      </p:sp>
      <p:sp>
        <p:nvSpPr>
          <p:cNvPr id="3" name="Content Placeholder 2"/>
          <p:cNvSpPr>
            <a:spLocks noGrp="1"/>
          </p:cNvSpPr>
          <p:nvPr>
            <p:ph idx="1"/>
          </p:nvPr>
        </p:nvSpPr>
        <p:spPr/>
        <p:txBody>
          <a:bodyPr/>
          <a:lstStyle/>
          <a:p>
            <a:r>
              <a:rPr lang="en-US" dirty="0" smtClean="0"/>
              <a:t>Process of communication</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lumMod val="75000"/>
                  </a:schemeClr>
                </a:solidFill>
              </a:rPr>
              <a:t>Social </a:t>
            </a:r>
            <a:r>
              <a:rPr lang="en-US" b="1" dirty="0" smtClean="0">
                <a:solidFill>
                  <a:schemeClr val="accent1">
                    <a:lumMod val="75000"/>
                  </a:schemeClr>
                </a:solidFill>
              </a:rPr>
              <a:t>Media</a:t>
            </a:r>
            <a:endParaRPr lang="en-US" dirty="0">
              <a:solidFill>
                <a:schemeClr val="accent1">
                  <a:lumMod val="75000"/>
                </a:schemeClr>
              </a:solidFill>
            </a:endParaRPr>
          </a:p>
        </p:txBody>
      </p:sp>
      <p:sp>
        <p:nvSpPr>
          <p:cNvPr id="3" name="Content Placeholder 2"/>
          <p:cNvSpPr>
            <a:spLocks noGrp="1"/>
          </p:cNvSpPr>
          <p:nvPr>
            <p:ph idx="1"/>
          </p:nvPr>
        </p:nvSpPr>
        <p:spPr/>
        <p:txBody>
          <a:bodyPr>
            <a:noAutofit/>
          </a:bodyPr>
          <a:lstStyle/>
          <a:p>
            <a:pPr>
              <a:lnSpc>
                <a:spcPct val="170000"/>
              </a:lnSpc>
              <a:defRPr/>
            </a:pPr>
            <a:r>
              <a:rPr lang="en-US" sz="1600" dirty="0" smtClean="0"/>
              <a:t>The </a:t>
            </a:r>
            <a:r>
              <a:rPr lang="en-US" sz="1600" dirty="0"/>
              <a:t>latest mode of communication in the digital era is the use of social media platforms.</a:t>
            </a:r>
          </a:p>
          <a:p>
            <a:pPr>
              <a:lnSpc>
                <a:spcPct val="170000"/>
              </a:lnSpc>
              <a:defRPr/>
            </a:pPr>
            <a:r>
              <a:rPr lang="en-US" sz="1600" dirty="0"/>
              <a:t>In 2004, Facebook was created by Mark </a:t>
            </a:r>
            <a:r>
              <a:rPr lang="en-US" sz="1600" dirty="0" err="1"/>
              <a:t>Zuckerberg</a:t>
            </a:r>
            <a:r>
              <a:rPr lang="en-US" sz="1600" dirty="0"/>
              <a:t>. </a:t>
            </a:r>
          </a:p>
          <a:p>
            <a:pPr>
              <a:lnSpc>
                <a:spcPct val="170000"/>
              </a:lnSpc>
              <a:defRPr/>
            </a:pPr>
            <a:r>
              <a:rPr lang="en-US" sz="1600" dirty="0"/>
              <a:t>Today, the Messenger is one of the most widely used messaging apps. There are more than two billion Facebook users worldwide.</a:t>
            </a:r>
          </a:p>
          <a:p>
            <a:pPr>
              <a:lnSpc>
                <a:spcPct val="170000"/>
              </a:lnSpc>
              <a:defRPr/>
            </a:pPr>
            <a:r>
              <a:rPr lang="en-US" sz="1600" dirty="0"/>
              <a:t> In 2005, YouTube became the first-ever popular video hosting social media site. </a:t>
            </a:r>
          </a:p>
          <a:p>
            <a:pPr>
              <a:lnSpc>
                <a:spcPct val="170000"/>
              </a:lnSpc>
              <a:defRPr/>
            </a:pPr>
            <a:r>
              <a:rPr lang="en-US" sz="1600" dirty="0"/>
              <a:t>In 2006, Twitter began to dominate the social media scene. Other social media platforms have followed.</a:t>
            </a:r>
          </a:p>
          <a:p>
            <a:pPr>
              <a:lnSpc>
                <a:spcPct val="170000"/>
              </a:lnSpc>
              <a:defRPr/>
            </a:pPr>
            <a:r>
              <a:rPr lang="en-US" sz="1600" dirty="0"/>
              <a:t>Indeed, communication has gone through a lot of stages before it became so convenient and efficient today. Thus, our role is to use these communication tools responsibly and in the right way.	</a:t>
            </a:r>
            <a:br>
              <a:rPr lang="en-US" sz="1600" dirty="0"/>
            </a:br>
            <a:endParaRPr lang="en-US" sz="1600" b="1" dirty="0"/>
          </a:p>
          <a:p>
            <a:pPr>
              <a:lnSpc>
                <a:spcPct val="170000"/>
              </a:lnSpc>
            </a:pPr>
            <a:endParaRPr lang="en-US" sz="1600" dirty="0"/>
          </a:p>
        </p:txBody>
      </p:sp>
    </p:spTree>
    <p:extLst>
      <p:ext uri="{BB962C8B-B14F-4D97-AF65-F5344CB8AC3E}">
        <p14:creationId xmlns:p14="http://schemas.microsoft.com/office/powerpoint/2010/main" val="28660014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invention did you like the most?</a:t>
            </a:r>
          </a:p>
          <a:p>
            <a:endParaRPr lang="en-US" dirty="0"/>
          </a:p>
          <a:p>
            <a:r>
              <a:rPr lang="en-US" dirty="0" smtClean="0"/>
              <a:t>If you are to choose between all the historical evolutions of communication modes, which ones will you select to communicate in and why?</a:t>
            </a:r>
            <a:endParaRPr lang="en-US" dirty="0"/>
          </a:p>
        </p:txBody>
      </p:sp>
    </p:spTree>
    <p:extLst>
      <p:ext uri="{BB962C8B-B14F-4D97-AF65-F5344CB8AC3E}">
        <p14:creationId xmlns:p14="http://schemas.microsoft.com/office/powerpoint/2010/main" val="33301050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social media feature/application you love to use?</a:t>
            </a:r>
          </a:p>
          <a:p>
            <a:endParaRPr lang="en-US" dirty="0"/>
          </a:p>
          <a:p>
            <a:r>
              <a:rPr lang="en-US" dirty="0" smtClean="0"/>
              <a:t>List three best features of it.</a:t>
            </a:r>
            <a:endParaRPr lang="en-US" dirty="0"/>
          </a:p>
        </p:txBody>
      </p:sp>
    </p:spTree>
    <p:extLst>
      <p:ext uri="{BB962C8B-B14F-4D97-AF65-F5344CB8AC3E}">
        <p14:creationId xmlns:p14="http://schemas.microsoft.com/office/powerpoint/2010/main" val="31455250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Thank you for being lovely audience!</a:t>
            </a:r>
            <a:endParaRPr lang="en-US" dirty="0"/>
          </a:p>
        </p:txBody>
      </p:sp>
    </p:spTree>
    <p:extLst>
      <p:ext uri="{BB962C8B-B14F-4D97-AF65-F5344CB8AC3E}">
        <p14:creationId xmlns:p14="http://schemas.microsoft.com/office/powerpoint/2010/main" val="156868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hlinkClick r:id="rId2"/>
            </a:endParaRPr>
          </a:p>
          <a:p>
            <a:r>
              <a:rPr lang="en-US" u="sng" dirty="0" smtClean="0">
                <a:solidFill>
                  <a:schemeClr val="tx1">
                    <a:lumMod val="65000"/>
                    <a:lumOff val="35000"/>
                  </a:schemeClr>
                </a:solidFill>
                <a:hlinkClick r:id="rId2"/>
              </a:rPr>
              <a:t>https://en.wikipedia.org/wiki/Printing_press</a:t>
            </a:r>
            <a:endParaRPr lang="en-US" u="sng" dirty="0" smtClean="0">
              <a:solidFill>
                <a:schemeClr val="tx1">
                  <a:lumMod val="65000"/>
                  <a:lumOff val="35000"/>
                </a:schemeClr>
              </a:solidFill>
            </a:endParaRPr>
          </a:p>
          <a:p>
            <a:r>
              <a:rPr lang="en-US" u="sng" dirty="0" smtClean="0">
                <a:solidFill>
                  <a:schemeClr val="tx1">
                    <a:lumMod val="65000"/>
                    <a:lumOff val="35000"/>
                  </a:schemeClr>
                </a:solidFill>
                <a:hlinkClick r:id="rId3"/>
              </a:rPr>
              <a:t>https://www.quora.com/How-did-people-communicate-in-the-olden-days</a:t>
            </a:r>
            <a:endParaRPr lang="en-US" u="sng" dirty="0" smtClean="0">
              <a:solidFill>
                <a:schemeClr val="tx1">
                  <a:lumMod val="65000"/>
                  <a:lumOff val="35000"/>
                </a:schemeClr>
              </a:solidFill>
            </a:endParaRPr>
          </a:p>
          <a:p>
            <a:r>
              <a:rPr lang="en-US" u="sng" dirty="0" smtClean="0">
                <a:solidFill>
                  <a:schemeClr val="tx1">
                    <a:lumMod val="65000"/>
                    <a:lumOff val="35000"/>
                  </a:schemeClr>
                </a:solidFill>
                <a:hlinkClick r:id="rId4"/>
              </a:rPr>
              <a:t>https://en.wikipedia.org/wiki/History_of_television</a:t>
            </a:r>
            <a:endParaRPr lang="en-US" u="sng" dirty="0" smtClean="0">
              <a:solidFill>
                <a:schemeClr val="tx1">
                  <a:lumMod val="65000"/>
                  <a:lumOff val="35000"/>
                </a:schemeClr>
              </a:solidFill>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Communication fundamentals</a:t>
            </a:r>
            <a:endParaRPr lang="en-US" dirty="0"/>
          </a:p>
        </p:txBody>
      </p:sp>
      <p:sp>
        <p:nvSpPr>
          <p:cNvPr id="3" name="Content Placeholder 2"/>
          <p:cNvSpPr>
            <a:spLocks noGrp="1"/>
          </p:cNvSpPr>
          <p:nvPr>
            <p:ph idx="1"/>
          </p:nvPr>
        </p:nvSpPr>
        <p:spPr/>
        <p:txBody>
          <a:bodyPr/>
          <a:lstStyle/>
          <a:p>
            <a:r>
              <a:rPr lang="en-US" dirty="0" smtClean="0"/>
              <a:t>Empathy</a:t>
            </a:r>
          </a:p>
          <a:p>
            <a:r>
              <a:rPr lang="en-US" dirty="0" smtClean="0"/>
              <a:t>Conversation skills</a:t>
            </a:r>
          </a:p>
          <a:p>
            <a:r>
              <a:rPr lang="en-US" dirty="0" smtClean="0"/>
              <a:t>Established listening</a:t>
            </a:r>
          </a:p>
          <a:p>
            <a:r>
              <a:rPr lang="en-US" dirty="0" smtClean="0"/>
              <a:t>Respected vocabulary</a:t>
            </a:r>
          </a:p>
          <a:p>
            <a:r>
              <a:rPr lang="en-US" dirty="0" smtClean="0"/>
              <a:t>Power of pause</a:t>
            </a:r>
          </a:p>
          <a:p>
            <a:r>
              <a:rPr lang="en-US" dirty="0" smtClean="0"/>
              <a:t>Introspection and turn taking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Communication in business organization</a:t>
            </a:r>
            <a:endParaRPr lang="en-US" dirty="0"/>
          </a:p>
        </p:txBody>
      </p:sp>
      <p:sp>
        <p:nvSpPr>
          <p:cNvPr id="3" name="Content Placeholder 2"/>
          <p:cNvSpPr>
            <a:spLocks noGrp="1"/>
          </p:cNvSpPr>
          <p:nvPr>
            <p:ph idx="1"/>
          </p:nvPr>
        </p:nvSpPr>
        <p:spPr/>
        <p:txBody>
          <a:bodyPr/>
          <a:lstStyle/>
          <a:p>
            <a:r>
              <a:rPr lang="en-US" dirty="0" smtClean="0"/>
              <a:t>Internal operational</a:t>
            </a:r>
          </a:p>
          <a:p>
            <a:r>
              <a:rPr lang="en-US" dirty="0" smtClean="0"/>
              <a:t>External operational</a:t>
            </a:r>
          </a:p>
          <a:p>
            <a:r>
              <a:rPr lang="en-US" dirty="0" smtClean="0"/>
              <a:t>The Iron Triangle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Communication Principles</a:t>
            </a:r>
            <a:endParaRPr lang="en-US" dirty="0"/>
          </a:p>
        </p:txBody>
      </p:sp>
      <p:sp>
        <p:nvSpPr>
          <p:cNvPr id="3" name="Content Placeholder 2"/>
          <p:cNvSpPr>
            <a:spLocks noGrp="1"/>
          </p:cNvSpPr>
          <p:nvPr>
            <p:ph idx="1"/>
          </p:nvPr>
        </p:nvSpPr>
        <p:spPr/>
        <p:txBody>
          <a:bodyPr/>
          <a:lstStyle/>
          <a:p>
            <a:r>
              <a:rPr lang="en-US" dirty="0" smtClean="0"/>
              <a:t>7 C’s of communication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Nonverbal communication</a:t>
            </a:r>
            <a:endParaRPr lang="en-US" dirty="0"/>
          </a:p>
        </p:txBody>
      </p:sp>
      <p:sp>
        <p:nvSpPr>
          <p:cNvPr id="3" name="Content Placeholder 2"/>
          <p:cNvSpPr>
            <a:spLocks noGrp="1"/>
          </p:cNvSpPr>
          <p:nvPr>
            <p:ph idx="1"/>
          </p:nvPr>
        </p:nvSpPr>
        <p:spPr/>
        <p:txBody>
          <a:bodyPr/>
          <a:lstStyle/>
          <a:p>
            <a:r>
              <a:rPr lang="en-US" dirty="0" smtClean="0"/>
              <a:t>7 behaviors of nonverbal communication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 semester exam</a:t>
            </a:r>
            <a:endParaRPr lang="en-US" dirty="0"/>
          </a:p>
        </p:txBody>
      </p:sp>
      <p:sp>
        <p:nvSpPr>
          <p:cNvPr id="3" name="Content Placeholder 2"/>
          <p:cNvSpPr>
            <a:spLocks noGrp="1"/>
          </p:cNvSpPr>
          <p:nvPr>
            <p:ph idx="1"/>
          </p:nvPr>
        </p:nvSpPr>
        <p:spPr/>
        <p:txBody>
          <a:bodyPr/>
          <a:lstStyle/>
          <a:p>
            <a:r>
              <a:rPr lang="en-US" dirty="0" smtClean="0"/>
              <a:t>20 marks mid semester</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0F27F0899519448AEE3F3E4F5F3BFFE" ma:contentTypeVersion="10" ma:contentTypeDescription="Create a new document." ma:contentTypeScope="" ma:versionID="e6fe23dc282d9255f598b4030f9ddb03">
  <xsd:schema xmlns:xsd="http://www.w3.org/2001/XMLSchema" xmlns:xs="http://www.w3.org/2001/XMLSchema" xmlns:p="http://schemas.microsoft.com/office/2006/metadata/properties" xmlns:ns2="f0d17b15-99e6-4c97-82f1-ffbee204541d" targetNamespace="http://schemas.microsoft.com/office/2006/metadata/properties" ma:root="true" ma:fieldsID="c3a5dc4f53849ed8b5271c949592d712" ns2:_="">
    <xsd:import namespace="f0d17b15-99e6-4c97-82f1-ffbee20454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17b15-99e6-4c97-82f1-ffbee20454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191DCC-C4DA-4C0D-9817-BF041BB54BF4}">
  <ds:schemaRefs>
    <ds:schemaRef ds:uri="http://purl.org/dc/elements/1.1/"/>
    <ds:schemaRef ds:uri="http://schemas.microsoft.com/office/2006/metadata/properties"/>
    <ds:schemaRef ds:uri="http://purl.org/dc/terms/"/>
    <ds:schemaRef ds:uri="f0d17b15-99e6-4c97-82f1-ffbee204541d"/>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FC320BC-9FB5-41D2-8061-D624003D039E}">
  <ds:schemaRefs>
    <ds:schemaRef ds:uri="http://schemas.microsoft.com/sharepoint/v3/contenttype/forms"/>
  </ds:schemaRefs>
</ds:datastoreItem>
</file>

<file path=customXml/itemProps3.xml><?xml version="1.0" encoding="utf-8"?>
<ds:datastoreItem xmlns:ds="http://schemas.openxmlformats.org/officeDocument/2006/customXml" ds:itemID="{4C485A3E-631D-4C98-83D2-76FCFF31C6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17b15-99e6-4c97-82f1-ffbee20454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Flow</Template>
  <TotalTime>174</TotalTime>
  <Words>1769</Words>
  <Application>Microsoft Office PowerPoint</Application>
  <PresentationFormat>On-screen Show (4:3)</PresentationFormat>
  <Paragraphs>191</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Flow</vt:lpstr>
      <vt:lpstr>Communication Skills</vt:lpstr>
      <vt:lpstr>Fair Use Notice</vt:lpstr>
      <vt:lpstr>1. Introduction to communication skills</vt:lpstr>
      <vt:lpstr>2. Components of communication</vt:lpstr>
      <vt:lpstr>3. Communication fundamentals</vt:lpstr>
      <vt:lpstr>4. Communication in business organization</vt:lpstr>
      <vt:lpstr>5. Communication Principles</vt:lpstr>
      <vt:lpstr>6. Nonverbal communication</vt:lpstr>
      <vt:lpstr>Mid semester exam</vt:lpstr>
      <vt:lpstr>8. Written communication</vt:lpstr>
      <vt:lpstr>9. Formal Presentation skills</vt:lpstr>
      <vt:lpstr>10. Negotiation skills</vt:lpstr>
      <vt:lpstr>Distribution of marks</vt:lpstr>
      <vt:lpstr>Introduction to communication</vt:lpstr>
      <vt:lpstr>What are communication skills?</vt:lpstr>
      <vt:lpstr>Why and how to Communicate?​</vt:lpstr>
      <vt:lpstr>For Example</vt:lpstr>
      <vt:lpstr>Historical background</vt:lpstr>
      <vt:lpstr>Beginning of communication</vt:lpstr>
      <vt:lpstr>First Phase </vt:lpstr>
      <vt:lpstr>Second Phase</vt:lpstr>
      <vt:lpstr>PowerPoint Presentation</vt:lpstr>
      <vt:lpstr>Third Phase </vt:lpstr>
      <vt:lpstr>History of Oral Communication</vt:lpstr>
      <vt:lpstr>PowerPoint Presentation</vt:lpstr>
      <vt:lpstr>PowerPoint Presentation</vt:lpstr>
      <vt:lpstr>PowerPoint Presentation</vt:lpstr>
      <vt:lpstr>Smoke Signals</vt:lpstr>
      <vt:lpstr>Carrier Pigeons</vt:lpstr>
      <vt:lpstr>Postal System</vt:lpstr>
      <vt:lpstr>PowerPoint Presentation</vt:lpstr>
      <vt:lpstr>Newspaper</vt:lpstr>
      <vt:lpstr>Radio</vt:lpstr>
      <vt:lpstr>Telegraph</vt:lpstr>
      <vt:lpstr>Telephone</vt:lpstr>
      <vt:lpstr>Television</vt:lpstr>
      <vt:lpstr>Internet</vt:lpstr>
      <vt:lpstr>E-mail</vt:lpstr>
      <vt:lpstr>Text Message</vt:lpstr>
      <vt:lpstr>Social Media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dc:title>
  <dc:creator>Zubair</dc:creator>
  <cp:lastModifiedBy>ADMIN</cp:lastModifiedBy>
  <cp:revision>9</cp:revision>
  <dcterms:created xsi:type="dcterms:W3CDTF">2020-07-28T03:32:59Z</dcterms:created>
  <dcterms:modified xsi:type="dcterms:W3CDTF">2022-01-26T04:44:08Z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0x01010000F27F0899519448AEE3F3E4F5F3BFFE</vt:lpwstr>
  </property>
</Properties>
</file>