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468" r:id="rId2"/>
    <p:sldId id="467" r:id="rId3"/>
    <p:sldId id="461" r:id="rId4"/>
    <p:sldId id="469" r:id="rId5"/>
    <p:sldId id="359" r:id="rId6"/>
    <p:sldId id="441" r:id="rId7"/>
    <p:sldId id="442" r:id="rId8"/>
    <p:sldId id="443" r:id="rId9"/>
    <p:sldId id="387" r:id="rId10"/>
    <p:sldId id="445" r:id="rId11"/>
    <p:sldId id="446" r:id="rId12"/>
    <p:sldId id="447" r:id="rId13"/>
    <p:sldId id="448" r:id="rId14"/>
    <p:sldId id="444" r:id="rId15"/>
    <p:sldId id="449" r:id="rId16"/>
    <p:sldId id="389" r:id="rId17"/>
    <p:sldId id="451" r:id="rId18"/>
    <p:sldId id="452" r:id="rId19"/>
    <p:sldId id="454" r:id="rId20"/>
    <p:sldId id="453" r:id="rId21"/>
    <p:sldId id="455" r:id="rId22"/>
    <p:sldId id="391" r:id="rId23"/>
    <p:sldId id="393" r:id="rId24"/>
    <p:sldId id="457" r:id="rId25"/>
    <p:sldId id="394" r:id="rId26"/>
    <p:sldId id="456" r:id="rId27"/>
    <p:sldId id="45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71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4148792-36E8-4327-A8B4-1395FE20C5EA}" type="datetimeFigureOut">
              <a:rPr lang="en-US"/>
              <a:pPr>
                <a:defRPr/>
              </a:pPr>
              <a:t>10/29/2019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6D7CF1B-A090-447E-ABDE-085B7D56EE0F}" type="slidenum">
              <a:rPr lang="en-US"/>
              <a:pPr>
                <a:defRPr/>
              </a:pPr>
              <a:t>‹#›</a:t>
            </a:fld>
            <a:endParaRPr lang="en-US" dirty="0"/>
          </a:p>
        </p:txBody>
      </p:sp>
    </p:spTree>
    <p:extLst>
      <p:ext uri="{BB962C8B-B14F-4D97-AF65-F5344CB8AC3E}">
        <p14:creationId xmlns:p14="http://schemas.microsoft.com/office/powerpoint/2010/main" val="3556133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9F9B7C1-53EE-4941-AF36-11F7239E0FB1}" type="datetimeFigureOut">
              <a:rPr lang="en-US"/>
              <a:pPr>
                <a:defRPr/>
              </a:pPr>
              <a:t>10/29/2019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20D7966-3C08-424A-8040-D7558FD3CB26}" type="slidenum">
              <a:rPr lang="en-US"/>
              <a:pPr>
                <a:defRPr/>
              </a:pPr>
              <a:t>‹#›</a:t>
            </a:fld>
            <a:endParaRPr lang="en-US" dirty="0"/>
          </a:p>
        </p:txBody>
      </p:sp>
    </p:spTree>
    <p:extLst>
      <p:ext uri="{BB962C8B-B14F-4D97-AF65-F5344CB8AC3E}">
        <p14:creationId xmlns:p14="http://schemas.microsoft.com/office/powerpoint/2010/main" val="3234327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pPr>
              <a:defRPr/>
            </a:pPr>
            <a:fld id="{44503183-1839-4608-BE42-9D483DDCD057}" type="datetime1">
              <a:rPr lang="en-US"/>
              <a:pPr>
                <a:defRPr/>
              </a:pPr>
              <a:t>10/29/2019</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extLst/>
          </a:lstStyle>
          <a:p>
            <a:pPr>
              <a:defRPr/>
            </a:pPr>
            <a:fld id="{33C08022-140C-41F0-8F94-0D2C0612E02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8CFFC68-72F9-46D4-B635-1CD38D0DC8F0}" type="datetime1">
              <a:rPr lang="en-US"/>
              <a:pPr>
                <a:defRPr/>
              </a:pPr>
              <a:t>10/29/2019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21925503-2F4F-4EBD-92AE-C4E945F1256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4C1EF72-6BCB-4F85-98EF-BF1A9461FA28}" type="datetime1">
              <a:rPr lang="en-US"/>
              <a:pPr>
                <a:defRPr/>
              </a:pPr>
              <a:t>10/29/2019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301D8223-A8A5-444B-9B7C-72E5E767C87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extLst/>
          </a:lstStyle>
          <a:p>
            <a:pPr>
              <a:defRPr/>
            </a:pPr>
            <a:fld id="{770ADF53-925F-4937-B551-45A1EA7FC5C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2009</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extLst/>
          </a:lstStyle>
          <a:p>
            <a:pPr>
              <a:defRPr/>
            </a:pPr>
            <a:fld id="{B4811F42-A1F3-46E0-BF3A-0C9CF463E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1B589770-6818-45FC-B641-11805C9E677B}" type="datetime1">
              <a:rPr lang="en-US"/>
              <a:pPr>
                <a:defRPr/>
              </a:pPr>
              <a:t>10/29/2019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DF9A28B8-F86B-4EAA-A846-111C7F86D2A7}"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773539A-80E4-4E78-BE25-4E700A70E532}" type="datetime1">
              <a:rPr lang="en-US"/>
              <a:pPr>
                <a:defRPr/>
              </a:pPr>
              <a:t>10/29/2019</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extLst/>
          </a:lstStyle>
          <a:p>
            <a:pPr>
              <a:defRPr/>
            </a:pPr>
            <a:fld id="{90A56BCE-2B76-4106-860B-53CF0E94316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B5094CB-E8F4-411B-B71F-EBB65156B838}" type="datetime1">
              <a:rPr lang="en-US"/>
              <a:pPr>
                <a:defRPr/>
              </a:pPr>
              <a:t>10/29/2019</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extLst/>
          </a:lstStyle>
          <a:p>
            <a:pPr>
              <a:defRPr/>
            </a:pPr>
            <a:fld id="{E31723F7-B613-467E-8CA0-3D02C318D79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E78C336-09A4-4F01-8B3C-CDC5F0CA9CE9}" type="datetime1">
              <a:rPr lang="en-US"/>
              <a:pPr>
                <a:defRPr/>
              </a:pPr>
              <a:t>10/29/2019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pPr>
              <a:defRPr/>
            </a:pPr>
            <a:fld id="{1ED58A5C-2967-428F-BB50-40E091AD526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8ADDF2A-2E12-4E19-8008-460BBE5CE983}" type="datetime1">
              <a:rPr lang="en-US"/>
              <a:pPr>
                <a:defRPr/>
              </a:pPr>
              <a:t>10/29/2019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E3C24011-DC76-4D71-830E-846E5914283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fld id="{3D3F31D0-1A84-4F96-9D9E-785ABE3D87D3}" type="datetime1">
              <a:rPr lang="en-US"/>
              <a:pPr>
                <a:defRPr/>
              </a:pPr>
              <a:t>10/29/2019</a:t>
            </a:fld>
            <a:endParaRPr 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81BF81D9-3D3A-4B71-9EAF-8D279F42432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8BFDF54F-49DC-4B2F-927C-64302BDE34FE}" type="datetime1">
              <a:rPr lang="en-US"/>
              <a:pPr>
                <a:defRPr/>
              </a:pPr>
              <a:t>10/29/2019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39D2F3B0-4B83-4CF9-BCF3-8A4ECF25CD8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07" r:id="rId7"/>
    <p:sldLayoutId id="2147483816" r:id="rId8"/>
    <p:sldLayoutId id="2147483817" r:id="rId9"/>
    <p:sldLayoutId id="2147483808" r:id="rId10"/>
    <p:sldLayoutId id="2147483809"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ybercrime.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ybercrime.go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687457"/>
          </a:xfrm>
        </p:spPr>
        <p:txBody>
          <a:bodyPr>
            <a:normAutofit fontScale="90000"/>
          </a:bodyPr>
          <a:lstStyle/>
          <a:p>
            <a:pPr eaLnBrk="1" fontAlgn="auto" hangingPunct="1">
              <a:spcAft>
                <a:spcPts val="0"/>
              </a:spcAft>
              <a:defRPr/>
            </a:pPr>
            <a:r>
              <a:rPr lang="en-US" dirty="0" smtClean="0">
                <a:solidFill>
                  <a:schemeClr val="accent4"/>
                </a:solidFill>
              </a:rPr>
              <a:t>Continued…</a:t>
            </a:r>
            <a:br>
              <a:rPr lang="en-US" dirty="0" smtClean="0">
                <a:solidFill>
                  <a:schemeClr val="accent4"/>
                </a:solidFill>
              </a:rPr>
            </a:br>
            <a:r>
              <a:rPr lang="en-US" dirty="0" smtClean="0"/>
              <a:t>The Threat Environment:</a:t>
            </a:r>
            <a:br>
              <a:rPr lang="en-US" dirty="0" smtClean="0"/>
            </a:br>
            <a:r>
              <a:rPr lang="en-US" dirty="0" smtClean="0"/>
              <a:t>Attackers and Their Attacks</a:t>
            </a:r>
            <a:endParaRPr lang="en-US" dirty="0"/>
          </a:p>
        </p:txBody>
      </p:sp>
      <p:sp>
        <p:nvSpPr>
          <p:cNvPr id="10243" name="Subtitle 2"/>
          <p:cNvSpPr>
            <a:spLocks noGrp="1"/>
          </p:cNvSpPr>
          <p:nvPr>
            <p:ph type="subTitle" idx="1"/>
          </p:nvPr>
        </p:nvSpPr>
        <p:spPr>
          <a:xfrm>
            <a:off x="685800" y="3600450"/>
            <a:ext cx="7772400" cy="1200150"/>
          </a:xfrm>
        </p:spPr>
        <p:txBody>
          <a:bodyPr/>
          <a:lstStyle/>
          <a:p>
            <a:pPr marR="0" eaLnBrk="1" hangingPunct="1"/>
            <a:r>
              <a:rPr lang="en-US" smtClean="0"/>
              <a:t>Reference: </a:t>
            </a:r>
          </a:p>
          <a:p>
            <a:pPr marR="0" eaLnBrk="1" hangingPunct="1"/>
            <a:r>
              <a:rPr lang="en-US" i="1" smtClean="0"/>
              <a:t>Corporate &amp; Network Security, Chapter 1</a:t>
            </a:r>
          </a:p>
          <a:p>
            <a:pPr marR="0" eaLnBrk="1" hangingPunct="1"/>
            <a:r>
              <a:rPr lang="en-US" i="1" smtClean="0"/>
              <a:t>Raymond R. Panko</a:t>
            </a:r>
          </a:p>
          <a:p>
            <a:pPr marR="0" eaLnBrk="1" hangingPunct="1"/>
            <a:r>
              <a:rPr lang="en-US" smtClean="0"/>
              <a:t>: </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0"/>
          <p:cNvSpPr>
            <a:spLocks noGrp="1"/>
          </p:cNvSpPr>
          <p:nvPr>
            <p:ph idx="1"/>
          </p:nvPr>
        </p:nvSpPr>
        <p:spPr/>
        <p:txBody>
          <a:bodyPr/>
          <a:lstStyle/>
          <a:p>
            <a:pPr eaLnBrk="1" hangingPunct="1"/>
            <a:endParaRPr lang="en-US" smtClean="0"/>
          </a:p>
        </p:txBody>
      </p:sp>
      <p:sp>
        <p:nvSpPr>
          <p:cNvPr id="10" name="Title 9"/>
          <p:cNvSpPr>
            <a:spLocks noGrp="1"/>
          </p:cNvSpPr>
          <p:nvPr>
            <p:ph type="title"/>
          </p:nvPr>
        </p:nvSpPr>
        <p:spPr/>
        <p:txBody>
          <a:bodyPr/>
          <a:lstStyle/>
          <a:p>
            <a:pPr eaLnBrk="1" hangingPunct="1">
              <a:defRPr/>
            </a:pPr>
            <a:r>
              <a:rPr lang="en-US" dirty="0" smtClean="0"/>
              <a:t>Employee Sabotage Example…</a:t>
            </a:r>
            <a:endParaRPr lang="en-US" dirty="0"/>
          </a:p>
        </p:txBody>
      </p:sp>
      <p:sp>
        <p:nvSpPr>
          <p:cNvPr id="18436"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620616AC-4CEA-461B-B9C5-9500CAF35715}" type="slidenum">
              <a:rPr lang="en-US" smtClean="0"/>
              <a:pPr>
                <a:defRPr/>
              </a:pPr>
              <a:t>10</a:t>
            </a:fld>
            <a:endParaRPr lang="en-US" dirty="0"/>
          </a:p>
        </p:txBody>
      </p:sp>
      <p:sp>
        <p:nvSpPr>
          <p:cNvPr id="8" name="Rounded Rectangle 7"/>
          <p:cNvSpPr/>
          <p:nvPr/>
        </p:nvSpPr>
        <p:spPr>
          <a:xfrm>
            <a:off x="304800" y="1295400"/>
            <a:ext cx="83820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Tim Lloyd, a computer systems administrator, was fired for being threatening and disruptive. In retaliation, Lloyd planted a logic bomb on a critical server. When pre-set conditions occurred, the logic bomb destroyed the programs that ran the company’s manufacturing machines. Lloyd also took home and erased the firm’s backup tapes to prevent recovery..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1"/>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2"/>
          </p:nvPr>
        </p:nvSpPr>
        <p:spPr/>
        <p:txBody>
          <a:bodyPr/>
          <a:lstStyle/>
          <a:p>
            <a:pPr>
              <a:defRPr/>
            </a:pPr>
            <a:fld id="{9E78B7C5-0A1E-41B9-B1E5-8CE91E3AC816}" type="slidenum">
              <a:rPr lang="en-US" smtClean="0"/>
              <a:pPr>
                <a:defRPr/>
              </a:pPr>
              <a:t>11</a:t>
            </a:fld>
            <a:endParaRPr lang="en-US" dirty="0"/>
          </a:p>
        </p:txBody>
      </p:sp>
      <p:sp>
        <p:nvSpPr>
          <p:cNvPr id="8" name="Rounded Rectangle 7"/>
          <p:cNvSpPr/>
          <p:nvPr/>
        </p:nvSpPr>
        <p:spPr>
          <a:xfrm>
            <a:off x="304800" y="762000"/>
            <a:ext cx="83820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Lloyd’s sabotage resulted in USD 10 million in immediate business losses, USD 2 million in reprogramming costs, and 80 layoffs. The attack led to a permanent loss of the company’s competitive status in the hi-tech instruments and measurements market because the company could not re-build the proprietary software it had been using. </a:t>
            </a:r>
          </a:p>
          <a:p>
            <a:pPr algn="ctr">
              <a:defRPr/>
            </a:pPr>
            <a:endParaRPr lang="en-US" sz="2800" dirty="0"/>
          </a:p>
          <a:p>
            <a:pPr algn="ctr">
              <a:defRPr/>
            </a:pPr>
            <a:r>
              <a:rPr lang="en-US" sz="2400" i="1" dirty="0"/>
              <a:t>-Sharon </a:t>
            </a:r>
            <a:r>
              <a:rPr lang="en-US" sz="2400" i="1" dirty="0" err="1"/>
              <a:t>Gaudin</a:t>
            </a:r>
            <a:r>
              <a:rPr lang="en-US" sz="2400" i="1" dirty="0"/>
              <a:t>, Computerworld, 2002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0"/>
          <p:cNvSpPr>
            <a:spLocks noGrp="1"/>
          </p:cNvSpPr>
          <p:nvPr>
            <p:ph idx="1"/>
          </p:nvPr>
        </p:nvSpPr>
        <p:spPr/>
        <p:txBody>
          <a:bodyPr/>
          <a:lstStyle/>
          <a:p>
            <a:pPr eaLnBrk="1" hangingPunct="1"/>
            <a:endParaRPr lang="en-US" smtClean="0"/>
          </a:p>
        </p:txBody>
      </p:sp>
      <p:sp>
        <p:nvSpPr>
          <p:cNvPr id="10" name="Title 9"/>
          <p:cNvSpPr>
            <a:spLocks noGrp="1"/>
          </p:cNvSpPr>
          <p:nvPr>
            <p:ph type="title"/>
          </p:nvPr>
        </p:nvSpPr>
        <p:spPr/>
        <p:txBody>
          <a:bodyPr/>
          <a:lstStyle/>
          <a:p>
            <a:pPr eaLnBrk="1" hangingPunct="1">
              <a:defRPr/>
            </a:pPr>
            <a:r>
              <a:rPr lang="en-US" dirty="0" smtClean="0"/>
              <a:t>Another Sabotage Example…</a:t>
            </a:r>
            <a:endParaRPr lang="en-US" dirty="0"/>
          </a:p>
        </p:txBody>
      </p:sp>
      <p:sp>
        <p:nvSpPr>
          <p:cNvPr id="20484"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B176BD52-DCA3-43E2-B814-5D25F9C6C816}" type="slidenum">
              <a:rPr lang="en-US" smtClean="0"/>
              <a:pPr>
                <a:defRPr/>
              </a:pPr>
              <a:t>12</a:t>
            </a:fld>
            <a:endParaRPr lang="en-US" dirty="0"/>
          </a:p>
        </p:txBody>
      </p:sp>
      <p:sp>
        <p:nvSpPr>
          <p:cNvPr id="8" name="Rounded Rectangle 7"/>
          <p:cNvSpPr/>
          <p:nvPr/>
        </p:nvSpPr>
        <p:spPr>
          <a:xfrm>
            <a:off x="304800" y="1295400"/>
            <a:ext cx="83820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Two traffic Engineers working for the city of Los Angeles pleaded guilty to hacking the city’s traffic center and disconnecting traffic signals at four LA’s busiest intersections. They then locked out the controls to these intersections so that it took four days to restore control.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0"/>
          <p:cNvSpPr>
            <a:spLocks noGrp="1"/>
          </p:cNvSpPr>
          <p:nvPr>
            <p:ph idx="1"/>
          </p:nvPr>
        </p:nvSpPr>
        <p:spPr/>
        <p:txBody>
          <a:bodyPr/>
          <a:lstStyle/>
          <a:p>
            <a:pPr eaLnBrk="1" hangingPunct="1"/>
            <a:endParaRPr lang="en-US" smtClean="0"/>
          </a:p>
        </p:txBody>
      </p:sp>
      <p:sp>
        <p:nvSpPr>
          <p:cNvPr id="10" name="Title 9"/>
          <p:cNvSpPr>
            <a:spLocks noGrp="1"/>
          </p:cNvSpPr>
          <p:nvPr>
            <p:ph type="title"/>
          </p:nvPr>
        </p:nvSpPr>
        <p:spPr/>
        <p:txBody>
          <a:bodyPr/>
          <a:lstStyle/>
          <a:p>
            <a:pPr eaLnBrk="1" hangingPunct="1">
              <a:defRPr/>
            </a:pPr>
            <a:r>
              <a:rPr lang="en-US" dirty="0" smtClean="0"/>
              <a:t>…Another Sabotage Example</a:t>
            </a:r>
            <a:endParaRPr lang="en-US" dirty="0"/>
          </a:p>
        </p:txBody>
      </p:sp>
      <p:sp>
        <p:nvSpPr>
          <p:cNvPr id="21508"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B8C69F13-64E8-4893-80D9-9D099CE60591}" type="slidenum">
              <a:rPr lang="en-US" smtClean="0"/>
              <a:pPr>
                <a:defRPr/>
              </a:pPr>
              <a:t>13</a:t>
            </a:fld>
            <a:endParaRPr lang="en-US" dirty="0"/>
          </a:p>
        </p:txBody>
      </p:sp>
      <p:sp>
        <p:nvSpPr>
          <p:cNvPr id="8" name="Rounded Rectangle 7"/>
          <p:cNvSpPr/>
          <p:nvPr/>
        </p:nvSpPr>
        <p:spPr>
          <a:xfrm>
            <a:off x="304800" y="1295400"/>
            <a:ext cx="83820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They did this a few hours before their union’s scheduled job action against the city in support of contract negotiations. For this infraction, they received 240 days of community service, and were required to have their computers at home and work monitored. </a:t>
            </a:r>
          </a:p>
          <a:p>
            <a:pPr algn="ctr">
              <a:defRPr/>
            </a:pPr>
            <a:endParaRPr lang="en-US" sz="2800" dirty="0"/>
          </a:p>
          <a:p>
            <a:pPr algn="ctr">
              <a:defRPr/>
            </a:pPr>
            <a:r>
              <a:rPr lang="en-US" sz="2800" i="1" dirty="0"/>
              <a:t>-Dan </a:t>
            </a:r>
            <a:r>
              <a:rPr lang="en-US" sz="2800" i="1" dirty="0" err="1"/>
              <a:t>Goodin</a:t>
            </a:r>
            <a:r>
              <a:rPr lang="en-US" sz="2800" i="1" dirty="0"/>
              <a:t>, 2008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0721" name="Content Placeholder 1"/>
          <p:cNvSpPr>
            <a:spLocks noGrp="1"/>
          </p:cNvSpPr>
          <p:nvPr>
            <p:ph idx="1"/>
          </p:nvPr>
        </p:nvSpPr>
        <p:spPr>
          <a:xfrm>
            <a:off x="457200" y="1752600"/>
            <a:ext cx="8229600" cy="4254500"/>
          </a:xfrm>
        </p:spPr>
        <p:txBody>
          <a:bodyPr/>
          <a:lstStyle/>
          <a:p>
            <a:pPr eaLnBrk="1">
              <a:defRPr/>
            </a:pPr>
            <a:r>
              <a:rPr lang="en-US" b="1" dirty="0" smtClean="0"/>
              <a:t>2.2.3 Employee Hacking</a:t>
            </a:r>
          </a:p>
          <a:p>
            <a:pPr lvl="1" eaLnBrk="1">
              <a:defRPr/>
            </a:pPr>
            <a:r>
              <a:rPr lang="en-US" dirty="0" smtClean="0">
                <a:solidFill>
                  <a:schemeClr val="accent4"/>
                </a:solidFill>
              </a:rPr>
              <a:t>Hacking is intentionally accessing a computer resource without authorization or in excess of authorization</a:t>
            </a:r>
          </a:p>
          <a:p>
            <a:pPr lvl="1" eaLnBrk="1">
              <a:defRPr/>
            </a:pPr>
            <a:r>
              <a:rPr lang="en-US" dirty="0" smtClean="0"/>
              <a:t>Authorization is the key</a:t>
            </a:r>
          </a:p>
        </p:txBody>
      </p:sp>
      <p:sp>
        <p:nvSpPr>
          <p:cNvPr id="3072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D60DDED-FEC9-462E-9947-2394CF3AA624}" type="slidenum">
              <a:rPr lang="en-US" smtClean="0"/>
              <a:pPr fontAlgn="base">
                <a:spcBef>
                  <a:spcPct val="0"/>
                </a:spcBef>
                <a:spcAft>
                  <a:spcPct val="0"/>
                </a:spcAft>
                <a:defRPr/>
              </a:pPr>
              <a:t>14</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533400" y="4267200"/>
            <a:ext cx="77724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First documented use of the word “hacker” was in Steve Levy’s book, Hackers in 1984…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3555" name="Content Placeholder 1"/>
          <p:cNvSpPr>
            <a:spLocks noGrp="1"/>
          </p:cNvSpPr>
          <p:nvPr>
            <p:ph idx="1"/>
          </p:nvPr>
        </p:nvSpPr>
        <p:spPr>
          <a:xfrm>
            <a:off x="457200" y="1752600"/>
            <a:ext cx="8229600" cy="4254500"/>
          </a:xfrm>
        </p:spPr>
        <p:txBody>
          <a:bodyPr/>
          <a:lstStyle/>
          <a:p>
            <a:pPr eaLnBrk="1"/>
            <a:r>
              <a:rPr lang="en-US" smtClean="0"/>
              <a:t>Note that the motivation for hacking is irrelevant</a:t>
            </a:r>
          </a:p>
          <a:p>
            <a:pPr eaLnBrk="1"/>
            <a:r>
              <a:rPr lang="en-US" smtClean="0"/>
              <a:t>Penalties are the same whether you were trying to steal a million dollars or were merely “testing security”</a:t>
            </a:r>
          </a:p>
        </p:txBody>
      </p:sp>
      <p:sp>
        <p:nvSpPr>
          <p:cNvPr id="3072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23C8491-FD39-4A2D-BD3A-24D4860B8736}" type="slidenum">
              <a:rPr lang="en-US" smtClean="0"/>
              <a:pPr fontAlgn="base">
                <a:spcBef>
                  <a:spcPct val="0"/>
                </a:spcBef>
                <a:spcAft>
                  <a:spcPct val="0"/>
                </a:spcAft>
                <a:defRPr/>
              </a:pPr>
              <a:t>15</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8" name="Rounded Rectangle 7"/>
          <p:cNvSpPr/>
          <p:nvPr/>
        </p:nvSpPr>
        <p:spPr>
          <a:xfrm>
            <a:off x="609600" y="43434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a:p>
            <a:pPr algn="ctr">
              <a:defRPr/>
            </a:pPr>
            <a:r>
              <a:rPr lang="en-US" sz="2400" dirty="0"/>
              <a:t>Access has to be intentional, damage does not…</a:t>
            </a:r>
          </a:p>
          <a:p>
            <a:pPr algn="ct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1745" name="Content Placeholder 1"/>
          <p:cNvSpPr>
            <a:spLocks noGrp="1"/>
          </p:cNvSpPr>
          <p:nvPr>
            <p:ph idx="1"/>
          </p:nvPr>
        </p:nvSpPr>
        <p:spPr>
          <a:xfrm>
            <a:off x="457200" y="1828800"/>
            <a:ext cx="8229600" cy="4178300"/>
          </a:xfrm>
        </p:spPr>
        <p:txBody>
          <a:bodyPr/>
          <a:lstStyle/>
          <a:p>
            <a:pPr eaLnBrk="1">
              <a:defRPr/>
            </a:pPr>
            <a:r>
              <a:rPr lang="en-US" b="1" dirty="0" smtClean="0"/>
              <a:t>2.2.4 Employee Financial Theft</a:t>
            </a:r>
          </a:p>
          <a:p>
            <a:pPr lvl="1" eaLnBrk="1">
              <a:defRPr/>
            </a:pPr>
            <a:r>
              <a:rPr lang="en-US" dirty="0" smtClean="0"/>
              <a:t>Misappropriation of assets</a:t>
            </a:r>
          </a:p>
          <a:p>
            <a:pPr lvl="2" eaLnBrk="1">
              <a:defRPr/>
            </a:pPr>
            <a:r>
              <a:rPr lang="en-US" dirty="0" smtClean="0">
                <a:solidFill>
                  <a:schemeClr val="accent4"/>
                </a:solidFill>
              </a:rPr>
              <a:t>E.g. assigning them via computer to themselves </a:t>
            </a:r>
            <a:endParaRPr lang="en-US" dirty="0" smtClean="0"/>
          </a:p>
          <a:p>
            <a:pPr lvl="1" eaLnBrk="1" hangingPunct="1">
              <a:defRPr/>
            </a:pPr>
            <a:r>
              <a:rPr lang="en-US" dirty="0" smtClean="0"/>
              <a:t>Theft of money</a:t>
            </a:r>
          </a:p>
          <a:p>
            <a:pPr lvl="2" eaLnBrk="1" hangingPunct="1">
              <a:defRPr/>
            </a:pPr>
            <a:r>
              <a:rPr lang="en-US" dirty="0" smtClean="0">
                <a:solidFill>
                  <a:schemeClr val="accent4"/>
                </a:solidFill>
              </a:rPr>
              <a:t>E.g. manipulation of an application to be paid a bonus</a:t>
            </a:r>
          </a:p>
        </p:txBody>
      </p:sp>
      <p:sp>
        <p:nvSpPr>
          <p:cNvPr id="3174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4361005-887E-4D4C-AA23-23D17708F947}" type="slidenum">
              <a:rPr lang="en-US" smtClean="0"/>
              <a:pPr fontAlgn="base">
                <a:spcBef>
                  <a:spcPct val="0"/>
                </a:spcBef>
                <a:spcAft>
                  <a:spcPct val="0"/>
                </a:spcAft>
                <a:defRPr/>
              </a:pPr>
              <a:t>16</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9" name="Rounded Rectangle 8"/>
          <p:cNvSpPr/>
          <p:nvPr/>
        </p:nvSpPr>
        <p:spPr>
          <a:xfrm>
            <a:off x="381000" y="4724400"/>
            <a:ext cx="83058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Two accountants at Cisco Systems, illegally accessed a corporate computer to issue themselves USD 8 million worth of Cisco stocks.</a:t>
            </a:r>
          </a:p>
          <a:p>
            <a:pPr algn="ctr">
              <a:defRPr/>
            </a:pPr>
            <a:r>
              <a:rPr lang="en-US" sz="2000" i="1" dirty="0"/>
              <a:t>-http://www.cybercrime.gov , 2001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5603" name="Content Placeholder 1"/>
          <p:cNvSpPr>
            <a:spLocks noGrp="1"/>
          </p:cNvSpPr>
          <p:nvPr>
            <p:ph idx="1"/>
          </p:nvPr>
        </p:nvSpPr>
        <p:spPr>
          <a:xfrm>
            <a:off x="457200" y="1828800"/>
            <a:ext cx="8229600" cy="4178300"/>
          </a:xfrm>
        </p:spPr>
        <p:txBody>
          <a:bodyPr/>
          <a:lstStyle/>
          <a:p>
            <a:pPr eaLnBrk="1"/>
            <a:r>
              <a:rPr lang="en-US" b="1" smtClean="0"/>
              <a:t>Employee Financial Theft</a:t>
            </a:r>
          </a:p>
        </p:txBody>
      </p:sp>
      <p:sp>
        <p:nvSpPr>
          <p:cNvPr id="3174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F08CCF-EAE7-4A20-B043-CAECCA10BC0E}" type="slidenum">
              <a:rPr lang="en-US" smtClean="0"/>
              <a:pPr fontAlgn="base">
                <a:spcBef>
                  <a:spcPct val="0"/>
                </a:spcBef>
                <a:spcAft>
                  <a:spcPct val="0"/>
                </a:spcAft>
                <a:defRPr/>
              </a:pPr>
              <a:t>17</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9" name="Rounded Rectangle 8"/>
          <p:cNvSpPr/>
          <p:nvPr/>
        </p:nvSpPr>
        <p:spPr>
          <a:xfrm>
            <a:off x="381000" y="2438400"/>
            <a:ext cx="8305800" cy="3276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In another case, </a:t>
            </a:r>
            <a:r>
              <a:rPr lang="en-US" sz="2000" dirty="0" err="1"/>
              <a:t>Quitugua</a:t>
            </a:r>
            <a:r>
              <a:rPr lang="en-US" sz="2000" dirty="0"/>
              <a:t> </a:t>
            </a:r>
            <a:r>
              <a:rPr lang="en-US" sz="2000" dirty="0" err="1"/>
              <a:t>Sabathia</a:t>
            </a:r>
            <a:r>
              <a:rPr lang="en-US" sz="2000" dirty="0"/>
              <a:t>, 31, of Vallejo, California, used her computer to embezzle more than USD 875,000 from the North Bay Health Care Group. A former accounts payable clerk at North Bay, she accessed the firm’s accounting software and issued approximately 127 checks payable to herself and others. To conceal the fraud, she altered the electronic check register to make it appear that the checks had been payable to north bay’s vendors.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1745" name="Content Placeholder 1"/>
          <p:cNvSpPr>
            <a:spLocks noGrp="1"/>
          </p:cNvSpPr>
          <p:nvPr>
            <p:ph idx="1"/>
          </p:nvPr>
        </p:nvSpPr>
        <p:spPr>
          <a:xfrm>
            <a:off x="457200" y="1828800"/>
            <a:ext cx="8229600" cy="4178300"/>
          </a:xfrm>
        </p:spPr>
        <p:txBody>
          <a:bodyPr/>
          <a:lstStyle/>
          <a:p>
            <a:pPr eaLnBrk="1">
              <a:defRPr/>
            </a:pPr>
            <a:r>
              <a:rPr lang="en-US" b="1" dirty="0" smtClean="0"/>
              <a:t>2.2.5 Employee Theft of Intellectual Property (IP)</a:t>
            </a:r>
          </a:p>
          <a:p>
            <a:pPr lvl="1" eaLnBrk="1">
              <a:defRPr/>
            </a:pPr>
            <a:r>
              <a:rPr lang="en-US" dirty="0" smtClean="0">
                <a:solidFill>
                  <a:schemeClr val="accent4"/>
                </a:solidFill>
              </a:rPr>
              <a:t>Copyrights and patents </a:t>
            </a:r>
            <a:r>
              <a:rPr lang="en-US" dirty="0" smtClean="0"/>
              <a:t>(formally protected)</a:t>
            </a:r>
          </a:p>
          <a:p>
            <a:pPr lvl="1" eaLnBrk="1">
              <a:defRPr/>
            </a:pPr>
            <a:r>
              <a:rPr lang="en-US" dirty="0" smtClean="0">
                <a:solidFill>
                  <a:schemeClr val="accent4"/>
                </a:solidFill>
              </a:rPr>
              <a:t>Trade secrets</a:t>
            </a:r>
            <a:r>
              <a:rPr lang="en-US" dirty="0" smtClean="0"/>
              <a:t>: plans, product formulations, business processes, and other info that a company wishes to keep secret from competitors</a:t>
            </a:r>
          </a:p>
        </p:txBody>
      </p:sp>
      <p:sp>
        <p:nvSpPr>
          <p:cNvPr id="3174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B761D5-E6F5-4C0B-901A-211EEAB7A580}" type="slidenum">
              <a:rPr lang="en-US" smtClean="0"/>
              <a:pPr fontAlgn="base">
                <a:spcBef>
                  <a:spcPct val="0"/>
                </a:spcBef>
                <a:spcAft>
                  <a:spcPct val="0"/>
                </a:spcAft>
                <a:defRPr/>
              </a:pPr>
              <a:t>18</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7651" name="Content Placeholder 1"/>
          <p:cNvSpPr>
            <a:spLocks noGrp="1"/>
          </p:cNvSpPr>
          <p:nvPr>
            <p:ph idx="1"/>
          </p:nvPr>
        </p:nvSpPr>
        <p:spPr>
          <a:xfrm>
            <a:off x="457200" y="1828800"/>
            <a:ext cx="8229600" cy="4178300"/>
          </a:xfrm>
        </p:spPr>
        <p:txBody>
          <a:bodyPr/>
          <a:lstStyle/>
          <a:p>
            <a:pPr eaLnBrk="1"/>
            <a:r>
              <a:rPr lang="en-US" b="1" smtClean="0"/>
              <a:t>Employee Theft of Intellectual Property (IP)</a:t>
            </a:r>
          </a:p>
        </p:txBody>
      </p:sp>
      <p:sp>
        <p:nvSpPr>
          <p:cNvPr id="3174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51875F1-094D-431F-8DB0-FD86246878FC}" type="slidenum">
              <a:rPr lang="en-US" smtClean="0"/>
              <a:pPr fontAlgn="base">
                <a:spcBef>
                  <a:spcPct val="0"/>
                </a:spcBef>
                <a:spcAft>
                  <a:spcPct val="0"/>
                </a:spcAft>
                <a:defRPr/>
              </a:pPr>
              <a:t>19</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457200" y="2514600"/>
            <a:ext cx="8153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Intellectual Property (IP) is the information owned by the company and protected by law. </a:t>
            </a:r>
          </a:p>
        </p:txBody>
      </p:sp>
      <p:sp>
        <p:nvSpPr>
          <p:cNvPr id="8" name="Rounded Rectangle 7"/>
          <p:cNvSpPr/>
          <p:nvPr/>
        </p:nvSpPr>
        <p:spPr>
          <a:xfrm>
            <a:off x="533400" y="4191000"/>
            <a:ext cx="8153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Trade secrets are pieces of sensitive information that a firm acts to keep secret from competitors; e.g. plans, price lists and customer lists,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267" name="Content Placeholder 1"/>
          <p:cNvSpPr>
            <a:spLocks noGrp="1"/>
          </p:cNvSpPr>
          <p:nvPr>
            <p:ph idx="1"/>
          </p:nvPr>
        </p:nvSpPr>
        <p:spPr>
          <a:xfrm>
            <a:off x="457200" y="1219200"/>
            <a:ext cx="8229600" cy="4953000"/>
          </a:xfrm>
        </p:spPr>
        <p:txBody>
          <a:bodyPr/>
          <a:lstStyle/>
          <a:p>
            <a:pPr eaLnBrk="1" hangingPunct="1"/>
            <a:r>
              <a:rPr lang="en-US" smtClean="0"/>
              <a:t>The threat environment—attackers and their attacks</a:t>
            </a:r>
          </a:p>
          <a:p>
            <a:pPr eaLnBrk="1" hangingPunct="1"/>
            <a:r>
              <a:rPr lang="en-US" smtClean="0"/>
              <a:t>Basic security terminology</a:t>
            </a:r>
          </a:p>
          <a:p>
            <a:pPr eaLnBrk="1" hangingPunct="1"/>
            <a:r>
              <a:rPr lang="en-US" smtClean="0"/>
              <a:t>Employee and ex-employee threats</a:t>
            </a:r>
          </a:p>
          <a:p>
            <a:pPr eaLnBrk="1" hangingPunct="1"/>
            <a:r>
              <a:rPr lang="en-US" smtClean="0"/>
              <a:t>Traditional external attackers</a:t>
            </a:r>
          </a:p>
          <a:p>
            <a:pPr eaLnBrk="1" hangingPunct="1"/>
            <a:r>
              <a:rPr lang="en-US" smtClean="0"/>
              <a:t>The criminal era and competitor threats</a:t>
            </a:r>
          </a:p>
          <a:p>
            <a:pPr eaLnBrk="1" hangingPunct="1"/>
            <a:r>
              <a:rPr lang="en-US" smtClean="0"/>
              <a:t>Cyberwar and cyberterror</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63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A8E6E21-0480-44C2-A941-918D250453F0}" type="slidenum">
              <a:rPr lang="en-US" smtClean="0"/>
              <a:pPr fontAlgn="base">
                <a:spcBef>
                  <a:spcPct val="0"/>
                </a:spcBef>
                <a:spcAft>
                  <a:spcPct val="0"/>
                </a:spcAft>
                <a:defRPr/>
              </a:pPr>
              <a:t>2</a:t>
            </a:fld>
            <a:endParaRPr lang="en-US" smtClean="0"/>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t>Agenda</a:t>
            </a:r>
            <a:endParaRPr lang="en-US" dirty="0"/>
          </a:p>
        </p:txBody>
      </p:sp>
      <p:sp>
        <p:nvSpPr>
          <p:cNvPr id="6" name="Rounded Rectangle 5"/>
          <p:cNvSpPr/>
          <p:nvPr/>
        </p:nvSpPr>
        <p:spPr>
          <a:xfrm>
            <a:off x="533400" y="2667000"/>
            <a:ext cx="8001000" cy="838200"/>
          </a:xfrm>
          <a:prstGeom prst="roundRect">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8675" name="Content Placeholder 1"/>
          <p:cNvSpPr>
            <a:spLocks noGrp="1"/>
          </p:cNvSpPr>
          <p:nvPr>
            <p:ph idx="1"/>
          </p:nvPr>
        </p:nvSpPr>
        <p:spPr>
          <a:xfrm>
            <a:off x="457200" y="1828800"/>
            <a:ext cx="8229600" cy="4178300"/>
          </a:xfrm>
        </p:spPr>
        <p:txBody>
          <a:bodyPr/>
          <a:lstStyle/>
          <a:p>
            <a:pPr eaLnBrk="1"/>
            <a:r>
              <a:rPr lang="en-US" b="1" smtClean="0"/>
              <a:t>Employee Theft of Intellectual Property (IP)</a:t>
            </a:r>
          </a:p>
        </p:txBody>
      </p:sp>
      <p:sp>
        <p:nvSpPr>
          <p:cNvPr id="3174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7062DB7-12C3-4EBE-8319-1174C1A3D10A}" type="slidenum">
              <a:rPr lang="en-US" smtClean="0"/>
              <a:pPr fontAlgn="base">
                <a:spcBef>
                  <a:spcPct val="0"/>
                </a:spcBef>
                <a:spcAft>
                  <a:spcPct val="0"/>
                </a:spcAft>
                <a:defRPr/>
              </a:pPr>
              <a:t>20</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533400" y="2514600"/>
            <a:ext cx="8077200" cy="403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 former DuPont research scientist admitted downloading trade secrets worth USD 400 million. Only when he announced his decision to leave was his downloading behavior analyzed.  The analysis found that he had downloaded 16,700 documents – 15 times more than the second-highest downloader. Most of these documents had nothing to do with his primary research area. </a:t>
            </a:r>
          </a:p>
          <a:p>
            <a:pPr algn="ctr">
              <a:defRPr/>
            </a:pPr>
            <a:r>
              <a:rPr lang="en-US" i="1" dirty="0"/>
              <a:t>- PC World, 2007</a:t>
            </a:r>
            <a:r>
              <a:rPr lang="en-US" dirty="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9699" name="Content Placeholder 1"/>
          <p:cNvSpPr>
            <a:spLocks noGrp="1"/>
          </p:cNvSpPr>
          <p:nvPr>
            <p:ph idx="1"/>
          </p:nvPr>
        </p:nvSpPr>
        <p:spPr>
          <a:xfrm>
            <a:off x="457200" y="1828800"/>
            <a:ext cx="8229600" cy="4178300"/>
          </a:xfrm>
        </p:spPr>
        <p:txBody>
          <a:bodyPr/>
          <a:lstStyle/>
          <a:p>
            <a:pPr eaLnBrk="1"/>
            <a:r>
              <a:rPr lang="en-US" b="1" dirty="0" smtClean="0"/>
              <a:t>2.2.6 Employee Extortion</a:t>
            </a:r>
          </a:p>
          <a:p>
            <a:pPr lvl="1" eaLnBrk="1"/>
            <a:r>
              <a:rPr lang="en-US" dirty="0" smtClean="0"/>
              <a:t>Perpetrator tries to obtain money or other goods by threatening to take actions that would be against the victim’s interest </a:t>
            </a:r>
          </a:p>
          <a:p>
            <a:pPr lvl="1" eaLnBrk="1" hangingPunct="1">
              <a:buFont typeface="Verdana" pitchFamily="34" charset="0"/>
              <a:buNone/>
            </a:pPr>
            <a:endParaRPr lang="en-US" dirty="0" smtClean="0"/>
          </a:p>
        </p:txBody>
      </p:sp>
      <p:sp>
        <p:nvSpPr>
          <p:cNvPr id="3277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5C42BF-321E-4A9C-9933-438E7C3FDF6D}" type="slidenum">
              <a:rPr lang="en-US" smtClean="0"/>
              <a:pPr fontAlgn="base">
                <a:spcBef>
                  <a:spcPct val="0"/>
                </a:spcBef>
                <a:spcAft>
                  <a:spcPct val="0"/>
                </a:spcAft>
                <a:defRPr/>
              </a:pPr>
              <a:t>21</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762000" y="36576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For example the employee might deploy a logic bomb on the company’s computer. </a:t>
            </a:r>
          </a:p>
        </p:txBody>
      </p:sp>
      <p:sp>
        <p:nvSpPr>
          <p:cNvPr id="8" name="Rounded Rectangle 7"/>
          <p:cNvSpPr/>
          <p:nvPr/>
        </p:nvSpPr>
        <p:spPr>
          <a:xfrm>
            <a:off x="762000" y="49530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Stealing Intellectual Property (IP) and demanding money for not passing on the information is also extortion.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0723" name="Content Placeholder 1"/>
          <p:cNvSpPr>
            <a:spLocks noGrp="1"/>
          </p:cNvSpPr>
          <p:nvPr>
            <p:ph idx="1"/>
          </p:nvPr>
        </p:nvSpPr>
        <p:spPr>
          <a:xfrm>
            <a:off x="457200" y="1828800"/>
            <a:ext cx="8229600" cy="4178300"/>
          </a:xfrm>
        </p:spPr>
        <p:txBody>
          <a:bodyPr/>
          <a:lstStyle/>
          <a:p>
            <a:pPr eaLnBrk="1"/>
            <a:r>
              <a:rPr lang="en-US" b="1" smtClean="0"/>
              <a:t>Harassment of Other Employees</a:t>
            </a:r>
          </a:p>
          <a:p>
            <a:pPr lvl="1" eaLnBrk="1"/>
            <a:r>
              <a:rPr lang="en-US" smtClean="0"/>
              <a:t>Via e-mail</a:t>
            </a:r>
          </a:p>
          <a:p>
            <a:pPr lvl="1" eaLnBrk="1"/>
            <a:r>
              <a:rPr lang="en-US" smtClean="0"/>
              <a:t>Displaying inappropriate material</a:t>
            </a:r>
          </a:p>
          <a:p>
            <a:pPr lvl="1" eaLnBrk="1" hangingPunct="1"/>
            <a:endParaRPr lang="en-US" smtClean="0"/>
          </a:p>
        </p:txBody>
      </p:sp>
      <p:sp>
        <p:nvSpPr>
          <p:cNvPr id="3277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F3F25BB-D71D-4481-9CB7-D6EF2514AD13}" type="slidenum">
              <a:rPr lang="en-US" smtClean="0"/>
              <a:pPr fontAlgn="base">
                <a:spcBef>
                  <a:spcPct val="0"/>
                </a:spcBef>
                <a:spcAft>
                  <a:spcPct val="0"/>
                </a:spcAft>
                <a:defRPr/>
              </a:pPr>
              <a:t>22</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381000" y="3352800"/>
            <a:ext cx="82296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Washington Leung left a firm and later logged into his ex-firm’s servers using passwords given to him while employed there. He deleted over 900 files related to employee compensation. To frame a female co-worker, he gave her a USD 40,000 annual raise, and a USD 100,000 bonus. He created a hotmail account in the name of the female employee and sent senior managers an email containing information from the deleted files. </a:t>
            </a:r>
          </a:p>
          <a:p>
            <a:pPr algn="ctr">
              <a:defRPr/>
            </a:pPr>
            <a:r>
              <a:rPr lang="en-US" i="1" dirty="0"/>
              <a:t>http://www.cybercrimes.gov</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3251" name="Content Placeholder 1"/>
          <p:cNvSpPr>
            <a:spLocks noGrp="1"/>
          </p:cNvSpPr>
          <p:nvPr>
            <p:ph idx="1"/>
          </p:nvPr>
        </p:nvSpPr>
        <p:spPr>
          <a:xfrm>
            <a:off x="457200" y="1752600"/>
            <a:ext cx="8229600" cy="4254500"/>
          </a:xfrm>
        </p:spPr>
        <p:txBody>
          <a:bodyPr/>
          <a:lstStyle/>
          <a:p>
            <a:pPr eaLnBrk="1">
              <a:defRPr/>
            </a:pPr>
            <a:r>
              <a:rPr lang="en-US" b="1" dirty="0" smtClean="0"/>
              <a:t>2.2.7 Other Types Of Abuse </a:t>
            </a:r>
          </a:p>
          <a:p>
            <a:pPr eaLnBrk="1">
              <a:defRPr/>
            </a:pPr>
            <a:r>
              <a:rPr lang="en-US" b="1" dirty="0" smtClean="0"/>
              <a:t>Internet Abuse</a:t>
            </a:r>
          </a:p>
          <a:p>
            <a:pPr lvl="1" eaLnBrk="1">
              <a:defRPr/>
            </a:pPr>
            <a:r>
              <a:rPr lang="en-US" dirty="0" smtClean="0">
                <a:solidFill>
                  <a:schemeClr val="accent4"/>
                </a:solidFill>
              </a:rPr>
              <a:t>Downloading inappropriate material</a:t>
            </a:r>
            <a:r>
              <a:rPr lang="en-US" dirty="0" smtClean="0"/>
              <a:t>, which can lead to harassment lawsuits and viruses</a:t>
            </a:r>
          </a:p>
          <a:p>
            <a:pPr lvl="1" eaLnBrk="1">
              <a:defRPr/>
            </a:pPr>
            <a:r>
              <a:rPr lang="en-US" dirty="0" smtClean="0">
                <a:solidFill>
                  <a:schemeClr val="accent4"/>
                </a:solidFill>
              </a:rPr>
              <a:t>Downloading pirated software, music, and video, which can lead to copyright violation penalties</a:t>
            </a:r>
          </a:p>
          <a:p>
            <a:pPr lvl="1" eaLnBrk="1">
              <a:defRPr/>
            </a:pPr>
            <a:r>
              <a:rPr lang="en-US" dirty="0" smtClean="0"/>
              <a:t>Excessive personal use of the Internet at work</a:t>
            </a:r>
          </a:p>
          <a:p>
            <a:pPr lvl="1" eaLnBrk="1" hangingPunct="1">
              <a:defRPr/>
            </a:pPr>
            <a:endParaRPr lang="en-US" dirty="0" smtClean="0"/>
          </a:p>
        </p:txBody>
      </p:sp>
      <p:sp>
        <p:nvSpPr>
          <p:cNvPr id="3379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69C8C59-1C63-4819-BC1B-9140845AF79D}" type="slidenum">
              <a:rPr lang="en-US" smtClean="0"/>
              <a:pPr fontAlgn="base">
                <a:spcBef>
                  <a:spcPct val="0"/>
                </a:spcBef>
                <a:spcAft>
                  <a:spcPct val="0"/>
                </a:spcAft>
                <a:defRPr/>
              </a:pPr>
              <a:t>23</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2771" name="Content Placeholder 1"/>
          <p:cNvSpPr>
            <a:spLocks noGrp="1"/>
          </p:cNvSpPr>
          <p:nvPr>
            <p:ph idx="1"/>
          </p:nvPr>
        </p:nvSpPr>
        <p:spPr>
          <a:xfrm>
            <a:off x="457200" y="1752600"/>
            <a:ext cx="8229600" cy="4254500"/>
          </a:xfrm>
        </p:spPr>
        <p:txBody>
          <a:bodyPr/>
          <a:lstStyle/>
          <a:p>
            <a:pPr eaLnBrk="1"/>
            <a:r>
              <a:rPr lang="en-US" b="1" smtClean="0"/>
              <a:t>Non-Internet Computer Abuse</a:t>
            </a:r>
          </a:p>
          <a:p>
            <a:pPr lvl="1" eaLnBrk="1"/>
            <a:r>
              <a:rPr lang="en-US" smtClean="0"/>
              <a:t>Unauthorized access to private personal data on internal systems by curious employees</a:t>
            </a:r>
          </a:p>
          <a:p>
            <a:pPr lvl="1" eaLnBrk="1">
              <a:buFont typeface="Verdana" pitchFamily="34" charset="0"/>
              <a:buNone/>
            </a:pPr>
            <a:endParaRPr lang="en-US" smtClean="0"/>
          </a:p>
        </p:txBody>
      </p:sp>
      <p:sp>
        <p:nvSpPr>
          <p:cNvPr id="3379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9225587-0395-4E99-B9A2-DB41DF246E1E}" type="slidenum">
              <a:rPr lang="en-US" smtClean="0"/>
              <a:pPr fontAlgn="base">
                <a:spcBef>
                  <a:spcPct val="0"/>
                </a:spcBef>
                <a:spcAft>
                  <a:spcPct val="0"/>
                </a:spcAft>
                <a:defRPr/>
              </a:pPr>
              <a:t>24</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8" name="Rounded Rectangle 7"/>
          <p:cNvSpPr/>
          <p:nvPr/>
        </p:nvSpPr>
        <p:spPr>
          <a:xfrm>
            <a:off x="914400" y="31242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This type of </a:t>
            </a:r>
            <a:r>
              <a:rPr lang="en-US" dirty="0" err="1"/>
              <a:t>behaviour</a:t>
            </a:r>
            <a:r>
              <a:rPr lang="en-US" dirty="0"/>
              <a:t> was detected in the 2008 Presidential election campaign and in several celebrity hospitalizations</a:t>
            </a:r>
            <a:endParaRPr lang="en-US" i="1" dirty="0"/>
          </a:p>
          <a:p>
            <a:pPr algn="ctr">
              <a:defRPr/>
            </a:pPr>
            <a:r>
              <a:rPr lang="en-US" i="1" dirty="0"/>
              <a:t>-Los Angeles Times, 2008</a:t>
            </a:r>
          </a:p>
        </p:txBody>
      </p:sp>
      <p:sp>
        <p:nvSpPr>
          <p:cNvPr id="9" name="Rounded Rectangle 8"/>
          <p:cNvSpPr/>
          <p:nvPr/>
        </p:nvSpPr>
        <p:spPr>
          <a:xfrm>
            <a:off x="914400" y="4495800"/>
            <a:ext cx="7696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 survey of 300 senior IT administrators in a London security conference and trade show found that one in three admitted to looking at confidential or personal information in ways unrelated to their jobs</a:t>
            </a:r>
          </a:p>
          <a:p>
            <a:pPr algn="ctr">
              <a:defRPr/>
            </a:pPr>
            <a:r>
              <a:rPr lang="en-US" i="1" dirty="0"/>
              <a:t>-Computerworld 2008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3795" name="Content Placeholder 1"/>
          <p:cNvSpPr>
            <a:spLocks noGrp="1"/>
          </p:cNvSpPr>
          <p:nvPr>
            <p:ph idx="1"/>
          </p:nvPr>
        </p:nvSpPr>
        <p:spPr>
          <a:xfrm>
            <a:off x="457200" y="1905000"/>
            <a:ext cx="8229600" cy="4102100"/>
          </a:xfrm>
        </p:spPr>
        <p:txBody>
          <a:bodyPr/>
          <a:lstStyle/>
          <a:p>
            <a:pPr eaLnBrk="1"/>
            <a:r>
              <a:rPr lang="en-US" b="1" smtClean="0"/>
              <a:t>Carelessness</a:t>
            </a:r>
          </a:p>
          <a:p>
            <a:pPr lvl="1" eaLnBrk="1"/>
            <a:r>
              <a:rPr lang="en-US" smtClean="0"/>
              <a:t>Loss of computers or data media containing sensitive information</a:t>
            </a:r>
          </a:p>
          <a:p>
            <a:pPr lvl="1" eaLnBrk="1"/>
            <a:r>
              <a:rPr lang="en-US" smtClean="0"/>
              <a:t>Carelessness leading to the theft of such information</a:t>
            </a:r>
          </a:p>
          <a:p>
            <a:pPr lvl="1" eaLnBrk="1" hangingPunct="1"/>
            <a:endParaRPr lang="en-US" smtClean="0"/>
          </a:p>
        </p:txBody>
      </p:sp>
      <p:sp>
        <p:nvSpPr>
          <p:cNvPr id="3481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1EA51B-ECE0-4913-9A91-04DA7769608C}" type="slidenum">
              <a:rPr lang="en-US" smtClean="0"/>
              <a:pPr fontAlgn="base">
                <a:spcBef>
                  <a:spcPct val="0"/>
                </a:spcBef>
                <a:spcAft>
                  <a:spcPct val="0"/>
                </a:spcAft>
                <a:defRPr/>
              </a:pPr>
              <a:t>25</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762000" y="4191000"/>
            <a:ext cx="79248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 </a:t>
            </a:r>
            <a:r>
              <a:rPr lang="en-US" sz="2000" dirty="0" err="1"/>
              <a:t>Ponemon</a:t>
            </a:r>
            <a:r>
              <a:rPr lang="en-US" sz="2000" dirty="0"/>
              <a:t> survey in 2008 found that 630,000 laptops are lost at airports each year. Although only some of these are corporate computers, airports are not the only place where laptops are lost, and lost media (US drives) can be just as damaging. </a:t>
            </a:r>
            <a:endParaRPr lang="en-US" sz="2000" i="1" dirty="0"/>
          </a:p>
          <a:p>
            <a:pPr algn="ctr">
              <a:defRPr/>
            </a:pPr>
            <a:r>
              <a:rPr lang="en-US" i="1" dirty="0"/>
              <a:t>-</a:t>
            </a:r>
            <a:r>
              <a:rPr lang="en-US" i="1" dirty="0" err="1"/>
              <a:t>Ponemon</a:t>
            </a:r>
            <a:r>
              <a:rPr lang="en-US" i="1" dirty="0"/>
              <a:t> Institute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4819" name="Content Placeholder 1"/>
          <p:cNvSpPr>
            <a:spLocks noGrp="1"/>
          </p:cNvSpPr>
          <p:nvPr>
            <p:ph idx="1"/>
          </p:nvPr>
        </p:nvSpPr>
        <p:spPr>
          <a:xfrm>
            <a:off x="457200" y="1905000"/>
            <a:ext cx="8229600" cy="4102100"/>
          </a:xfrm>
        </p:spPr>
        <p:txBody>
          <a:bodyPr/>
          <a:lstStyle/>
          <a:p>
            <a:pPr eaLnBrk="1"/>
            <a:r>
              <a:rPr lang="en-US" b="1" smtClean="0"/>
              <a:t>Other “Internal” Attackers</a:t>
            </a:r>
          </a:p>
          <a:p>
            <a:pPr lvl="1" eaLnBrk="1"/>
            <a:r>
              <a:rPr lang="en-US" smtClean="0"/>
              <a:t>Contract workers who work for the firm for brief periods of time</a:t>
            </a:r>
          </a:p>
          <a:p>
            <a:pPr lvl="1" eaLnBrk="1"/>
            <a:r>
              <a:rPr lang="en-US" smtClean="0"/>
              <a:t>Workers in contracting companies</a:t>
            </a:r>
          </a:p>
          <a:p>
            <a:pPr lvl="1" eaLnBrk="1" hangingPunct="1"/>
            <a:endParaRPr lang="en-US" smtClean="0"/>
          </a:p>
        </p:txBody>
      </p:sp>
      <p:sp>
        <p:nvSpPr>
          <p:cNvPr id="2"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D3116F-7726-4ECC-8FE1-3FA4A22F3E8A}" type="slidenum">
              <a:rPr lang="en-US" smtClean="0"/>
              <a:pPr fontAlgn="base">
                <a:spcBef>
                  <a:spcPct val="0"/>
                </a:spcBef>
                <a:spcAft>
                  <a:spcPct val="0"/>
                </a:spcAft>
                <a:defRPr/>
              </a:pPr>
              <a:t>26</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533400" y="3810000"/>
            <a:ext cx="8001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Contract workers often get credentials that are not deleted after their engagement ends.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5843" name="Content Placeholder 1"/>
          <p:cNvSpPr>
            <a:spLocks noGrp="1"/>
          </p:cNvSpPr>
          <p:nvPr>
            <p:ph idx="1"/>
          </p:nvPr>
        </p:nvSpPr>
        <p:spPr>
          <a:xfrm>
            <a:off x="457200" y="1905000"/>
            <a:ext cx="8229600" cy="4102100"/>
          </a:xfrm>
        </p:spPr>
        <p:txBody>
          <a:bodyPr/>
          <a:lstStyle/>
          <a:p>
            <a:pPr eaLnBrk="1"/>
            <a:r>
              <a:rPr lang="en-US" b="1" smtClean="0"/>
              <a:t>Example Of Contract Workers</a:t>
            </a:r>
          </a:p>
          <a:p>
            <a:pPr lvl="1" eaLnBrk="1" hangingPunct="1"/>
            <a:endParaRPr lang="en-US" smtClean="0"/>
          </a:p>
        </p:txBody>
      </p:sp>
      <p:sp>
        <p:nvSpPr>
          <p:cNvPr id="3481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5CE5EC3-5E6B-49ED-97A8-E5E5F7FEDE38}" type="slidenum">
              <a:rPr lang="en-US" smtClean="0"/>
              <a:pPr fontAlgn="base">
                <a:spcBef>
                  <a:spcPct val="0"/>
                </a:spcBef>
                <a:spcAft>
                  <a:spcPct val="0"/>
                </a:spcAft>
                <a:defRPr/>
              </a:pPr>
              <a:t>27</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533400" y="2514600"/>
            <a:ext cx="80010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Claude Carpenter, a 19 year old employee of a firm managing servers for the US Internal Revenue Service (IRS) planted a logic bomb on the servers after he learned he was about to be fired. The IRS would have been the real victim had his logic bomb succeeded. He also planted the code on his supervisors computer to frame the supervisor. </a:t>
            </a:r>
          </a:p>
          <a:p>
            <a:pPr algn="ctr">
              <a:defRPr/>
            </a:pPr>
            <a:r>
              <a:rPr lang="en-US" sz="2400" dirty="0">
                <a:hlinkClick r:id="rId2"/>
              </a:rPr>
              <a:t>http://www.cybercrime.gov</a:t>
            </a:r>
            <a:r>
              <a:rPr lang="en-US" sz="2400" dirty="0"/>
              <a:t> </a:t>
            </a:r>
          </a:p>
          <a:p>
            <a:pPr algn="ctr">
              <a:defRPr/>
            </a:pPr>
            <a:r>
              <a:rPr lang="en-US" sz="2400" dirty="0"/>
              <a:t>(2001)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Employee and </a:t>
            </a:r>
            <a:br>
              <a:rPr lang="en-US" dirty="0" smtClean="0"/>
            </a:br>
            <a:r>
              <a:rPr lang="en-US" dirty="0" smtClean="0"/>
              <a:t>Ex-employee threats</a:t>
            </a:r>
            <a:endParaRPr lang="en-US" dirty="0"/>
          </a:p>
        </p:txBody>
      </p:sp>
      <p:sp>
        <p:nvSpPr>
          <p:cNvPr id="12291" name="Text Placeholder 6"/>
          <p:cNvSpPr>
            <a:spLocks noGrp="1"/>
          </p:cNvSpPr>
          <p:nvPr>
            <p:ph type="body" idx="1"/>
          </p:nvPr>
        </p:nvSpPr>
        <p:spPr>
          <a:xfrm>
            <a:off x="3922713" y="2932113"/>
            <a:ext cx="4572000" cy="1454150"/>
          </a:xfrm>
        </p:spPr>
        <p:txBody>
          <a:bodyPr/>
          <a:lstStyle/>
          <a:p>
            <a:pPr eaLnBrk="1" hangingPunct="1"/>
            <a:r>
              <a:rPr lang="en-US" smtClean="0"/>
              <a:t>Are “insiders” the biggest threat ?</a:t>
            </a:r>
          </a:p>
        </p:txBody>
      </p:sp>
      <p:sp>
        <p:nvSpPr>
          <p:cNvPr id="12292"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FA763011-53D8-4EBA-A19B-0B49F2970384}"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Threat can be from two sides</a:t>
            </a:r>
          </a:p>
          <a:p>
            <a:r>
              <a:rPr lang="en-US" smtClean="0"/>
              <a:t>Internal or External Attacks.</a:t>
            </a:r>
          </a:p>
          <a:p>
            <a:r>
              <a:rPr lang="en-US" smtClean="0"/>
              <a:t>Let have an example to protect home.</a:t>
            </a:r>
          </a:p>
          <a:p>
            <a:r>
              <a:rPr lang="en-US" smtClean="0"/>
              <a:t>Guard , wires are there to protect home.</a:t>
            </a:r>
          </a:p>
          <a:p>
            <a:r>
              <a:rPr lang="en-US" smtClean="0"/>
              <a:t>Guard knows each and every thing.</a:t>
            </a:r>
          </a:p>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pPr>
              <a:defRPr/>
            </a:pPr>
            <a:fld id="{770ADF53-925F-4937-B551-45A1EA7FC5C7}" type="slidenum">
              <a:rPr lang="en-US" smtClean="0"/>
              <a:pPr>
                <a:defRPr/>
              </a:pPr>
              <a:t>4</a:t>
            </a:fld>
            <a:endParaRPr lang="en-US" dirty="0"/>
          </a:p>
        </p:txBody>
      </p:sp>
    </p:spTree>
    <p:extLst>
      <p:ext uri="{BB962C8B-B14F-4D97-AF65-F5344CB8AC3E}">
        <p14:creationId xmlns:p14="http://schemas.microsoft.com/office/powerpoint/2010/main" val="73769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4819" name="Content Placeholder 1"/>
          <p:cNvSpPr>
            <a:spLocks noGrp="1"/>
          </p:cNvSpPr>
          <p:nvPr>
            <p:ph idx="1"/>
          </p:nvPr>
        </p:nvSpPr>
        <p:spPr/>
        <p:txBody>
          <a:bodyPr/>
          <a:lstStyle/>
          <a:p>
            <a:pPr eaLnBrk="1">
              <a:defRPr/>
            </a:pPr>
            <a:r>
              <a:rPr lang="en-US" b="1" dirty="0" smtClean="0"/>
              <a:t>2.2.1Employees and Ex-Employees Are Dangerous</a:t>
            </a:r>
          </a:p>
          <a:p>
            <a:pPr lvl="1" eaLnBrk="1">
              <a:defRPr/>
            </a:pPr>
            <a:r>
              <a:rPr lang="en-US" dirty="0" smtClean="0"/>
              <a:t>Dangerous because</a:t>
            </a:r>
          </a:p>
          <a:p>
            <a:pPr lvl="2" eaLnBrk="1">
              <a:defRPr/>
            </a:pPr>
            <a:r>
              <a:rPr lang="en-US" dirty="0" smtClean="0"/>
              <a:t>They have </a:t>
            </a:r>
            <a:r>
              <a:rPr lang="en-US" dirty="0" smtClean="0">
                <a:solidFill>
                  <a:schemeClr val="accent4"/>
                </a:solidFill>
              </a:rPr>
              <a:t>knowledge of internal systems</a:t>
            </a:r>
          </a:p>
          <a:p>
            <a:pPr lvl="2" eaLnBrk="1">
              <a:defRPr/>
            </a:pPr>
            <a:r>
              <a:rPr lang="en-US" dirty="0" smtClean="0"/>
              <a:t>They often have the </a:t>
            </a:r>
            <a:r>
              <a:rPr lang="en-US" dirty="0" smtClean="0">
                <a:solidFill>
                  <a:schemeClr val="accent4"/>
                </a:solidFill>
              </a:rPr>
              <a:t>permissions to access systems</a:t>
            </a:r>
          </a:p>
          <a:p>
            <a:pPr lvl="2" eaLnBrk="1">
              <a:defRPr/>
            </a:pPr>
            <a:r>
              <a:rPr lang="en-US" dirty="0" smtClean="0"/>
              <a:t>They often know how to </a:t>
            </a:r>
            <a:r>
              <a:rPr lang="en-US" dirty="0" smtClean="0">
                <a:solidFill>
                  <a:schemeClr val="accent4"/>
                </a:solidFill>
              </a:rPr>
              <a:t>avoid detection</a:t>
            </a:r>
          </a:p>
          <a:p>
            <a:pPr lvl="2" eaLnBrk="1">
              <a:defRPr/>
            </a:pPr>
            <a:r>
              <a:rPr lang="en-US" dirty="0" smtClean="0"/>
              <a:t>Employees generally are </a:t>
            </a:r>
            <a:r>
              <a:rPr lang="en-US" dirty="0" smtClean="0">
                <a:solidFill>
                  <a:schemeClr val="accent4"/>
                </a:solidFill>
              </a:rPr>
              <a:t>trusted</a:t>
            </a:r>
          </a:p>
          <a:p>
            <a:pPr lvl="1" eaLnBrk="1">
              <a:defRPr/>
            </a:pPr>
            <a:r>
              <a:rPr lang="en-US" dirty="0" smtClean="0"/>
              <a:t>IT and especially IT security professionals are the greatest employee threats</a:t>
            </a:r>
          </a:p>
          <a:p>
            <a:pPr lvl="2" eaLnBrk="1" hangingPunct="1">
              <a:defRPr/>
            </a:pPr>
            <a:r>
              <a:rPr lang="en-US" dirty="0" smtClean="0">
                <a:solidFill>
                  <a:schemeClr val="accent4"/>
                </a:solidFill>
              </a:rPr>
              <a:t>"Who will guard the guards themselves?”</a:t>
            </a:r>
          </a:p>
          <a:p>
            <a:pPr lvl="1" eaLnBrk="1" hangingPunct="1">
              <a:defRPr/>
            </a:pPr>
            <a:endParaRPr lang="en-US" dirty="0" smtClean="0"/>
          </a:p>
        </p:txBody>
      </p:sp>
      <p:sp>
        <p:nvSpPr>
          <p:cNvPr id="2969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4B1298-D90F-499D-A8A5-A348375B867D}" type="slidenum">
              <a:rPr lang="en-US" smtClean="0"/>
              <a:pPr fontAlgn="base">
                <a:spcBef>
                  <a:spcPct val="0"/>
                </a:spcBef>
                <a:spcAft>
                  <a:spcPct val="0"/>
                </a:spcAft>
                <a:defRPr/>
              </a:pPr>
              <a:t>5</a:t>
            </a:fld>
            <a:endParaRPr lang="en-US" smtClean="0"/>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t>2.2Employee and Ex-Employee Threats</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9736924F-B53C-48F7-85FD-8F3E66249242}" type="slidenum">
              <a:rPr lang="en-US" smtClean="0"/>
              <a:pPr>
                <a:defRPr/>
              </a:pPr>
              <a:t>6</a:t>
            </a:fld>
            <a:endParaRPr lang="en-US" dirty="0"/>
          </a:p>
        </p:txBody>
      </p:sp>
      <p:sp>
        <p:nvSpPr>
          <p:cNvPr id="6" name="Rounded Rectangle 5"/>
          <p:cNvSpPr/>
          <p:nvPr/>
        </p:nvSpPr>
        <p:spPr>
          <a:xfrm>
            <a:off x="304800" y="1524000"/>
            <a:ext cx="83820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Employees and ex-employees are dangerous because they have extensive knowledge of systems, have the credentials needed to access sensitive parts of the systems, often know how to avoid detection, and can benefit from the trust that usually is accorded to “our people”</a:t>
            </a:r>
          </a:p>
        </p:txBody>
      </p:sp>
      <p:sp>
        <p:nvSpPr>
          <p:cNvPr id="7" name="Title 4"/>
          <p:cNvSpPr txBox="1">
            <a:spLocks/>
          </p:cNvSpPr>
          <p:nvPr/>
        </p:nvSpPr>
        <p:spPr>
          <a:xfrm>
            <a:off x="609600" y="427038"/>
            <a:ext cx="8229600" cy="1143000"/>
          </a:xfrm>
          <a:prstGeom prst="rect">
            <a:avLst/>
          </a:prstGeom>
        </p:spPr>
        <p:txBody>
          <a:bodyPr anchor="ctr">
            <a:scene3d>
              <a:camera prst="orthographicFront"/>
              <a:lightRig rig="soft" dir="t"/>
            </a:scene3d>
            <a:sp3d prstMaterial="softEdge">
              <a:bevelT w="25400" h="25400"/>
            </a:sp3d>
          </a:bodyPr>
          <a:lstStyle/>
          <a:p>
            <a:pPr fontAlgn="auto">
              <a:spcAft>
                <a:spcPts val="0"/>
              </a:spcAft>
              <a:defRPr/>
            </a:pPr>
            <a:r>
              <a:rPr lang="en-US" sz="3200" b="1">
                <a:solidFill>
                  <a:schemeClr val="tx2"/>
                </a:solidFill>
                <a:effectLst>
                  <a:outerShdw blurRad="31750" dist="25400" dir="5400000" algn="tl" rotWithShape="0">
                    <a:srgbClr val="000000">
                      <a:alpha val="25000"/>
                    </a:srgbClr>
                  </a:outerShdw>
                </a:effectLst>
                <a:latin typeface="+mj-lt"/>
                <a:ea typeface="+mj-ea"/>
                <a:cs typeface="+mj-cs"/>
              </a:rPr>
              <a:t>Employee and Ex-Employee Threats</a:t>
            </a:r>
            <a:endParaRPr lang="en-US" sz="32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38457B06-78E0-41B2-9F89-81BB47206241}" type="slidenum">
              <a:rPr lang="en-US" smtClean="0"/>
              <a:pPr>
                <a:defRPr/>
              </a:pPr>
              <a:t>7</a:t>
            </a:fld>
            <a:endParaRPr lang="en-US" dirty="0"/>
          </a:p>
        </p:txBody>
      </p:sp>
      <p:sp>
        <p:nvSpPr>
          <p:cNvPr id="6" name="Rounded Rectangle 5"/>
          <p:cNvSpPr/>
          <p:nvPr/>
        </p:nvSpPr>
        <p:spPr>
          <a:xfrm>
            <a:off x="304800" y="3352800"/>
            <a:ext cx="8382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In 23 financial cybercrimes committed between 1996 and 2002, 87 percent were accomplished without any “sophisticated programming” - Keeney</a:t>
            </a:r>
          </a:p>
        </p:txBody>
      </p:sp>
      <p:sp>
        <p:nvSpPr>
          <p:cNvPr id="7" name="Title 4"/>
          <p:cNvSpPr txBox="1">
            <a:spLocks/>
          </p:cNvSpPr>
          <p:nvPr/>
        </p:nvSpPr>
        <p:spPr>
          <a:xfrm>
            <a:off x="609600" y="427038"/>
            <a:ext cx="8229600" cy="1143000"/>
          </a:xfrm>
          <a:prstGeom prst="rect">
            <a:avLst/>
          </a:prstGeom>
        </p:spPr>
        <p:txBody>
          <a:bodyPr anchor="ctr">
            <a:scene3d>
              <a:camera prst="orthographicFront"/>
              <a:lightRig rig="soft" dir="t"/>
            </a:scene3d>
            <a:sp3d prstMaterial="softEdge">
              <a:bevelT w="25400" h="25400"/>
            </a:sp3d>
          </a:bodyPr>
          <a:lstStyle/>
          <a:p>
            <a:pPr fontAlgn="auto">
              <a:spcAft>
                <a:spcPts val="0"/>
              </a:spcAft>
              <a:defRPr/>
            </a:pPr>
            <a:r>
              <a:rPr lang="en-US" sz="3200" b="1">
                <a:solidFill>
                  <a:schemeClr val="tx2"/>
                </a:solidFill>
                <a:effectLst>
                  <a:outerShdw blurRad="31750" dist="25400" dir="5400000" algn="tl" rotWithShape="0">
                    <a:srgbClr val="000000">
                      <a:alpha val="25000"/>
                    </a:srgbClr>
                  </a:outerShdw>
                </a:effectLst>
                <a:latin typeface="+mj-lt"/>
                <a:ea typeface="+mj-ea"/>
                <a:cs typeface="+mj-cs"/>
              </a:rPr>
              <a:t>Employee and Ex-Employee Threats</a:t>
            </a:r>
            <a:endParaRPr lang="en-US" sz="32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8" name="Rounded Rectangle 7"/>
          <p:cNvSpPr/>
          <p:nvPr/>
        </p:nvSpPr>
        <p:spPr>
          <a:xfrm>
            <a:off x="304800" y="1752600"/>
            <a:ext cx="8382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Sophisticated computer knowledge not required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A15C8281-96ED-4540-A587-D032E247BC5B}" type="slidenum">
              <a:rPr lang="en-US" smtClean="0"/>
              <a:pPr>
                <a:defRPr/>
              </a:pPr>
              <a:t>8</a:t>
            </a:fld>
            <a:endParaRPr lang="en-US" dirty="0"/>
          </a:p>
        </p:txBody>
      </p:sp>
      <p:sp>
        <p:nvSpPr>
          <p:cNvPr id="6" name="Rounded Rectangle 5"/>
          <p:cNvSpPr/>
          <p:nvPr/>
        </p:nvSpPr>
        <p:spPr>
          <a:xfrm>
            <a:off x="304800" y="1524000"/>
            <a:ext cx="83820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The US department of justice has a website</a:t>
            </a:r>
          </a:p>
          <a:p>
            <a:pPr algn="ctr">
              <a:defRPr/>
            </a:pPr>
            <a:r>
              <a:rPr lang="en-US" sz="2800" dirty="0">
                <a:hlinkClick r:id="rId2"/>
              </a:rPr>
              <a:t>http://www.cybercrime.gov</a:t>
            </a:r>
            <a:endParaRPr lang="en-US" sz="2800" dirty="0"/>
          </a:p>
          <a:p>
            <a:pPr algn="ctr">
              <a:defRPr/>
            </a:pPr>
            <a:r>
              <a:rPr lang="en-US" sz="2800" dirty="0"/>
              <a:t>which lists federal cybercrime prosecutions. Roughly half the defendants are IT or IT security employees or ex-employees</a:t>
            </a:r>
          </a:p>
        </p:txBody>
      </p:sp>
      <p:sp>
        <p:nvSpPr>
          <p:cNvPr id="7" name="Title 4"/>
          <p:cNvSpPr txBox="1">
            <a:spLocks/>
          </p:cNvSpPr>
          <p:nvPr/>
        </p:nvSpPr>
        <p:spPr>
          <a:xfrm>
            <a:off x="609600" y="427038"/>
            <a:ext cx="8229600" cy="1143000"/>
          </a:xfrm>
          <a:prstGeom prst="rect">
            <a:avLst/>
          </a:prstGeom>
        </p:spPr>
        <p:txBody>
          <a:bodyPr anchor="ctr">
            <a:scene3d>
              <a:camera prst="orthographicFront"/>
              <a:lightRig rig="soft" dir="t"/>
            </a:scene3d>
            <a:sp3d prstMaterial="softEdge">
              <a:bevelT w="25400" h="25400"/>
            </a:sp3d>
          </a:bodyPr>
          <a:lstStyle/>
          <a:p>
            <a:pPr fontAlgn="auto">
              <a:spcAft>
                <a:spcPts val="0"/>
              </a:spcAft>
              <a:defRPr/>
            </a:pPr>
            <a:r>
              <a:rPr lang="en-US" sz="3200" b="1">
                <a:solidFill>
                  <a:schemeClr val="tx2"/>
                </a:solidFill>
                <a:effectLst>
                  <a:outerShdw blurRad="31750" dist="25400" dir="5400000" algn="tl" rotWithShape="0">
                    <a:srgbClr val="000000">
                      <a:alpha val="25000"/>
                    </a:srgbClr>
                  </a:outerShdw>
                </a:effectLst>
                <a:latin typeface="+mj-lt"/>
                <a:ea typeface="+mj-ea"/>
                <a:cs typeface="+mj-cs"/>
              </a:rPr>
              <a:t>Employee and Ex-Employee Threats</a:t>
            </a:r>
            <a:endParaRPr lang="en-US" sz="32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7411" name="Content Placeholder 1"/>
          <p:cNvSpPr>
            <a:spLocks noGrp="1"/>
          </p:cNvSpPr>
          <p:nvPr>
            <p:ph idx="1"/>
          </p:nvPr>
        </p:nvSpPr>
        <p:spPr>
          <a:xfrm>
            <a:off x="457200" y="1752600"/>
            <a:ext cx="8229600" cy="4254500"/>
          </a:xfrm>
        </p:spPr>
        <p:txBody>
          <a:bodyPr/>
          <a:lstStyle/>
          <a:p>
            <a:pPr eaLnBrk="1"/>
            <a:r>
              <a:rPr lang="en-US" b="1" dirty="0" smtClean="0"/>
              <a:t>2.2.2 Employee Sabotage</a:t>
            </a:r>
          </a:p>
          <a:p>
            <a:pPr lvl="1" eaLnBrk="1"/>
            <a:r>
              <a:rPr lang="en-US" dirty="0" smtClean="0"/>
              <a:t>Destruction of hardware, software, or data</a:t>
            </a:r>
          </a:p>
          <a:p>
            <a:pPr lvl="1" eaLnBrk="1"/>
            <a:r>
              <a:rPr lang="en-US" dirty="0" smtClean="0"/>
              <a:t>Plant time bomb or logic bomb on computer</a:t>
            </a:r>
          </a:p>
        </p:txBody>
      </p:sp>
      <p:sp>
        <p:nvSpPr>
          <p:cNvPr id="3072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565054D-0264-46F9-BBC5-1074D7A31295}" type="slidenum">
              <a:rPr lang="en-US" smtClean="0"/>
              <a:pPr fontAlgn="base">
                <a:spcBef>
                  <a:spcPct val="0"/>
                </a:spcBef>
                <a:spcAft>
                  <a:spcPct val="0"/>
                </a:spcAft>
                <a:defRPr/>
              </a:pPr>
              <a:t>9</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Employee and Ex-Employee Threats</a:t>
            </a:r>
            <a:endParaRPr lang="en-US" dirty="0"/>
          </a:p>
        </p:txBody>
      </p:sp>
      <p:sp>
        <p:nvSpPr>
          <p:cNvPr id="7" name="Rounded Rectangle 6"/>
          <p:cNvSpPr/>
          <p:nvPr/>
        </p:nvSpPr>
        <p:spPr>
          <a:xfrm>
            <a:off x="304800" y="3352800"/>
            <a:ext cx="838200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Sabotage comes from the French word for “shoe” because disgruntled workers in the early years of the Industrial Revolution supposedly threw their wooden shoes into machines to stop production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2864</TotalTime>
  <Words>1563</Words>
  <Application>Microsoft Office PowerPoint</Application>
  <PresentationFormat>On-screen Show (4:3)</PresentationFormat>
  <Paragraphs>180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Lucida Sans Unicode</vt:lpstr>
      <vt:lpstr>Verdana</vt:lpstr>
      <vt:lpstr>Wingdings 2</vt:lpstr>
      <vt:lpstr>Wingdings 3</vt:lpstr>
      <vt:lpstr>Concourse</vt:lpstr>
      <vt:lpstr>Continued… The Threat Environment: Attackers and Their Attacks</vt:lpstr>
      <vt:lpstr>Agenda</vt:lpstr>
      <vt:lpstr>Employee and  Ex-employee threats</vt:lpstr>
      <vt:lpstr>PowerPoint Presentation</vt:lpstr>
      <vt:lpstr>2.2Employee and Ex-Employee Threats</vt:lpstr>
      <vt:lpstr>PowerPoint Presentation</vt:lpstr>
      <vt:lpstr>PowerPoint Presentation</vt:lpstr>
      <vt:lpstr>PowerPoint Presentation</vt:lpstr>
      <vt:lpstr>Employee and Ex-Employee Threats</vt:lpstr>
      <vt:lpstr>Employee Sabotage Example…</vt:lpstr>
      <vt:lpstr>PowerPoint Presentation</vt:lpstr>
      <vt:lpstr>Another Sabotage Example…</vt:lpstr>
      <vt:lpstr>…Another Sabotage Example</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lpstr>Employee and Ex-Employee Threats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qasim ali ali arain</cp:lastModifiedBy>
  <cp:revision>245</cp:revision>
  <dcterms:created xsi:type="dcterms:W3CDTF">2009-03-16T04:19:02Z</dcterms:created>
  <dcterms:modified xsi:type="dcterms:W3CDTF">2019-10-30T04:26:00Z</dcterms:modified>
</cp:coreProperties>
</file>