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9"/>
  </p:notesMasterIdLst>
  <p:handoutMasterIdLst>
    <p:handoutMasterId r:id="rId30"/>
  </p:handoutMasterIdLst>
  <p:sldIdLst>
    <p:sldId id="486" r:id="rId2"/>
    <p:sldId id="487" r:id="rId3"/>
    <p:sldId id="459" r:id="rId4"/>
    <p:sldId id="360" r:id="rId5"/>
    <p:sldId id="462" r:id="rId6"/>
    <p:sldId id="460" r:id="rId7"/>
    <p:sldId id="463" r:id="rId8"/>
    <p:sldId id="464" r:id="rId9"/>
    <p:sldId id="397" r:id="rId10"/>
    <p:sldId id="427" r:id="rId11"/>
    <p:sldId id="465" r:id="rId12"/>
    <p:sldId id="466" r:id="rId13"/>
    <p:sldId id="398" r:id="rId14"/>
    <p:sldId id="469" r:id="rId15"/>
    <p:sldId id="470" r:id="rId16"/>
    <p:sldId id="471" r:id="rId17"/>
    <p:sldId id="472" r:id="rId18"/>
    <p:sldId id="361" r:id="rId19"/>
    <p:sldId id="400" r:id="rId20"/>
    <p:sldId id="474" r:id="rId21"/>
    <p:sldId id="473" r:id="rId22"/>
    <p:sldId id="475" r:id="rId23"/>
    <p:sldId id="403" r:id="rId24"/>
    <p:sldId id="476" r:id="rId25"/>
    <p:sldId id="477" r:id="rId26"/>
    <p:sldId id="478" r:id="rId27"/>
    <p:sldId id="479"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4" autoAdjust="0"/>
    <p:restoredTop sz="94714" autoAdjust="0"/>
  </p:normalViewPr>
  <p:slideViewPr>
    <p:cSldViewPr>
      <p:cViewPr varScale="1">
        <p:scale>
          <a:sx n="52" d="100"/>
          <a:sy n="52" d="100"/>
        </p:scale>
        <p:origin x="-1219"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94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607A75E-7E28-4105-80F0-0137E363121B}" type="datetimeFigureOut">
              <a:rPr lang="en-US"/>
              <a:pPr>
                <a:defRPr/>
              </a:pPr>
              <a:t>9/4/2011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6A1ECE6-4C23-41CE-9CC7-7E8D9F952477}"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77E870C-311B-43F9-BCEE-1B771D7A9BE3}" type="datetimeFigureOut">
              <a:rPr lang="en-US"/>
              <a:pPr>
                <a:defRPr/>
              </a:pPr>
              <a:t>9/4/2011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A186191-4612-4EE1-BEE8-20DAF6CC9AF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3733800" y="6324600"/>
            <a:ext cx="1920875" cy="365125"/>
          </a:xfrm>
        </p:spPr>
        <p:txBody>
          <a:bodyPr/>
          <a:lstStyle>
            <a:lvl1pPr>
              <a:defRPr>
                <a:solidFill>
                  <a:srgbClr val="FFFFFF"/>
                </a:solidFill>
              </a:defRPr>
            </a:lvl1pPr>
          </a:lstStyle>
          <a:p>
            <a:pPr>
              <a:defRPr/>
            </a:pPr>
            <a:fld id="{D4C42A73-4B01-465E-A951-DF4302EFE26D}" type="datetime1">
              <a:rPr lang="en-US"/>
              <a:pPr>
                <a:defRPr/>
              </a:pPr>
              <a:t>9/4/2011</a:t>
            </a:fld>
            <a:endParaRPr lang="en-US"/>
          </a:p>
        </p:txBody>
      </p:sp>
      <p:sp>
        <p:nvSpPr>
          <p:cNvPr id="12" name="Footer Placeholder 18"/>
          <p:cNvSpPr>
            <a:spLocks noGrp="1"/>
          </p:cNvSpPr>
          <p:nvPr>
            <p:ph type="ftr" sz="quarter" idx="11"/>
          </p:nvPr>
        </p:nvSpPr>
        <p:spPr>
          <a:xfrm>
            <a:off x="381000" y="6172200"/>
            <a:ext cx="3810000" cy="365125"/>
          </a:xfrm>
        </p:spPr>
        <p:txBody>
          <a:bodyPr/>
          <a:lstStyle>
            <a:lvl1pPr algn="l">
              <a:defRPr sz="1400">
                <a:solidFill>
                  <a:srgbClr val="E8F0F4"/>
                </a:solidFill>
              </a:defRPr>
            </a:lvl1pPr>
          </a:lstStyle>
          <a:p>
            <a:pPr>
              <a:defRPr/>
            </a:pPr>
            <a:r>
              <a:rPr lang="en-US"/>
              <a:t>Copyright Pearson Prentice-Hall 2010</a:t>
            </a:r>
          </a:p>
        </p:txBody>
      </p:sp>
      <p:sp>
        <p:nvSpPr>
          <p:cNvPr id="13" name="Slide Number Placeholder 26"/>
          <p:cNvSpPr>
            <a:spLocks noGrp="1"/>
          </p:cNvSpPr>
          <p:nvPr>
            <p:ph type="sldNum" sz="quarter" idx="12"/>
          </p:nvPr>
        </p:nvSpPr>
        <p:spPr>
          <a:xfrm>
            <a:off x="7848600" y="6096000"/>
            <a:ext cx="898525" cy="365125"/>
          </a:xfrm>
        </p:spPr>
        <p:txBody>
          <a:bodyPr/>
          <a:lstStyle>
            <a:lvl1pPr>
              <a:defRPr sz="2400">
                <a:solidFill>
                  <a:srgbClr val="FFFFFF"/>
                </a:solidFill>
              </a:defRPr>
            </a:lvl1pPr>
            <a:extLst/>
          </a:lstStyle>
          <a:p>
            <a:pPr>
              <a:defRPr/>
            </a:pPr>
            <a:fld id="{088B3EF7-A12C-4B0F-A233-1D027F81181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7FCCC59-E2FB-4FDF-9887-DCC03B8D8DBD}" type="datetime1">
              <a:rPr lang="en-US"/>
              <a:pPr>
                <a:defRPr/>
              </a:pPr>
              <a:t>9/4/2011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pPr>
              <a:defRPr/>
            </a:pPr>
            <a:fld id="{B5D05B61-D6CA-4FD3-A19A-54C3C370494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93D5FAC3-E9FC-40A4-A5AF-3431D8C91ED2}" type="datetime1">
              <a:rPr lang="en-US"/>
              <a:pPr>
                <a:defRPr/>
              </a:pPr>
              <a:t>9/4/2011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pPr>
              <a:defRPr/>
            </a:pPr>
            <a:fld id="{50C8B559-F92B-491C-AB69-1CBA2ACAE47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dirty="0" smtClean="0"/>
              <a:t>Click to edit Master title style</a:t>
            </a:r>
            <a:endParaRPr lang="en-US" dirty="0"/>
          </a:p>
        </p:txBody>
      </p:sp>
      <p:sp>
        <p:nvSpPr>
          <p:cNvPr id="4" name="Footer Placeholder 4"/>
          <p:cNvSpPr>
            <a:spLocks noGrp="1"/>
          </p:cNvSpPr>
          <p:nvPr>
            <p:ph type="ftr" sz="quarter" idx="10"/>
          </p:nvPr>
        </p:nvSpPr>
        <p:spPr>
          <a:xfrm>
            <a:off x="4495800" y="6416675"/>
            <a:ext cx="4343400" cy="365125"/>
          </a:xfrm>
        </p:spPr>
        <p:txBody>
          <a:bodyPr/>
          <a:lstStyle>
            <a:lvl1pPr>
              <a:defRPr sz="1400"/>
            </a:lvl1pPr>
          </a:lstStyle>
          <a:p>
            <a:pPr>
              <a:defRPr/>
            </a:pPr>
            <a:r>
              <a:rPr lang="en-US"/>
              <a:t>Copyright Pearson Prentice-Hall 2010</a:t>
            </a:r>
          </a:p>
        </p:txBody>
      </p:sp>
      <p:sp>
        <p:nvSpPr>
          <p:cNvPr id="5" name="Slide Number Placeholder 5"/>
          <p:cNvSpPr>
            <a:spLocks noGrp="1"/>
          </p:cNvSpPr>
          <p:nvPr>
            <p:ph type="sldNum" sz="quarter" idx="11"/>
          </p:nvPr>
        </p:nvSpPr>
        <p:spPr>
          <a:xfrm>
            <a:off x="0" y="6248400"/>
            <a:ext cx="762000" cy="365125"/>
          </a:xfrm>
        </p:spPr>
        <p:txBody>
          <a:bodyPr/>
          <a:lstStyle>
            <a:lvl1pPr>
              <a:defRPr sz="2000">
                <a:solidFill>
                  <a:schemeClr val="bg1"/>
                </a:solidFill>
              </a:defRPr>
            </a:lvl1pPr>
            <a:extLst/>
          </a:lstStyle>
          <a:p>
            <a:pPr>
              <a:defRPr/>
            </a:pPr>
            <a:fld id="{F96362AE-12E3-48C3-971B-219023E0EC4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Footer Placeholder 4"/>
          <p:cNvSpPr>
            <a:spLocks noGrp="1"/>
          </p:cNvSpPr>
          <p:nvPr>
            <p:ph type="ftr" sz="quarter" idx="10"/>
          </p:nvPr>
        </p:nvSpPr>
        <p:spPr>
          <a:xfrm>
            <a:off x="5334000" y="6324600"/>
            <a:ext cx="3697288" cy="365125"/>
          </a:xfrm>
        </p:spPr>
        <p:txBody>
          <a:bodyPr/>
          <a:lstStyle>
            <a:lvl1pPr>
              <a:defRPr sz="1400"/>
            </a:lvl1pPr>
          </a:lstStyle>
          <a:p>
            <a:pPr>
              <a:defRPr/>
            </a:pPr>
            <a:r>
              <a:rPr lang="en-US"/>
              <a:t>Copyright Pearson Prentice-Hall 2009</a:t>
            </a:r>
          </a:p>
        </p:txBody>
      </p:sp>
      <p:sp>
        <p:nvSpPr>
          <p:cNvPr id="7" name="Slide Number Placeholder 5"/>
          <p:cNvSpPr>
            <a:spLocks noGrp="1"/>
          </p:cNvSpPr>
          <p:nvPr>
            <p:ph type="sldNum" sz="quarter" idx="11"/>
          </p:nvPr>
        </p:nvSpPr>
        <p:spPr>
          <a:xfrm>
            <a:off x="0" y="6324600"/>
            <a:ext cx="974725" cy="365125"/>
          </a:xfrm>
        </p:spPr>
        <p:txBody>
          <a:bodyPr/>
          <a:lstStyle>
            <a:lvl1pPr>
              <a:defRPr sz="2000">
                <a:solidFill>
                  <a:schemeClr val="bg1"/>
                </a:solidFill>
              </a:defRPr>
            </a:lvl1pPr>
            <a:extLst/>
          </a:lstStyle>
          <a:p>
            <a:pPr>
              <a:defRPr/>
            </a:pPr>
            <a:fld id="{68C5BA0F-BDF6-40FD-9070-DD27E382BAB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fld id="{D90094B2-0118-4A02-8FB1-F5F28059A006}" type="datetime1">
              <a:rPr lang="en-US"/>
              <a:pPr>
                <a:defRPr/>
              </a:pPr>
              <a:t>9/4/2011</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7" name="Slide Number Placeholder 6"/>
          <p:cNvSpPr>
            <a:spLocks noGrp="1"/>
          </p:cNvSpPr>
          <p:nvPr>
            <p:ph type="sldNum" sz="quarter" idx="12"/>
          </p:nvPr>
        </p:nvSpPr>
        <p:spPr/>
        <p:txBody>
          <a:bodyPr/>
          <a:lstStyle>
            <a:lvl1pPr>
              <a:defRPr/>
            </a:lvl1pPr>
            <a:extLst/>
          </a:lstStyle>
          <a:p>
            <a:pPr>
              <a:defRPr/>
            </a:pPr>
            <a:fld id="{3A7A84C9-F197-46BB-9F30-449F7EEEC886}"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DB75EB8E-946F-45AA-8E7B-DDEA68D2B677}" type="datetime1">
              <a:rPr lang="en-US"/>
              <a:pPr>
                <a:defRPr/>
              </a:pPr>
              <a:t>9/4/2011</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Pearson Prentice-Hall 2009</a:t>
            </a:r>
          </a:p>
        </p:txBody>
      </p:sp>
      <p:sp>
        <p:nvSpPr>
          <p:cNvPr id="9" name="Slide Number Placeholder 8"/>
          <p:cNvSpPr>
            <a:spLocks noGrp="1"/>
          </p:cNvSpPr>
          <p:nvPr>
            <p:ph type="sldNum" sz="quarter" idx="12"/>
          </p:nvPr>
        </p:nvSpPr>
        <p:spPr/>
        <p:txBody>
          <a:bodyPr/>
          <a:lstStyle>
            <a:lvl1pPr>
              <a:defRPr/>
            </a:lvl1pPr>
            <a:extLst/>
          </a:lstStyle>
          <a:p>
            <a:pPr>
              <a:defRPr/>
            </a:pPr>
            <a:fld id="{92167AFE-6358-4268-A2BD-6B4558888EB6}"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8D52B978-F556-4EB8-9B62-722BA92A67A6}" type="datetime1">
              <a:rPr lang="en-US"/>
              <a:pPr>
                <a:defRPr/>
              </a:pPr>
              <a:t>9/4/2011</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Pearson Prentice-Hall 2009</a:t>
            </a:r>
          </a:p>
        </p:txBody>
      </p:sp>
      <p:sp>
        <p:nvSpPr>
          <p:cNvPr id="5" name="Slide Number Placeholder 4"/>
          <p:cNvSpPr>
            <a:spLocks noGrp="1"/>
          </p:cNvSpPr>
          <p:nvPr>
            <p:ph type="sldNum" sz="quarter" idx="12"/>
          </p:nvPr>
        </p:nvSpPr>
        <p:spPr/>
        <p:txBody>
          <a:bodyPr/>
          <a:lstStyle>
            <a:lvl1pPr>
              <a:defRPr/>
            </a:lvl1pPr>
            <a:extLst/>
          </a:lstStyle>
          <a:p>
            <a:pPr>
              <a:defRPr/>
            </a:pPr>
            <a:fld id="{C9B9A3BB-C819-4D91-84F7-52D92FD5FA69}"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91B38BFA-EA12-468B-A8E8-74B86F13F251}" type="datetime1">
              <a:rPr lang="en-US"/>
              <a:pPr>
                <a:defRPr/>
              </a:pPr>
              <a:t>9/4/2011</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4" name="Slide Number Placeholder 17"/>
          <p:cNvSpPr>
            <a:spLocks noGrp="1"/>
          </p:cNvSpPr>
          <p:nvPr>
            <p:ph type="sldNum" sz="quarter" idx="12"/>
          </p:nvPr>
        </p:nvSpPr>
        <p:spPr/>
        <p:txBody>
          <a:bodyPr/>
          <a:lstStyle>
            <a:lvl1pPr>
              <a:defRPr/>
            </a:lvl1pPr>
          </a:lstStyle>
          <a:p>
            <a:pPr>
              <a:defRPr/>
            </a:pPr>
            <a:fld id="{E645C28B-68BC-4E07-9B5D-19412BED9E30}"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5B3C0F5-41E4-47BB-8CEF-F849F9D0161A}" type="datetime1">
              <a:rPr lang="en-US"/>
              <a:pPr>
                <a:defRPr/>
              </a:pPr>
              <a:t>9/4/2011</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7" name="Slide Number Placeholder 6"/>
          <p:cNvSpPr>
            <a:spLocks noGrp="1"/>
          </p:cNvSpPr>
          <p:nvPr>
            <p:ph type="sldNum" sz="quarter" idx="12"/>
          </p:nvPr>
        </p:nvSpPr>
        <p:spPr/>
        <p:txBody>
          <a:bodyPr/>
          <a:lstStyle>
            <a:lvl1pPr>
              <a:defRPr/>
            </a:lvl1pPr>
            <a:extLst/>
          </a:lstStyle>
          <a:p>
            <a:pPr>
              <a:defRPr/>
            </a:pPr>
            <a:fld id="{A6B74B73-C85C-4DBE-A6E2-116D0C262946}"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lvl1pPr>
          </a:lstStyle>
          <a:p>
            <a:pPr>
              <a:defRPr/>
            </a:pPr>
            <a:fld id="{4809DC85-1BD8-41C1-9569-A80B005C84AF}" type="datetime1">
              <a:rPr lang="en-US"/>
              <a:pPr>
                <a:defRPr/>
              </a:pPr>
              <a:t>9/4/2011</a:t>
            </a:fld>
            <a:endParaRPr lang="en-US"/>
          </a:p>
        </p:txBody>
      </p:sp>
      <p:sp>
        <p:nvSpPr>
          <p:cNvPr id="12"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728286CC-C2F2-4ACF-8802-CE0A2FD93C06}"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defRPr>
            </a:lvl1pPr>
          </a:lstStyle>
          <a:p>
            <a:pPr>
              <a:defRPr/>
            </a:pPr>
            <a:fld id="{9B839FDB-7D91-4626-93EB-7BE63BAF659C}" type="datetime1">
              <a:rPr lang="en-US"/>
              <a:pPr>
                <a:defRPr/>
              </a:pPr>
              <a:t>9/4/2011</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itchFamily="34" charset="0"/>
              </a:defRPr>
            </a:lvl1pPr>
          </a:lstStyle>
          <a:p>
            <a:pPr>
              <a:defRPr/>
            </a:pPr>
            <a:r>
              <a:rPr lang="en-US"/>
              <a:t>Copyright Pearson Prentice-Hall 2009</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defRPr>
            </a:lvl1pPr>
            <a:extLst/>
          </a:lstStyle>
          <a:p>
            <a:pPr>
              <a:defRPr/>
            </a:pPr>
            <a:fld id="{758AD9B9-378C-40D7-9FF8-B4BC7FD79F1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07" r:id="rId7"/>
    <p:sldLayoutId id="2147483816" r:id="rId8"/>
    <p:sldLayoutId id="2147483817" r:id="rId9"/>
    <p:sldLayoutId id="2147483808" r:id="rId10"/>
    <p:sldLayoutId id="2147483809"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2687457"/>
          </a:xfrm>
        </p:spPr>
        <p:txBody>
          <a:bodyPr>
            <a:normAutofit fontScale="90000"/>
          </a:bodyPr>
          <a:lstStyle/>
          <a:p>
            <a:pPr eaLnBrk="1" fontAlgn="auto" hangingPunct="1">
              <a:spcAft>
                <a:spcPts val="0"/>
              </a:spcAft>
              <a:defRPr/>
            </a:pPr>
            <a:r>
              <a:rPr lang="en-US" dirty="0" smtClean="0">
                <a:solidFill>
                  <a:schemeClr val="accent4"/>
                </a:solidFill>
              </a:rPr>
              <a:t>Continued…</a:t>
            </a:r>
            <a:br>
              <a:rPr lang="en-US" dirty="0" smtClean="0">
                <a:solidFill>
                  <a:schemeClr val="accent4"/>
                </a:solidFill>
              </a:rPr>
            </a:br>
            <a:r>
              <a:rPr lang="en-US" dirty="0" smtClean="0"/>
              <a:t>The Threat Environment:</a:t>
            </a:r>
            <a:br>
              <a:rPr lang="en-US" dirty="0" smtClean="0"/>
            </a:br>
            <a:r>
              <a:rPr lang="en-US" dirty="0" smtClean="0"/>
              <a:t>Attackers and Their Attacks</a:t>
            </a:r>
            <a:endParaRPr lang="en-US" dirty="0"/>
          </a:p>
        </p:txBody>
      </p:sp>
      <p:sp>
        <p:nvSpPr>
          <p:cNvPr id="10243" name="Subtitle 2"/>
          <p:cNvSpPr>
            <a:spLocks noGrp="1"/>
          </p:cNvSpPr>
          <p:nvPr>
            <p:ph type="subTitle" idx="1"/>
          </p:nvPr>
        </p:nvSpPr>
        <p:spPr>
          <a:xfrm>
            <a:off x="685800" y="3600450"/>
            <a:ext cx="7772400" cy="1200150"/>
          </a:xfrm>
        </p:spPr>
        <p:txBody>
          <a:bodyPr/>
          <a:lstStyle/>
          <a:p>
            <a:pPr marR="0" eaLnBrk="1" hangingPunct="1"/>
            <a:r>
              <a:rPr lang="en-US" smtClean="0"/>
              <a:t>Reference: </a:t>
            </a:r>
          </a:p>
          <a:p>
            <a:pPr marR="0" eaLnBrk="1" hangingPunct="1"/>
            <a:r>
              <a:rPr lang="en-US" i="1" smtClean="0"/>
              <a:t>Corporate &amp; Network Security, Chapter 1</a:t>
            </a:r>
          </a:p>
          <a:p>
            <a:pPr marR="0" eaLnBrk="1" hangingPunct="1"/>
            <a:r>
              <a:rPr lang="en-US" i="1" smtClean="0"/>
              <a:t>Raymond R. Panko</a:t>
            </a:r>
          </a:p>
          <a:p>
            <a:pPr marR="0" eaLnBrk="1" hangingPunct="1"/>
            <a:r>
              <a:rPr lang="en-US" smtClean="0"/>
              <a:t>: </a:t>
            </a:r>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65539" name="Content Placeholder 1"/>
          <p:cNvSpPr>
            <a:spLocks noGrp="1"/>
          </p:cNvSpPr>
          <p:nvPr>
            <p:ph idx="1"/>
          </p:nvPr>
        </p:nvSpPr>
        <p:spPr>
          <a:xfrm>
            <a:off x="457200" y="1752600"/>
            <a:ext cx="8229600" cy="4254500"/>
          </a:xfrm>
        </p:spPr>
        <p:txBody>
          <a:bodyPr/>
          <a:lstStyle/>
          <a:p>
            <a:pPr eaLnBrk="1">
              <a:defRPr/>
            </a:pPr>
            <a:r>
              <a:rPr lang="en-US" b="1" dirty="0" smtClean="0"/>
              <a:t>Direct-propagation Worms</a:t>
            </a:r>
          </a:p>
          <a:p>
            <a:pPr lvl="1" eaLnBrk="1">
              <a:spcBef>
                <a:spcPts val="1800"/>
              </a:spcBef>
              <a:defRPr/>
            </a:pPr>
            <a:r>
              <a:rPr lang="en-US" dirty="0" smtClean="0">
                <a:solidFill>
                  <a:schemeClr val="accent4"/>
                </a:solidFill>
              </a:rPr>
              <a:t>In addition, direct-propagation worms can jump from one computer to another without human intervention on the receiving computer</a:t>
            </a:r>
          </a:p>
          <a:p>
            <a:pPr lvl="1" eaLnBrk="1">
              <a:spcBef>
                <a:spcPts val="1800"/>
              </a:spcBef>
              <a:defRPr/>
            </a:pPr>
            <a:r>
              <a:rPr lang="en-US" sz="2200" dirty="0" smtClean="0">
                <a:solidFill>
                  <a:schemeClr val="accent4"/>
                </a:solidFill>
              </a:rPr>
              <a:t>Computer must have a vulnerability for direct propagation to work</a:t>
            </a:r>
          </a:p>
          <a:p>
            <a:pPr lvl="1" eaLnBrk="1">
              <a:spcBef>
                <a:spcPts val="1800"/>
              </a:spcBef>
              <a:defRPr/>
            </a:pPr>
            <a:r>
              <a:rPr lang="en-US" dirty="0" smtClean="0"/>
              <a:t>Direct-propagation worms can spread extremely rapidly because they do not have to wait for users to act</a:t>
            </a:r>
          </a:p>
          <a:p>
            <a:pPr lvl="1" eaLnBrk="1" hangingPunct="1">
              <a:defRPr/>
            </a:pPr>
            <a:endParaRPr lang="en-US" dirty="0" smtClean="0"/>
          </a:p>
        </p:txBody>
      </p:sp>
      <p:sp>
        <p:nvSpPr>
          <p:cNvPr id="37891"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4783D30-BC43-4EC6-BE37-98A8CF557957}" type="slidenum">
              <a:rPr lang="en-US" smtClean="0"/>
              <a:pPr fontAlgn="base">
                <a:spcBef>
                  <a:spcPct val="0"/>
                </a:spcBef>
                <a:spcAft>
                  <a:spcPct val="0"/>
                </a:spcAft>
                <a:defRPr/>
              </a:pPr>
              <a:t>10</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Classic Malware: Viruses and Worms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0483" name="Content Placeholder 1"/>
          <p:cNvSpPr>
            <a:spLocks noGrp="1"/>
          </p:cNvSpPr>
          <p:nvPr>
            <p:ph idx="1"/>
          </p:nvPr>
        </p:nvSpPr>
        <p:spPr>
          <a:xfrm>
            <a:off x="457200" y="1600200"/>
            <a:ext cx="8229600" cy="4178300"/>
          </a:xfrm>
        </p:spPr>
        <p:txBody>
          <a:bodyPr/>
          <a:lstStyle/>
          <a:p>
            <a:pPr eaLnBrk="1"/>
            <a:r>
              <a:rPr lang="en-US" b="1" smtClean="0"/>
              <a:t>Direct-propagation Worms</a:t>
            </a:r>
          </a:p>
        </p:txBody>
      </p:sp>
      <p:sp>
        <p:nvSpPr>
          <p:cNvPr id="3686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A672DCC-FBC9-49C3-80DA-E1CD7909BE3B}" type="slidenum">
              <a:rPr lang="en-US" smtClean="0"/>
              <a:pPr fontAlgn="base">
                <a:spcBef>
                  <a:spcPct val="0"/>
                </a:spcBef>
                <a:spcAft>
                  <a:spcPct val="0"/>
                </a:spcAft>
                <a:defRPr/>
              </a:pPr>
              <a:t>11</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Classic Malware: Viruses and Worms</a:t>
            </a:r>
            <a:endParaRPr lang="en-US" dirty="0"/>
          </a:p>
        </p:txBody>
      </p:sp>
      <p:sp>
        <p:nvSpPr>
          <p:cNvPr id="7" name="Rounded Rectangle 6"/>
          <p:cNvSpPr/>
          <p:nvPr/>
        </p:nvSpPr>
        <p:spPr>
          <a:xfrm>
            <a:off x="609600" y="2133600"/>
            <a:ext cx="8077200"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Direct-propagation worms jump directly to computers that have vulnerabilities;</a:t>
            </a:r>
          </a:p>
          <a:p>
            <a:pPr algn="ctr">
              <a:defRPr/>
            </a:pPr>
            <a:r>
              <a:rPr lang="en-US" sz="2800" dirty="0"/>
              <a:t>they then use these computers to jump to other computers </a:t>
            </a:r>
          </a:p>
          <a:p>
            <a:pPr algn="ctr">
              <a:defRPr/>
            </a:pPr>
            <a:r>
              <a:rPr lang="en-US" sz="2800" dirty="0"/>
              <a:t>(all without any action on the user’s part)</a:t>
            </a:r>
          </a:p>
        </p:txBody>
      </p:sp>
      <p:sp>
        <p:nvSpPr>
          <p:cNvPr id="8" name="Rounded Rectangle 7"/>
          <p:cNvSpPr/>
          <p:nvPr/>
        </p:nvSpPr>
        <p:spPr>
          <a:xfrm>
            <a:off x="609600" y="4876800"/>
            <a:ext cx="80772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Researchers at UC Berkeley: a worst case direct-propagation worm could do USD 50 billion damage to the US alone (http://www.techweb.com)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1507" name="Content Placeholder 1"/>
          <p:cNvSpPr>
            <a:spLocks noGrp="1"/>
          </p:cNvSpPr>
          <p:nvPr>
            <p:ph idx="1"/>
          </p:nvPr>
        </p:nvSpPr>
        <p:spPr>
          <a:xfrm>
            <a:off x="457200" y="1447800"/>
            <a:ext cx="8229600" cy="4330700"/>
          </a:xfrm>
        </p:spPr>
        <p:txBody>
          <a:bodyPr/>
          <a:lstStyle/>
          <a:p>
            <a:pPr eaLnBrk="1"/>
            <a:r>
              <a:rPr lang="en-US" b="1" smtClean="0"/>
              <a:t>Slammer Worm</a:t>
            </a:r>
          </a:p>
        </p:txBody>
      </p:sp>
      <p:sp>
        <p:nvSpPr>
          <p:cNvPr id="3686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D60FD26-E537-4B8C-9E55-76B95F97EDE0}" type="slidenum">
              <a:rPr lang="en-US" smtClean="0"/>
              <a:pPr fontAlgn="base">
                <a:spcBef>
                  <a:spcPct val="0"/>
                </a:spcBef>
                <a:spcAft>
                  <a:spcPct val="0"/>
                </a:spcAft>
                <a:defRPr/>
              </a:pPr>
              <a:t>12</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Classic Malware: Viruses and Worms</a:t>
            </a:r>
            <a:endParaRPr lang="en-US" dirty="0"/>
          </a:p>
        </p:txBody>
      </p:sp>
      <p:sp>
        <p:nvSpPr>
          <p:cNvPr id="7" name="Rounded Rectangle 6"/>
          <p:cNvSpPr/>
          <p:nvPr/>
        </p:nvSpPr>
        <p:spPr>
          <a:xfrm>
            <a:off x="609600" y="1981200"/>
            <a:ext cx="8077200" cy="449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On January 25, 2003, the Slammer worm exploded across the Internet. In ten minutes, before a handful of people knew it existed, Slammer had infected 90% of all vulnerable computers on the entire Internet. Although Slammer did not erase hard-disks or do other damage, it caused massive damage by spreading so quickly it choked parts of the Internet. Around the world, ATMs became unusable, police departments lost their ability to communicate and most users in Korea lost their service</a:t>
            </a:r>
            <a:r>
              <a:rPr lang="en-US" sz="2400" i="1" dirty="0"/>
              <a:t>.</a:t>
            </a:r>
          </a:p>
          <a:p>
            <a:pPr algn="ctr">
              <a:defRPr/>
            </a:pPr>
            <a:r>
              <a:rPr lang="en-US" sz="2400" i="1" dirty="0"/>
              <a:t>-Raymond R. </a:t>
            </a:r>
            <a:r>
              <a:rPr lang="en-US" sz="2400" i="1" dirty="0" err="1"/>
              <a:t>Panko</a:t>
            </a:r>
            <a:r>
              <a:rPr lang="en-US" sz="2400" i="1" dirty="0"/>
              <a:t>, 2003</a:t>
            </a:r>
            <a:r>
              <a:rPr lang="en-US" sz="2400" dirty="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2531" name="Content Placeholder 1"/>
          <p:cNvSpPr>
            <a:spLocks noGrp="1"/>
          </p:cNvSpPr>
          <p:nvPr>
            <p:ph idx="1"/>
          </p:nvPr>
        </p:nvSpPr>
        <p:spPr>
          <a:xfrm>
            <a:off x="457200" y="1676400"/>
            <a:ext cx="8229600" cy="4330700"/>
          </a:xfrm>
        </p:spPr>
        <p:txBody>
          <a:bodyPr/>
          <a:lstStyle/>
          <a:p>
            <a:pPr eaLnBrk="1"/>
            <a:r>
              <a:rPr lang="en-US" b="1" smtClean="0"/>
              <a:t>Blended Threats</a:t>
            </a:r>
          </a:p>
          <a:p>
            <a:pPr lvl="1" eaLnBrk="1"/>
            <a:r>
              <a:rPr lang="en-US" smtClean="0"/>
              <a:t>Malware propagates in several ways—like worms, viruses, compromised webpages containing mobile code, etc.</a:t>
            </a:r>
          </a:p>
          <a:p>
            <a:pPr lvl="1" eaLnBrk="1" hangingPunct="1"/>
            <a:endParaRPr lang="en-US" smtClean="0"/>
          </a:p>
        </p:txBody>
      </p:sp>
      <p:sp>
        <p:nvSpPr>
          <p:cNvPr id="38915"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F3EBED2-66CC-4A92-91A0-C6DD1761231E}" type="slidenum">
              <a:rPr lang="en-US" smtClean="0"/>
              <a:pPr fontAlgn="base">
                <a:spcBef>
                  <a:spcPct val="0"/>
                </a:spcBef>
                <a:spcAft>
                  <a:spcPct val="0"/>
                </a:spcAft>
                <a:defRPr/>
              </a:pPr>
              <a:t>13</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Classic Malware: Viruses and Worms</a:t>
            </a:r>
            <a:endParaRPr lang="en-US" dirty="0"/>
          </a:p>
        </p:txBody>
      </p:sp>
      <p:sp>
        <p:nvSpPr>
          <p:cNvPr id="6" name="Rounded Rectangle 5"/>
          <p:cNvSpPr/>
          <p:nvPr/>
        </p:nvSpPr>
        <p:spPr>
          <a:xfrm>
            <a:off x="762000" y="3657600"/>
            <a:ext cx="7772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By propagating in multiple ways, blended threats increase their likelihood of success.</a:t>
            </a:r>
          </a:p>
        </p:txBody>
      </p:sp>
      <p:sp>
        <p:nvSpPr>
          <p:cNvPr id="7" name="Rounded Rectangle 6"/>
          <p:cNvSpPr/>
          <p:nvPr/>
        </p:nvSpPr>
        <p:spPr>
          <a:xfrm>
            <a:off x="762000" y="4800600"/>
            <a:ext cx="78486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MessageLabs</a:t>
            </a:r>
            <a:r>
              <a:rPr lang="en-US" dirty="0"/>
              <a:t> reported in August 2006 that 1% of all email contains viruses, worms, or blended threats. During major outbreaks, one in ten email messages may contain viruses, worms, or blended threats. </a:t>
            </a:r>
          </a:p>
          <a:p>
            <a:pPr algn="ctr">
              <a:defRPr/>
            </a:pPr>
            <a:r>
              <a:rPr lang="en-US" dirty="0"/>
              <a:t>(http://www.messagelabs.com)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3555" name="Content Placeholder 1"/>
          <p:cNvSpPr>
            <a:spLocks noGrp="1"/>
          </p:cNvSpPr>
          <p:nvPr>
            <p:ph idx="1"/>
          </p:nvPr>
        </p:nvSpPr>
        <p:spPr>
          <a:xfrm>
            <a:off x="457200" y="1676400"/>
            <a:ext cx="8229600" cy="4330700"/>
          </a:xfrm>
        </p:spPr>
        <p:txBody>
          <a:bodyPr/>
          <a:lstStyle/>
          <a:p>
            <a:pPr eaLnBrk="1"/>
            <a:r>
              <a:rPr lang="en-US" b="1" smtClean="0"/>
              <a:t>Payloads</a:t>
            </a:r>
          </a:p>
          <a:p>
            <a:pPr lvl="1" eaLnBrk="1"/>
            <a:r>
              <a:rPr lang="en-US" smtClean="0"/>
              <a:t>Pieces of code that do damage</a:t>
            </a:r>
          </a:p>
          <a:p>
            <a:pPr lvl="1" eaLnBrk="1"/>
            <a:r>
              <a:rPr lang="en-US" smtClean="0"/>
              <a:t>Implemented by viruses and worms after propagation</a:t>
            </a:r>
          </a:p>
          <a:p>
            <a:pPr lvl="1" eaLnBrk="1"/>
            <a:r>
              <a:rPr lang="en-US" smtClean="0"/>
              <a:t>Malicious payloads are designed to do heavy damage</a:t>
            </a:r>
          </a:p>
          <a:p>
            <a:pPr lvl="1" eaLnBrk="1" hangingPunct="1"/>
            <a:endParaRPr lang="en-US" smtClean="0"/>
          </a:p>
        </p:txBody>
      </p:sp>
      <p:sp>
        <p:nvSpPr>
          <p:cNvPr id="38915"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7794F9F-9C23-42A5-840F-19F9CE388F3C}" type="slidenum">
              <a:rPr lang="en-US" smtClean="0"/>
              <a:pPr fontAlgn="base">
                <a:spcBef>
                  <a:spcPct val="0"/>
                </a:spcBef>
                <a:spcAft>
                  <a:spcPct val="0"/>
                </a:spcAft>
                <a:defRPr/>
              </a:pPr>
              <a:t>14</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Classic Malware: Viruses and Worms</a:t>
            </a:r>
            <a:endParaRPr lang="en-US" dirty="0"/>
          </a:p>
        </p:txBody>
      </p:sp>
      <p:sp>
        <p:nvSpPr>
          <p:cNvPr id="6" name="Rounded Rectangle 5"/>
          <p:cNvSpPr/>
          <p:nvPr/>
        </p:nvSpPr>
        <p:spPr>
          <a:xfrm>
            <a:off x="914400" y="4419600"/>
            <a:ext cx="7620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Benign payloads merely pop up a message on the user’s screen or do some other annoying but nonlethal damage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4579" name="Content Placeholder 1"/>
          <p:cNvSpPr>
            <a:spLocks noGrp="1"/>
          </p:cNvSpPr>
          <p:nvPr>
            <p:ph idx="1"/>
          </p:nvPr>
        </p:nvSpPr>
        <p:spPr>
          <a:xfrm>
            <a:off x="457200" y="1676400"/>
            <a:ext cx="8229600" cy="4330700"/>
          </a:xfrm>
        </p:spPr>
        <p:txBody>
          <a:bodyPr/>
          <a:lstStyle/>
          <a:p>
            <a:pPr eaLnBrk="1"/>
            <a:r>
              <a:rPr lang="en-US" b="1" smtClean="0"/>
              <a:t>Payloads</a:t>
            </a:r>
          </a:p>
          <a:p>
            <a:pPr lvl="1" eaLnBrk="1" hangingPunct="1"/>
            <a:endParaRPr lang="en-US" smtClean="0"/>
          </a:p>
        </p:txBody>
      </p:sp>
      <p:sp>
        <p:nvSpPr>
          <p:cNvPr id="38915"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BB1F051-2C0F-49CA-BE7C-5FA6522ECA5A}" type="slidenum">
              <a:rPr lang="en-US" smtClean="0"/>
              <a:pPr fontAlgn="base">
                <a:spcBef>
                  <a:spcPct val="0"/>
                </a:spcBef>
                <a:spcAft>
                  <a:spcPct val="0"/>
                </a:spcAft>
                <a:defRPr/>
              </a:pPr>
              <a:t>15</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Classic Malware: Viruses and Worms</a:t>
            </a:r>
            <a:endParaRPr lang="en-US" dirty="0"/>
          </a:p>
        </p:txBody>
      </p:sp>
      <p:sp>
        <p:nvSpPr>
          <p:cNvPr id="7" name="Rounded Rectangle 6"/>
          <p:cNvSpPr/>
          <p:nvPr/>
        </p:nvSpPr>
        <p:spPr>
          <a:xfrm>
            <a:off x="838200" y="2514600"/>
            <a:ext cx="7772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Malicious payloads can do extreme damage, for example, by randomly deleting files from the victim’s hard disk drive or by installing some other types of malware</a:t>
            </a:r>
          </a:p>
        </p:txBody>
      </p:sp>
      <p:sp>
        <p:nvSpPr>
          <p:cNvPr id="8" name="Rounded Rectangle 7"/>
          <p:cNvSpPr/>
          <p:nvPr/>
        </p:nvSpPr>
        <p:spPr>
          <a:xfrm>
            <a:off x="914400" y="4038600"/>
            <a:ext cx="76962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Virus and worm payloads also frequently soften up the computer by disabling its antivirus software and by taking other actions that leave it highly vulnerable to subsequent virus and worm attacks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defRPr/>
            </a:pPr>
            <a:r>
              <a:rPr lang="en-US" dirty="0" smtClean="0"/>
              <a:t>Classic Malware: Viruses and Worms</a:t>
            </a:r>
            <a:endParaRPr lang="en-US" dirty="0"/>
          </a:p>
        </p:txBody>
      </p:sp>
      <p:sp>
        <p:nvSpPr>
          <p:cNvPr id="25603" name="Footer Placeholder 3"/>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1"/>
          </p:nvPr>
        </p:nvSpPr>
        <p:spPr/>
        <p:txBody>
          <a:bodyPr/>
          <a:lstStyle/>
          <a:p>
            <a:pPr>
              <a:defRPr/>
            </a:pPr>
            <a:fld id="{7F208D36-45A7-4F22-929B-0B59167954FA}" type="slidenum">
              <a:rPr lang="en-US" smtClean="0"/>
              <a:pPr>
                <a:defRPr/>
              </a:pPr>
              <a:t>16</a:t>
            </a:fld>
            <a:endParaRPr lang="en-US" dirty="0"/>
          </a:p>
        </p:txBody>
      </p:sp>
      <p:sp>
        <p:nvSpPr>
          <p:cNvPr id="8" name="Rounded Rectangle 7"/>
          <p:cNvSpPr/>
          <p:nvPr/>
        </p:nvSpPr>
        <p:spPr>
          <a:xfrm>
            <a:off x="685800" y="1752600"/>
            <a:ext cx="7696200" cy="403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In 2004, the Aberdeen group surveyed 162 companies. They found that each firm lost an average of USD 2 million per virus or worm incident and spent an additional USD 100,000 to clean up computers after an attack. Both numbers increased with company size. Most companies reported enduring on average one incident per year, although many firms reported multiple incidents. </a:t>
            </a:r>
          </a:p>
          <a:p>
            <a:pPr algn="ctr">
              <a:defRPr/>
            </a:pPr>
            <a:r>
              <a:rPr lang="en-US" sz="2400" dirty="0"/>
              <a:t>(http://www.aberdeen.com)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defRPr/>
            </a:pPr>
            <a:r>
              <a:rPr lang="en-US" dirty="0" smtClean="0"/>
              <a:t>Classic Malware: Viruses and Worms</a:t>
            </a:r>
            <a:endParaRPr lang="en-US" dirty="0"/>
          </a:p>
        </p:txBody>
      </p:sp>
      <p:sp>
        <p:nvSpPr>
          <p:cNvPr id="26627" name="Footer Placeholder 3"/>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1"/>
          </p:nvPr>
        </p:nvSpPr>
        <p:spPr/>
        <p:txBody>
          <a:bodyPr/>
          <a:lstStyle/>
          <a:p>
            <a:pPr>
              <a:defRPr/>
            </a:pPr>
            <a:fld id="{FB612241-3142-4E7E-80FB-28113A4906F7}" type="slidenum">
              <a:rPr lang="en-US" smtClean="0"/>
              <a:pPr>
                <a:defRPr/>
              </a:pPr>
              <a:t>17</a:t>
            </a:fld>
            <a:endParaRPr lang="en-US" dirty="0"/>
          </a:p>
        </p:txBody>
      </p:sp>
      <p:sp>
        <p:nvSpPr>
          <p:cNvPr id="8" name="Rounded Rectangle 7"/>
          <p:cNvSpPr/>
          <p:nvPr/>
        </p:nvSpPr>
        <p:spPr>
          <a:xfrm>
            <a:off x="685800" y="1752600"/>
            <a:ext cx="7696200" cy="297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Another security firm Mi2g estimated that damage from malware in 2004 alone averaged USD 290 per PC in the firms it studied. </a:t>
            </a:r>
          </a:p>
          <a:p>
            <a:pPr algn="ctr">
              <a:defRPr/>
            </a:pPr>
            <a:endParaRPr lang="en-US" sz="2800" dirty="0"/>
          </a:p>
          <a:p>
            <a:pPr algn="ctr">
              <a:defRPr/>
            </a:pPr>
            <a:r>
              <a:rPr lang="en-US" sz="2800" dirty="0"/>
              <a:t>(http://www.mi2g.com)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71683" name="Content Placeholder 1"/>
          <p:cNvSpPr>
            <a:spLocks noGrp="1"/>
          </p:cNvSpPr>
          <p:nvPr>
            <p:ph idx="1"/>
          </p:nvPr>
        </p:nvSpPr>
        <p:spPr/>
        <p:txBody>
          <a:bodyPr/>
          <a:lstStyle/>
          <a:p>
            <a:pPr eaLnBrk="1">
              <a:defRPr/>
            </a:pPr>
            <a:r>
              <a:rPr lang="en-US" b="1" dirty="0" err="1" smtClean="0"/>
              <a:t>Nonmobile</a:t>
            </a:r>
            <a:r>
              <a:rPr lang="en-US" b="1" dirty="0" smtClean="0"/>
              <a:t> Malware</a:t>
            </a:r>
          </a:p>
          <a:p>
            <a:pPr lvl="1" eaLnBrk="1">
              <a:defRPr/>
            </a:pPr>
            <a:r>
              <a:rPr lang="en-US" dirty="0" smtClean="0"/>
              <a:t>Must be placed on the user’s computer through one of a growing number of attack techniques</a:t>
            </a:r>
          </a:p>
          <a:p>
            <a:pPr marL="849313" lvl="1" indent="-457200" eaLnBrk="1">
              <a:buFont typeface="+mj-lt"/>
              <a:buAutoNum type="arabicPeriod"/>
              <a:defRPr/>
            </a:pPr>
            <a:r>
              <a:rPr lang="en-US" dirty="0" smtClean="0">
                <a:solidFill>
                  <a:schemeClr val="accent4"/>
                </a:solidFill>
              </a:rPr>
              <a:t>Placed on computer by hackers</a:t>
            </a:r>
          </a:p>
          <a:p>
            <a:pPr marL="849313" lvl="1" indent="-457200" eaLnBrk="1">
              <a:buFont typeface="+mj-lt"/>
              <a:buAutoNum type="arabicPeriod"/>
              <a:defRPr/>
            </a:pPr>
            <a:r>
              <a:rPr lang="en-US" dirty="0" smtClean="0">
                <a:solidFill>
                  <a:schemeClr val="accent4"/>
                </a:solidFill>
              </a:rPr>
              <a:t>Placed on computer by virus or worm as part of its payload</a:t>
            </a:r>
          </a:p>
          <a:p>
            <a:pPr marL="849313" lvl="1" indent="-457200" eaLnBrk="1">
              <a:buFont typeface="+mj-lt"/>
              <a:buAutoNum type="arabicPeriod"/>
              <a:defRPr/>
            </a:pPr>
            <a:r>
              <a:rPr lang="en-US" dirty="0" smtClean="0">
                <a:solidFill>
                  <a:schemeClr val="accent4"/>
                </a:solidFill>
              </a:rPr>
              <a:t>The victim can be enticed to download the program from a website or FTP site</a:t>
            </a:r>
          </a:p>
          <a:p>
            <a:pPr marL="849313" lvl="1" indent="-457200" eaLnBrk="1">
              <a:buFont typeface="+mj-lt"/>
              <a:buAutoNum type="arabicPeriod"/>
              <a:defRPr/>
            </a:pPr>
            <a:r>
              <a:rPr lang="en-US" dirty="0" smtClean="0">
                <a:solidFill>
                  <a:schemeClr val="accent4"/>
                </a:solidFill>
              </a:rPr>
              <a:t>Mobile code executed on a webpage can download the </a:t>
            </a:r>
            <a:r>
              <a:rPr lang="en-US" dirty="0" err="1" smtClean="0">
                <a:solidFill>
                  <a:schemeClr val="accent4"/>
                </a:solidFill>
              </a:rPr>
              <a:t>nonmobile</a:t>
            </a:r>
            <a:r>
              <a:rPr lang="en-US" dirty="0" smtClean="0">
                <a:solidFill>
                  <a:schemeClr val="accent4"/>
                </a:solidFill>
              </a:rPr>
              <a:t> malware</a:t>
            </a:r>
          </a:p>
          <a:p>
            <a:pPr lvl="1" eaLnBrk="1" hangingPunct="1">
              <a:defRPr/>
            </a:pPr>
            <a:endParaRPr lang="en-US" dirty="0" smtClean="0"/>
          </a:p>
        </p:txBody>
      </p:sp>
      <p:sp>
        <p:nvSpPr>
          <p:cNvPr id="3993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0C2531C-524B-4175-B0D5-CEE20B4453F6}" type="slidenum">
              <a:rPr lang="en-US" smtClean="0"/>
              <a:pPr fontAlgn="base">
                <a:spcBef>
                  <a:spcPct val="0"/>
                </a:spcBef>
                <a:spcAft>
                  <a:spcPct val="0"/>
                </a:spcAft>
                <a:defRPr/>
              </a:pPr>
              <a:t>18</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2.3.2 Trojan </a:t>
            </a:r>
            <a:r>
              <a:rPr lang="en-US" dirty="0" smtClean="0"/>
              <a:t>Horses and </a:t>
            </a:r>
            <a:r>
              <a:rPr lang="en-US" dirty="0" smtClean="0"/>
              <a:t>Rootkits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8675" name="Content Placeholder 1"/>
          <p:cNvSpPr>
            <a:spLocks noGrp="1"/>
          </p:cNvSpPr>
          <p:nvPr>
            <p:ph idx="1"/>
          </p:nvPr>
        </p:nvSpPr>
        <p:spPr>
          <a:xfrm>
            <a:off x="457200" y="1481138"/>
            <a:ext cx="8229600" cy="4691062"/>
          </a:xfrm>
        </p:spPr>
        <p:txBody>
          <a:bodyPr/>
          <a:lstStyle/>
          <a:p>
            <a:pPr eaLnBrk="1"/>
            <a:r>
              <a:rPr lang="en-US" b="1" smtClean="0"/>
              <a:t>Trojan Horses</a:t>
            </a:r>
          </a:p>
          <a:p>
            <a:pPr lvl="1" eaLnBrk="1"/>
            <a:r>
              <a:rPr lang="en-US" smtClean="0"/>
              <a:t>A program that replaces an existing system file, taking its name</a:t>
            </a:r>
          </a:p>
          <a:p>
            <a:pPr eaLnBrk="1" hangingPunct="1">
              <a:buFont typeface="Wingdings 3" pitchFamily="18" charset="2"/>
              <a:buNone/>
            </a:pPr>
            <a:endParaRPr lang="en-US" smtClean="0"/>
          </a:p>
          <a:p>
            <a:pPr lvl="1" eaLnBrk="1" hangingPunct="1"/>
            <a:endParaRPr lang="en-US" smtClean="0"/>
          </a:p>
        </p:txBody>
      </p:sp>
      <p:sp>
        <p:nvSpPr>
          <p:cNvPr id="40963"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8A6094E-08C4-489D-BFD3-88D6D783F5A1}" type="slidenum">
              <a:rPr lang="en-US" smtClean="0"/>
              <a:pPr fontAlgn="base">
                <a:spcBef>
                  <a:spcPct val="0"/>
                </a:spcBef>
                <a:spcAft>
                  <a:spcPct val="0"/>
                </a:spcAft>
                <a:defRPr/>
              </a:pPr>
              <a:t>19</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Trojan Horses and Rootkits</a:t>
            </a:r>
            <a:endParaRPr lang="en-US" dirty="0"/>
          </a:p>
        </p:txBody>
      </p:sp>
      <p:sp>
        <p:nvSpPr>
          <p:cNvPr id="6" name="Rounded Rectangle 5"/>
          <p:cNvSpPr/>
          <p:nvPr/>
        </p:nvSpPr>
        <p:spPr>
          <a:xfrm>
            <a:off x="762000" y="2971800"/>
            <a:ext cx="7696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Most </a:t>
            </a:r>
            <a:r>
              <a:rPr lang="en-US" sz="2400" dirty="0" err="1"/>
              <a:t>nonmobile</a:t>
            </a:r>
            <a:r>
              <a:rPr lang="en-US" sz="2400" dirty="0"/>
              <a:t> malware programs are trojan horses</a:t>
            </a:r>
          </a:p>
        </p:txBody>
      </p:sp>
      <p:sp>
        <p:nvSpPr>
          <p:cNvPr id="7" name="Rounded Rectangle 6"/>
          <p:cNvSpPr/>
          <p:nvPr/>
        </p:nvSpPr>
        <p:spPr>
          <a:xfrm>
            <a:off x="762000" y="4419600"/>
            <a:ext cx="76962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Early trojan horses were programs that pretended to be one thing, such as a game or a pirated version of a commercial program, but really were malware. Many of these classic trojan horses still exist.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1267" name="Content Placeholder 1"/>
          <p:cNvSpPr>
            <a:spLocks noGrp="1"/>
          </p:cNvSpPr>
          <p:nvPr>
            <p:ph idx="1"/>
          </p:nvPr>
        </p:nvSpPr>
        <p:spPr>
          <a:xfrm>
            <a:off x="457200" y="1219200"/>
            <a:ext cx="8229600" cy="4953000"/>
          </a:xfrm>
        </p:spPr>
        <p:txBody>
          <a:bodyPr/>
          <a:lstStyle/>
          <a:p>
            <a:pPr eaLnBrk="1" hangingPunct="1"/>
            <a:r>
              <a:rPr lang="en-US" smtClean="0"/>
              <a:t>The threat environment—attackers and their attacks</a:t>
            </a:r>
          </a:p>
          <a:p>
            <a:pPr eaLnBrk="1" hangingPunct="1"/>
            <a:r>
              <a:rPr lang="en-US" smtClean="0"/>
              <a:t>Basic security terminology</a:t>
            </a:r>
          </a:p>
          <a:p>
            <a:pPr eaLnBrk="1" hangingPunct="1"/>
            <a:r>
              <a:rPr lang="en-US" smtClean="0"/>
              <a:t>Employee and ex-employee threats</a:t>
            </a:r>
          </a:p>
          <a:p>
            <a:pPr eaLnBrk="1" hangingPunct="1"/>
            <a:r>
              <a:rPr lang="en-US" smtClean="0"/>
              <a:t>Traditional external attackers</a:t>
            </a:r>
          </a:p>
          <a:p>
            <a:pPr eaLnBrk="1" hangingPunct="1"/>
            <a:r>
              <a:rPr lang="en-US" smtClean="0"/>
              <a:t>The criminal era and competitor threats</a:t>
            </a:r>
          </a:p>
          <a:p>
            <a:pPr eaLnBrk="1" hangingPunct="1"/>
            <a:r>
              <a:rPr lang="en-US" smtClean="0"/>
              <a:t>Cyberwar and cyberterror</a:t>
            </a:r>
          </a:p>
          <a:p>
            <a:pPr eaLnBrk="1" hangingPunct="1"/>
            <a:endParaRPr lang="en-US" smtClean="0"/>
          </a:p>
          <a:p>
            <a:pPr eaLnBrk="1" hangingPunct="1"/>
            <a:endParaRPr lang="en-US" smtClean="0"/>
          </a:p>
          <a:p>
            <a:pPr eaLnBrk="1" hangingPunct="1"/>
            <a:endParaRPr lang="en-US" smtClean="0"/>
          </a:p>
          <a:p>
            <a:pPr eaLnBrk="1" hangingPunct="1"/>
            <a:endParaRPr lang="en-US" smtClean="0"/>
          </a:p>
        </p:txBody>
      </p:sp>
      <p:sp>
        <p:nvSpPr>
          <p:cNvPr id="1638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E0D7B69-AF1D-4FEB-B83D-0E579CFAAB9F}" type="slidenum">
              <a:rPr lang="en-US" smtClean="0"/>
              <a:pPr fontAlgn="base">
                <a:spcBef>
                  <a:spcPct val="0"/>
                </a:spcBef>
                <a:spcAft>
                  <a:spcPct val="0"/>
                </a:spcAft>
                <a:defRPr/>
              </a:pPr>
              <a:t>2</a:t>
            </a:fld>
            <a:endParaRPr lang="en-US" smtClean="0"/>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dirty="0" smtClean="0"/>
              <a:t>Agenda</a:t>
            </a:r>
            <a:endParaRPr lang="en-US" dirty="0"/>
          </a:p>
        </p:txBody>
      </p:sp>
      <p:sp>
        <p:nvSpPr>
          <p:cNvPr id="7" name="Rounded Rectangle 6"/>
          <p:cNvSpPr/>
          <p:nvPr/>
        </p:nvSpPr>
        <p:spPr>
          <a:xfrm>
            <a:off x="533400" y="3505200"/>
            <a:ext cx="7162800" cy="609600"/>
          </a:xfrm>
          <a:prstGeom prst="roundRect">
            <a:avLst/>
          </a:prstGeom>
          <a:no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9699" name="Content Placeholder 1"/>
          <p:cNvSpPr>
            <a:spLocks noGrp="1"/>
          </p:cNvSpPr>
          <p:nvPr>
            <p:ph idx="1"/>
          </p:nvPr>
        </p:nvSpPr>
        <p:spPr>
          <a:xfrm>
            <a:off x="457200" y="1481138"/>
            <a:ext cx="8229600" cy="4691062"/>
          </a:xfrm>
        </p:spPr>
        <p:txBody>
          <a:bodyPr/>
          <a:lstStyle/>
          <a:p>
            <a:pPr eaLnBrk="1"/>
            <a:r>
              <a:rPr lang="en-US" b="1" smtClean="0"/>
              <a:t>Trojan Horses</a:t>
            </a:r>
          </a:p>
          <a:p>
            <a:pPr eaLnBrk="1" hangingPunct="1">
              <a:buFont typeface="Wingdings 3" pitchFamily="18" charset="2"/>
              <a:buNone/>
            </a:pPr>
            <a:endParaRPr lang="en-US" smtClean="0"/>
          </a:p>
          <a:p>
            <a:pPr lvl="1" eaLnBrk="1" hangingPunct="1"/>
            <a:endParaRPr lang="en-US" smtClean="0"/>
          </a:p>
        </p:txBody>
      </p:sp>
      <p:sp>
        <p:nvSpPr>
          <p:cNvPr id="40963"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77D2843-86AB-4A1B-89AF-B29ED7396AC5}" type="slidenum">
              <a:rPr lang="en-US" smtClean="0"/>
              <a:pPr fontAlgn="base">
                <a:spcBef>
                  <a:spcPct val="0"/>
                </a:spcBef>
                <a:spcAft>
                  <a:spcPct val="0"/>
                </a:spcAft>
                <a:defRPr/>
              </a:pPr>
              <a:t>20</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Trojan Horses and Rootkits</a:t>
            </a:r>
            <a:endParaRPr lang="en-US" dirty="0"/>
          </a:p>
        </p:txBody>
      </p:sp>
      <p:sp>
        <p:nvSpPr>
          <p:cNvPr id="6" name="Rounded Rectangle 5"/>
          <p:cNvSpPr/>
          <p:nvPr/>
        </p:nvSpPr>
        <p:spPr>
          <a:xfrm>
            <a:off x="762000" y="4495800"/>
            <a:ext cx="7696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Trojan horses are difficult to detect because they look like legitimate system files</a:t>
            </a:r>
          </a:p>
        </p:txBody>
      </p:sp>
      <p:sp>
        <p:nvSpPr>
          <p:cNvPr id="7" name="Rounded Rectangle 6"/>
          <p:cNvSpPr/>
          <p:nvPr/>
        </p:nvSpPr>
        <p:spPr>
          <a:xfrm>
            <a:off x="762000" y="2209800"/>
            <a:ext cx="7696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Today, however, when we talk about a trojan horse, we mean a program that hides itself by deleting a system file and taking on the system file’s name.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30723" name="Content Placeholder 1"/>
          <p:cNvSpPr>
            <a:spLocks noGrp="1"/>
          </p:cNvSpPr>
          <p:nvPr>
            <p:ph idx="1"/>
          </p:nvPr>
        </p:nvSpPr>
        <p:spPr>
          <a:xfrm>
            <a:off x="457200" y="1481138"/>
            <a:ext cx="8229600" cy="4691062"/>
          </a:xfrm>
        </p:spPr>
        <p:txBody>
          <a:bodyPr/>
          <a:lstStyle/>
          <a:p>
            <a:pPr eaLnBrk="1"/>
            <a:r>
              <a:rPr lang="en-US" b="1" smtClean="0"/>
              <a:t>Trojan Horses</a:t>
            </a:r>
          </a:p>
          <a:p>
            <a:pPr lvl="1" eaLnBrk="1" hangingPunct="1"/>
            <a:r>
              <a:rPr lang="en-US" smtClean="0"/>
              <a:t>Remote Access Trojans (RATs)</a:t>
            </a:r>
          </a:p>
          <a:p>
            <a:pPr lvl="2" eaLnBrk="1" hangingPunct="1"/>
            <a:r>
              <a:rPr lang="en-US" smtClean="0"/>
              <a:t>Remotely control the victim’s PC</a:t>
            </a:r>
          </a:p>
          <a:p>
            <a:pPr eaLnBrk="1" hangingPunct="1"/>
            <a:endParaRPr lang="en-US" smtClean="0"/>
          </a:p>
          <a:p>
            <a:pPr lvl="1" eaLnBrk="1" hangingPunct="1"/>
            <a:endParaRPr lang="en-US" smtClean="0"/>
          </a:p>
        </p:txBody>
      </p:sp>
      <p:sp>
        <p:nvSpPr>
          <p:cNvPr id="40963"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A8BC86F-EB6F-49D2-BDA2-EE913C52CC9D}" type="slidenum">
              <a:rPr lang="en-US" smtClean="0"/>
              <a:pPr fontAlgn="base">
                <a:spcBef>
                  <a:spcPct val="0"/>
                </a:spcBef>
                <a:spcAft>
                  <a:spcPct val="0"/>
                </a:spcAft>
                <a:defRPr/>
              </a:pPr>
              <a:t>21</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Trojan Horses and Rootkits</a:t>
            </a:r>
            <a:endParaRPr lang="en-US" dirty="0"/>
          </a:p>
        </p:txBody>
      </p:sp>
      <p:sp>
        <p:nvSpPr>
          <p:cNvPr id="6" name="Rounded Rectangle 5"/>
          <p:cNvSpPr/>
          <p:nvPr/>
        </p:nvSpPr>
        <p:spPr>
          <a:xfrm>
            <a:off x="838200" y="3048000"/>
            <a:ext cx="7696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The attacker can remotely do pranks such as opening and closing your CD drive, or by typing text on your screen</a:t>
            </a:r>
          </a:p>
        </p:txBody>
      </p:sp>
      <p:sp>
        <p:nvSpPr>
          <p:cNvPr id="7" name="Rounded Rectangle 6"/>
          <p:cNvSpPr/>
          <p:nvPr/>
        </p:nvSpPr>
        <p:spPr>
          <a:xfrm>
            <a:off x="838200" y="4495800"/>
            <a:ext cx="76200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There are many legitimate remote access programs that allow a remote user to work on a machine or do diagnostics. However, RATs are typically stealthy in order to avoid detection by the owner of the machine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72707" name="Content Placeholder 1"/>
          <p:cNvSpPr>
            <a:spLocks noGrp="1"/>
          </p:cNvSpPr>
          <p:nvPr>
            <p:ph idx="1"/>
          </p:nvPr>
        </p:nvSpPr>
        <p:spPr>
          <a:xfrm>
            <a:off x="457200" y="1481138"/>
            <a:ext cx="8229600" cy="4691062"/>
          </a:xfrm>
        </p:spPr>
        <p:txBody>
          <a:bodyPr/>
          <a:lstStyle/>
          <a:p>
            <a:pPr eaLnBrk="1">
              <a:defRPr/>
            </a:pPr>
            <a:r>
              <a:rPr lang="en-US" b="1" dirty="0" smtClean="0"/>
              <a:t>Trojan Horses</a:t>
            </a:r>
          </a:p>
          <a:p>
            <a:pPr lvl="1" eaLnBrk="1">
              <a:defRPr/>
            </a:pPr>
            <a:r>
              <a:rPr lang="en-US" dirty="0" err="1" smtClean="0"/>
              <a:t>Downloaders</a:t>
            </a:r>
            <a:endParaRPr lang="en-US" dirty="0" smtClean="0"/>
          </a:p>
          <a:p>
            <a:pPr lvl="2" eaLnBrk="1">
              <a:defRPr/>
            </a:pPr>
            <a:r>
              <a:rPr lang="en-US" dirty="0" smtClean="0">
                <a:solidFill>
                  <a:schemeClr val="accent4"/>
                </a:solidFill>
              </a:rPr>
              <a:t>Small Trojan horses that download larger Trojan horses after the downloader is installed</a:t>
            </a:r>
          </a:p>
          <a:p>
            <a:pPr eaLnBrk="1" hangingPunct="1">
              <a:defRPr/>
            </a:pPr>
            <a:endParaRPr lang="en-US" dirty="0" smtClean="0"/>
          </a:p>
          <a:p>
            <a:pPr lvl="1" eaLnBrk="1" hangingPunct="1">
              <a:defRPr/>
            </a:pPr>
            <a:endParaRPr lang="en-US" dirty="0" smtClean="0"/>
          </a:p>
        </p:txBody>
      </p:sp>
      <p:sp>
        <p:nvSpPr>
          <p:cNvPr id="40963"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8C35693-1ECC-4E7A-9198-046FBBF05321}" type="slidenum">
              <a:rPr lang="en-US" smtClean="0"/>
              <a:pPr fontAlgn="base">
                <a:spcBef>
                  <a:spcPct val="0"/>
                </a:spcBef>
                <a:spcAft>
                  <a:spcPct val="0"/>
                </a:spcAft>
                <a:defRPr/>
              </a:pPr>
              <a:t>22</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Trojan Horses and Rootkits</a:t>
            </a:r>
            <a:endParaRPr lang="en-US" dirty="0"/>
          </a:p>
        </p:txBody>
      </p:sp>
      <p:sp>
        <p:nvSpPr>
          <p:cNvPr id="6" name="Rounded Rectangle 5"/>
          <p:cNvSpPr/>
          <p:nvPr/>
        </p:nvSpPr>
        <p:spPr>
          <a:xfrm>
            <a:off x="914400" y="3505200"/>
            <a:ext cx="76200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err="1"/>
              <a:t>Downloaders</a:t>
            </a:r>
            <a:r>
              <a:rPr lang="en-US" sz="2400" dirty="0"/>
              <a:t> are usually fairly small programs which makes detection difficult. However the larger trojan horse is capable of doing much more damage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32771" name="Content Placeholder 1"/>
          <p:cNvSpPr>
            <a:spLocks noGrp="1"/>
          </p:cNvSpPr>
          <p:nvPr>
            <p:ph idx="1"/>
          </p:nvPr>
        </p:nvSpPr>
        <p:spPr>
          <a:xfrm>
            <a:off x="457200" y="1481138"/>
            <a:ext cx="8229600" cy="4919662"/>
          </a:xfrm>
        </p:spPr>
        <p:txBody>
          <a:bodyPr/>
          <a:lstStyle/>
          <a:p>
            <a:pPr eaLnBrk="1"/>
            <a:r>
              <a:rPr lang="en-US" b="1" smtClean="0"/>
              <a:t>Trojan Horses</a:t>
            </a:r>
          </a:p>
          <a:p>
            <a:pPr lvl="1" eaLnBrk="1"/>
            <a:r>
              <a:rPr lang="en-US" sz="2400" b="1" smtClean="0"/>
              <a:t>Spyware</a:t>
            </a:r>
          </a:p>
          <a:p>
            <a:pPr lvl="2" eaLnBrk="1"/>
            <a:r>
              <a:rPr lang="en-US" smtClean="0"/>
              <a:t>Programs that gather information about you and make it available to the adversary</a:t>
            </a:r>
          </a:p>
          <a:p>
            <a:pPr lvl="2" eaLnBrk="1"/>
            <a:endParaRPr lang="en-US" smtClean="0"/>
          </a:p>
          <a:p>
            <a:pPr lvl="1" eaLnBrk="1" hangingPunct="1"/>
            <a:endParaRPr lang="en-US" smtClean="0"/>
          </a:p>
        </p:txBody>
      </p:sp>
      <p:sp>
        <p:nvSpPr>
          <p:cNvPr id="4198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A0AFCA6-9570-49C2-9A67-4899C09104E3}" type="slidenum">
              <a:rPr lang="en-US" smtClean="0"/>
              <a:pPr fontAlgn="base">
                <a:spcBef>
                  <a:spcPct val="0"/>
                </a:spcBef>
                <a:spcAft>
                  <a:spcPct val="0"/>
                </a:spcAft>
                <a:defRPr/>
              </a:pPr>
              <a:t>23</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Trojan Horses and Rootkits</a:t>
            </a:r>
            <a:endParaRPr lang="en-US" dirty="0"/>
          </a:p>
        </p:txBody>
      </p:sp>
      <p:sp>
        <p:nvSpPr>
          <p:cNvPr id="6" name="Rounded Rectangle 5"/>
          <p:cNvSpPr/>
          <p:nvPr/>
        </p:nvSpPr>
        <p:spPr>
          <a:xfrm>
            <a:off x="838200" y="3429000"/>
            <a:ext cx="76200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Although the biggest problem with spyware is the theft of information, spyware also tends to make computers run sluggishly</a:t>
            </a:r>
          </a:p>
        </p:txBody>
      </p:sp>
      <p:sp>
        <p:nvSpPr>
          <p:cNvPr id="7" name="Rounded Rectangle 6"/>
          <p:cNvSpPr/>
          <p:nvPr/>
        </p:nvSpPr>
        <p:spPr>
          <a:xfrm>
            <a:off x="838200" y="5181600"/>
            <a:ext cx="76200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One new form of spyware is </a:t>
            </a:r>
            <a:r>
              <a:rPr lang="en-US" sz="2400" i="1" dirty="0"/>
              <a:t>camera spyware </a:t>
            </a:r>
            <a:r>
              <a:rPr lang="en-US" sz="2400" dirty="0"/>
              <a:t>which spies on the victim visually by turning on its camera and perhaps also its microphone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73731" name="Content Placeholder 1"/>
          <p:cNvSpPr>
            <a:spLocks noGrp="1"/>
          </p:cNvSpPr>
          <p:nvPr>
            <p:ph idx="1"/>
          </p:nvPr>
        </p:nvSpPr>
        <p:spPr>
          <a:xfrm>
            <a:off x="457200" y="1481138"/>
            <a:ext cx="8229600" cy="4919662"/>
          </a:xfrm>
        </p:spPr>
        <p:txBody>
          <a:bodyPr/>
          <a:lstStyle/>
          <a:p>
            <a:pPr eaLnBrk="1">
              <a:defRPr/>
            </a:pPr>
            <a:r>
              <a:rPr lang="en-US" b="1" dirty="0" smtClean="0"/>
              <a:t>Trojan Horses</a:t>
            </a:r>
          </a:p>
          <a:p>
            <a:pPr lvl="1" eaLnBrk="1">
              <a:defRPr/>
            </a:pPr>
            <a:r>
              <a:rPr lang="en-US" sz="2400" b="1" dirty="0" smtClean="0"/>
              <a:t>Spyware</a:t>
            </a:r>
          </a:p>
          <a:p>
            <a:pPr lvl="2" eaLnBrk="1">
              <a:defRPr/>
            </a:pPr>
            <a:r>
              <a:rPr lang="en-US" dirty="0" smtClean="0">
                <a:solidFill>
                  <a:schemeClr val="accent4"/>
                </a:solidFill>
              </a:rPr>
              <a:t>Cookies that store too much sensitive personal information</a:t>
            </a:r>
          </a:p>
          <a:p>
            <a:pPr lvl="2" eaLnBrk="1">
              <a:defRPr/>
            </a:pPr>
            <a:endParaRPr lang="en-US" dirty="0" smtClean="0"/>
          </a:p>
          <a:p>
            <a:pPr lvl="1" eaLnBrk="1" hangingPunct="1">
              <a:defRPr/>
            </a:pPr>
            <a:endParaRPr lang="en-US" dirty="0" smtClean="0"/>
          </a:p>
        </p:txBody>
      </p:sp>
      <p:sp>
        <p:nvSpPr>
          <p:cNvPr id="4198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D7D585E-14CE-4A4E-A118-0A13B6A23A0E}" type="slidenum">
              <a:rPr lang="en-US" smtClean="0"/>
              <a:pPr fontAlgn="base">
                <a:spcBef>
                  <a:spcPct val="0"/>
                </a:spcBef>
                <a:spcAft>
                  <a:spcPct val="0"/>
                </a:spcAft>
                <a:defRPr/>
              </a:pPr>
              <a:t>24</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Trojan Horses and Rootkits</a:t>
            </a:r>
            <a:endParaRPr lang="en-US" dirty="0"/>
          </a:p>
        </p:txBody>
      </p:sp>
      <p:sp>
        <p:nvSpPr>
          <p:cNvPr id="6" name="Rounded Rectangle 5"/>
          <p:cNvSpPr/>
          <p:nvPr/>
        </p:nvSpPr>
        <p:spPr>
          <a:xfrm>
            <a:off x="685800" y="3276600"/>
            <a:ext cx="7848600" cy="3276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Websites are allowed to store small text strings called </a:t>
            </a:r>
            <a:r>
              <a:rPr lang="en-US" sz="2200" i="1" dirty="0"/>
              <a:t>cookies</a:t>
            </a:r>
            <a:r>
              <a:rPr lang="en-US" sz="2200" dirty="0"/>
              <a:t> on your PC. The next time you go to the website the website can retrieve the cookie. Cookies have many benefits like remembering your password each time you visit. Cookies can also remember what happened last in a series of screens leading to purchases. However, when cookies record too much sensitive information about you, they become spyware.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73731" name="Content Placeholder 1"/>
          <p:cNvSpPr>
            <a:spLocks noGrp="1"/>
          </p:cNvSpPr>
          <p:nvPr>
            <p:ph idx="1"/>
          </p:nvPr>
        </p:nvSpPr>
        <p:spPr>
          <a:xfrm>
            <a:off x="457200" y="1481138"/>
            <a:ext cx="8229600" cy="4919662"/>
          </a:xfrm>
        </p:spPr>
        <p:txBody>
          <a:bodyPr/>
          <a:lstStyle/>
          <a:p>
            <a:pPr eaLnBrk="1">
              <a:defRPr/>
            </a:pPr>
            <a:r>
              <a:rPr lang="en-US" b="1" dirty="0" smtClean="0"/>
              <a:t>Trojan Horses</a:t>
            </a:r>
          </a:p>
          <a:p>
            <a:pPr lvl="1" eaLnBrk="1">
              <a:defRPr/>
            </a:pPr>
            <a:r>
              <a:rPr lang="en-US" sz="2400" b="1" dirty="0" smtClean="0"/>
              <a:t>Spyware</a:t>
            </a:r>
          </a:p>
          <a:p>
            <a:pPr lvl="2" eaLnBrk="1">
              <a:defRPr/>
            </a:pPr>
            <a:r>
              <a:rPr lang="en-US" dirty="0" smtClean="0">
                <a:solidFill>
                  <a:schemeClr val="accent4"/>
                </a:solidFill>
              </a:rPr>
              <a:t>Keystroke loggers</a:t>
            </a:r>
          </a:p>
          <a:p>
            <a:pPr lvl="1" eaLnBrk="1" hangingPunct="1">
              <a:defRPr/>
            </a:pPr>
            <a:endParaRPr lang="en-US" dirty="0" smtClean="0"/>
          </a:p>
        </p:txBody>
      </p:sp>
      <p:sp>
        <p:nvSpPr>
          <p:cNvPr id="4198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8A6E55-54F0-48D5-8103-2B91E280AE24}" type="slidenum">
              <a:rPr lang="en-US" smtClean="0"/>
              <a:pPr fontAlgn="base">
                <a:spcBef>
                  <a:spcPct val="0"/>
                </a:spcBef>
                <a:spcAft>
                  <a:spcPct val="0"/>
                </a:spcAft>
                <a:defRPr/>
              </a:pPr>
              <a:t>25</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Trojan Horses and Rootkits</a:t>
            </a:r>
            <a:endParaRPr lang="en-US" dirty="0"/>
          </a:p>
        </p:txBody>
      </p:sp>
      <p:sp>
        <p:nvSpPr>
          <p:cNvPr id="6" name="Rounded Rectangle 5"/>
          <p:cNvSpPr/>
          <p:nvPr/>
        </p:nvSpPr>
        <p:spPr>
          <a:xfrm>
            <a:off x="914400" y="3048000"/>
            <a:ext cx="76962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Keystroke loggers capture all of your keystrokes. They then look through the collected keystrokes for usernames, passwords, credit card numbers, and other sensitive information. They send this information to the adversary.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73731" name="Content Placeholder 1"/>
          <p:cNvSpPr>
            <a:spLocks noGrp="1"/>
          </p:cNvSpPr>
          <p:nvPr>
            <p:ph idx="1"/>
          </p:nvPr>
        </p:nvSpPr>
        <p:spPr>
          <a:xfrm>
            <a:off x="457200" y="1481138"/>
            <a:ext cx="8229600" cy="4919662"/>
          </a:xfrm>
        </p:spPr>
        <p:txBody>
          <a:bodyPr/>
          <a:lstStyle/>
          <a:p>
            <a:pPr eaLnBrk="1">
              <a:defRPr/>
            </a:pPr>
            <a:r>
              <a:rPr lang="en-US" b="1" dirty="0" smtClean="0"/>
              <a:t>Trojan Horses</a:t>
            </a:r>
          </a:p>
          <a:p>
            <a:pPr lvl="1" eaLnBrk="1">
              <a:defRPr/>
            </a:pPr>
            <a:r>
              <a:rPr lang="en-US" sz="2400" b="1" dirty="0" smtClean="0"/>
              <a:t>Spyware</a:t>
            </a:r>
          </a:p>
          <a:p>
            <a:pPr lvl="2" eaLnBrk="1">
              <a:defRPr/>
            </a:pPr>
            <a:r>
              <a:rPr lang="en-US" dirty="0" smtClean="0">
                <a:solidFill>
                  <a:schemeClr val="accent4"/>
                </a:solidFill>
              </a:rPr>
              <a:t>Password-stealing spyware</a:t>
            </a:r>
          </a:p>
          <a:p>
            <a:pPr lvl="1" eaLnBrk="1" hangingPunct="1">
              <a:defRPr/>
            </a:pPr>
            <a:endParaRPr lang="en-US" dirty="0" smtClean="0"/>
          </a:p>
        </p:txBody>
      </p:sp>
      <p:sp>
        <p:nvSpPr>
          <p:cNvPr id="4198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9779743-8BE6-47F2-9DDB-4A75BF80AB02}" type="slidenum">
              <a:rPr lang="en-US" smtClean="0"/>
              <a:pPr fontAlgn="base">
                <a:spcBef>
                  <a:spcPct val="0"/>
                </a:spcBef>
                <a:spcAft>
                  <a:spcPct val="0"/>
                </a:spcAft>
                <a:defRPr/>
              </a:pPr>
              <a:t>26</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Trojan Horses and Rootkits</a:t>
            </a:r>
            <a:endParaRPr lang="en-US" dirty="0"/>
          </a:p>
        </p:txBody>
      </p:sp>
      <p:sp>
        <p:nvSpPr>
          <p:cNvPr id="6" name="Rounded Rectangle 5"/>
          <p:cNvSpPr/>
          <p:nvPr/>
        </p:nvSpPr>
        <p:spPr>
          <a:xfrm>
            <a:off x="914400" y="3124200"/>
            <a:ext cx="7391400"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Tells you that you have been logged out of the server you are visiting and asks you to retype your username and password. If you do the spyware sends the username and password to the attacker.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73731" name="Content Placeholder 1"/>
          <p:cNvSpPr>
            <a:spLocks noGrp="1"/>
          </p:cNvSpPr>
          <p:nvPr>
            <p:ph idx="1"/>
          </p:nvPr>
        </p:nvSpPr>
        <p:spPr>
          <a:xfrm>
            <a:off x="457200" y="1481138"/>
            <a:ext cx="8229600" cy="4919662"/>
          </a:xfrm>
        </p:spPr>
        <p:txBody>
          <a:bodyPr/>
          <a:lstStyle/>
          <a:p>
            <a:pPr eaLnBrk="1">
              <a:defRPr/>
            </a:pPr>
            <a:r>
              <a:rPr lang="en-US" b="1" dirty="0" smtClean="0"/>
              <a:t>Trojan Horses</a:t>
            </a:r>
          </a:p>
          <a:p>
            <a:pPr lvl="1" eaLnBrk="1">
              <a:defRPr/>
            </a:pPr>
            <a:r>
              <a:rPr lang="en-US" sz="2400" b="1" dirty="0" smtClean="0"/>
              <a:t>Spyware</a:t>
            </a:r>
          </a:p>
          <a:p>
            <a:pPr lvl="2" eaLnBrk="1">
              <a:defRPr/>
            </a:pPr>
            <a:r>
              <a:rPr lang="en-US" dirty="0" smtClean="0">
                <a:solidFill>
                  <a:schemeClr val="accent4"/>
                </a:solidFill>
              </a:rPr>
              <a:t>Data mining spyware</a:t>
            </a:r>
          </a:p>
          <a:p>
            <a:pPr lvl="1" eaLnBrk="1" hangingPunct="1">
              <a:defRPr/>
            </a:pPr>
            <a:endParaRPr lang="en-US" dirty="0" smtClean="0">
              <a:solidFill>
                <a:schemeClr val="accent4"/>
              </a:solidFill>
            </a:endParaRPr>
          </a:p>
        </p:txBody>
      </p:sp>
      <p:sp>
        <p:nvSpPr>
          <p:cNvPr id="4198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CFBE336-D2F6-4773-BBB2-A0727C9D6A57}" type="slidenum">
              <a:rPr lang="en-US" smtClean="0"/>
              <a:pPr fontAlgn="base">
                <a:spcBef>
                  <a:spcPct val="0"/>
                </a:spcBef>
                <a:spcAft>
                  <a:spcPct val="0"/>
                </a:spcAft>
                <a:defRPr/>
              </a:pPr>
              <a:t>27</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Trojan Horses and Rootkits</a:t>
            </a:r>
            <a:endParaRPr lang="en-US" dirty="0"/>
          </a:p>
        </p:txBody>
      </p:sp>
      <p:sp>
        <p:nvSpPr>
          <p:cNvPr id="6" name="Rounded Rectangle 5"/>
          <p:cNvSpPr/>
          <p:nvPr/>
        </p:nvSpPr>
        <p:spPr>
          <a:xfrm>
            <a:off x="838200" y="3048000"/>
            <a:ext cx="76200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Searches through your disk drives for the same types of information  sought by keystroke loggers. It also sends this information to the adversary.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hangingPunct="1">
              <a:defRPr/>
            </a:pPr>
            <a:r>
              <a:rPr lang="en-US" dirty="0" smtClean="0"/>
              <a:t>2.3 Traditional </a:t>
            </a:r>
            <a:r>
              <a:rPr lang="en-US" dirty="0" smtClean="0"/>
              <a:t/>
            </a:r>
            <a:br>
              <a:rPr lang="en-US" dirty="0" smtClean="0"/>
            </a:br>
            <a:r>
              <a:rPr lang="en-US" dirty="0" smtClean="0"/>
              <a:t>External Attackers</a:t>
            </a:r>
            <a:endParaRPr lang="en-US" dirty="0"/>
          </a:p>
        </p:txBody>
      </p:sp>
      <p:sp>
        <p:nvSpPr>
          <p:cNvPr id="12291" name="Subtitle 6"/>
          <p:cNvSpPr>
            <a:spLocks noGrp="1"/>
          </p:cNvSpPr>
          <p:nvPr>
            <p:ph type="body" idx="1"/>
          </p:nvPr>
        </p:nvSpPr>
        <p:spPr>
          <a:xfrm>
            <a:off x="3922713" y="2932113"/>
            <a:ext cx="4572000" cy="1454150"/>
          </a:xfrm>
        </p:spPr>
        <p:txBody>
          <a:bodyPr/>
          <a:lstStyle/>
          <a:p>
            <a:pPr eaLnBrk="1" hangingPunct="1"/>
            <a:r>
              <a:rPr lang="en-US" smtClean="0"/>
              <a:t>Traditional external attackers use the Internet to send malware into corporations, hack into corporate computer and do other damage</a:t>
            </a:r>
          </a:p>
        </p:txBody>
      </p:sp>
      <p:sp>
        <p:nvSpPr>
          <p:cNvPr id="12292" name="Footer Placeholder 3"/>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1"/>
          </p:nvPr>
        </p:nvSpPr>
        <p:spPr/>
        <p:txBody>
          <a:bodyPr/>
          <a:lstStyle/>
          <a:p>
            <a:pPr>
              <a:defRPr/>
            </a:pPr>
            <a:fld id="{CD449B51-4935-4CBB-8D50-FED76F4E26C7}"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3315" name="Content Placeholder 1"/>
          <p:cNvSpPr>
            <a:spLocks noGrp="1"/>
          </p:cNvSpPr>
          <p:nvPr>
            <p:ph idx="1"/>
          </p:nvPr>
        </p:nvSpPr>
        <p:spPr>
          <a:xfrm>
            <a:off x="457200" y="1676400"/>
            <a:ext cx="8229600" cy="4330700"/>
          </a:xfrm>
        </p:spPr>
        <p:txBody>
          <a:bodyPr/>
          <a:lstStyle/>
          <a:p>
            <a:pPr eaLnBrk="1"/>
            <a:r>
              <a:rPr lang="en-US" b="1" smtClean="0"/>
              <a:t>Malware</a:t>
            </a:r>
          </a:p>
          <a:p>
            <a:pPr lvl="1" eaLnBrk="1"/>
            <a:r>
              <a:rPr lang="en-US" smtClean="0"/>
              <a:t>A generic name for any “evil software”</a:t>
            </a:r>
          </a:p>
          <a:p>
            <a:pPr lvl="1" eaLnBrk="1" hangingPunct="1"/>
            <a:endParaRPr lang="en-US" smtClean="0"/>
          </a:p>
        </p:txBody>
      </p:sp>
      <p:sp>
        <p:nvSpPr>
          <p:cNvPr id="35843"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AAB80C6-EAA0-4AEC-AECE-CAD1F468FA7B}" type="slidenum">
              <a:rPr lang="en-US" smtClean="0"/>
              <a:pPr fontAlgn="base">
                <a:spcBef>
                  <a:spcPct val="0"/>
                </a:spcBef>
                <a:spcAft>
                  <a:spcPct val="0"/>
                </a:spcAft>
                <a:defRPr/>
              </a:pPr>
              <a:t>4</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2.3.1 Classic </a:t>
            </a:r>
            <a:r>
              <a:rPr lang="en-US" dirty="0" smtClean="0"/>
              <a:t>Malware: Viruses and Worms</a:t>
            </a:r>
            <a:endParaRPr lang="en-US" dirty="0"/>
          </a:p>
        </p:txBody>
      </p:sp>
      <p:sp>
        <p:nvSpPr>
          <p:cNvPr id="7" name="Rounded Rectangle 6"/>
          <p:cNvSpPr/>
          <p:nvPr/>
        </p:nvSpPr>
        <p:spPr>
          <a:xfrm>
            <a:off x="609600" y="5486400"/>
            <a:ext cx="7848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The first external malware attackers were malware writers</a:t>
            </a:r>
          </a:p>
        </p:txBody>
      </p:sp>
      <p:sp>
        <p:nvSpPr>
          <p:cNvPr id="8" name="Rounded Rectangle 7"/>
          <p:cNvSpPr/>
          <p:nvPr/>
        </p:nvSpPr>
        <p:spPr>
          <a:xfrm>
            <a:off x="609600" y="2743200"/>
            <a:ext cx="7848600"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The most widely known type of malware is the virus, but there are many other types including worms, trojan horses, RATs, spam, and others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4339" name="Content Placeholder 1"/>
          <p:cNvSpPr>
            <a:spLocks noGrp="1"/>
          </p:cNvSpPr>
          <p:nvPr>
            <p:ph idx="1"/>
          </p:nvPr>
        </p:nvSpPr>
        <p:spPr>
          <a:xfrm>
            <a:off x="457200" y="1676400"/>
            <a:ext cx="8229600" cy="4330700"/>
          </a:xfrm>
        </p:spPr>
        <p:txBody>
          <a:bodyPr/>
          <a:lstStyle/>
          <a:p>
            <a:pPr eaLnBrk="1"/>
            <a:r>
              <a:rPr lang="en-US" b="1" smtClean="0"/>
              <a:t>Malware</a:t>
            </a:r>
          </a:p>
          <a:p>
            <a:pPr lvl="1" eaLnBrk="1" hangingPunct="1"/>
            <a:endParaRPr lang="en-US" smtClean="0"/>
          </a:p>
        </p:txBody>
      </p:sp>
      <p:sp>
        <p:nvSpPr>
          <p:cNvPr id="35843"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FC544C3-4D0B-4EC4-978D-7A2459AB2C33}" type="slidenum">
              <a:rPr lang="en-US" smtClean="0"/>
              <a:pPr fontAlgn="base">
                <a:spcBef>
                  <a:spcPct val="0"/>
                </a:spcBef>
                <a:spcAft>
                  <a:spcPct val="0"/>
                </a:spcAft>
                <a:defRPr/>
              </a:pPr>
              <a:t>5</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Classic Malware: Viruses and Worms</a:t>
            </a:r>
            <a:endParaRPr lang="en-US" dirty="0"/>
          </a:p>
        </p:txBody>
      </p:sp>
      <p:sp>
        <p:nvSpPr>
          <p:cNvPr id="8" name="Rounded Rectangle 7"/>
          <p:cNvSpPr/>
          <p:nvPr/>
        </p:nvSpPr>
        <p:spPr>
          <a:xfrm>
            <a:off x="609600" y="2362200"/>
            <a:ext cx="7848600" cy="3581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Malware is a very serious threat. In June 2006 Microsoft reported results from a survey of users who allowed their computers to be scanned for malware. The survey found 16 million pieces of malware on the 5.7 million machines examined. </a:t>
            </a:r>
          </a:p>
          <a:p>
            <a:pPr algn="ctr">
              <a:defRPr/>
            </a:pP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61443" name="Content Placeholder 1"/>
          <p:cNvSpPr>
            <a:spLocks noGrp="1"/>
          </p:cNvSpPr>
          <p:nvPr>
            <p:ph idx="1"/>
          </p:nvPr>
        </p:nvSpPr>
        <p:spPr>
          <a:xfrm>
            <a:off x="457200" y="1676400"/>
            <a:ext cx="8229600" cy="4330700"/>
          </a:xfrm>
        </p:spPr>
        <p:txBody>
          <a:bodyPr/>
          <a:lstStyle/>
          <a:p>
            <a:pPr eaLnBrk="1">
              <a:defRPr/>
            </a:pPr>
            <a:r>
              <a:rPr lang="en-US" b="1" dirty="0" smtClean="0"/>
              <a:t>Viruses</a:t>
            </a:r>
          </a:p>
          <a:p>
            <a:pPr lvl="1" eaLnBrk="1">
              <a:defRPr/>
            </a:pPr>
            <a:r>
              <a:rPr lang="en-US" dirty="0" smtClean="0">
                <a:solidFill>
                  <a:schemeClr val="accent4"/>
                </a:solidFill>
              </a:rPr>
              <a:t>Programs that attach themselves to legitimate programs on the victim’s machine</a:t>
            </a:r>
          </a:p>
          <a:p>
            <a:pPr lvl="1" eaLnBrk="1">
              <a:defRPr/>
            </a:pPr>
            <a:r>
              <a:rPr lang="en-US" dirty="0" smtClean="0"/>
              <a:t>Later when infected programs are transferred to other computers and run, the virus attaches itself to other programs on those machines</a:t>
            </a:r>
          </a:p>
          <a:p>
            <a:pPr lvl="1" eaLnBrk="1" hangingPunct="1">
              <a:defRPr/>
            </a:pPr>
            <a:endParaRPr lang="en-US" dirty="0" smtClean="0"/>
          </a:p>
        </p:txBody>
      </p:sp>
      <p:sp>
        <p:nvSpPr>
          <p:cNvPr id="35843"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B7865D-2496-4B68-B026-3498C0D4A5AF}" type="slidenum">
              <a:rPr lang="en-US" smtClean="0"/>
              <a:pPr fontAlgn="base">
                <a:spcBef>
                  <a:spcPct val="0"/>
                </a:spcBef>
                <a:spcAft>
                  <a:spcPct val="0"/>
                </a:spcAft>
                <a:defRPr/>
              </a:pPr>
              <a:t>6</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Classic Malware: Viruses and Worms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62467" name="Content Placeholder 1"/>
          <p:cNvSpPr>
            <a:spLocks noGrp="1"/>
          </p:cNvSpPr>
          <p:nvPr>
            <p:ph idx="1"/>
          </p:nvPr>
        </p:nvSpPr>
        <p:spPr>
          <a:xfrm>
            <a:off x="457200" y="1752600"/>
            <a:ext cx="8229600" cy="4254500"/>
          </a:xfrm>
        </p:spPr>
        <p:txBody>
          <a:bodyPr/>
          <a:lstStyle/>
          <a:p>
            <a:pPr eaLnBrk="1">
              <a:defRPr/>
            </a:pPr>
            <a:r>
              <a:rPr lang="en-US" b="1" dirty="0" smtClean="0"/>
              <a:t>Viruses</a:t>
            </a:r>
          </a:p>
          <a:p>
            <a:pPr lvl="1" eaLnBrk="1">
              <a:defRPr/>
            </a:pPr>
            <a:r>
              <a:rPr lang="en-US" dirty="0" smtClean="0">
                <a:solidFill>
                  <a:schemeClr val="accent4"/>
                </a:solidFill>
              </a:rPr>
              <a:t>Spread today primarily by e-mail with infected attachments</a:t>
            </a:r>
          </a:p>
          <a:p>
            <a:pPr lvl="1" eaLnBrk="1">
              <a:defRPr/>
            </a:pPr>
            <a:r>
              <a:rPr lang="en-US" dirty="0" smtClean="0">
                <a:solidFill>
                  <a:schemeClr val="accent4"/>
                </a:solidFill>
              </a:rPr>
              <a:t>Also by instant messaging, file transfers, file sharing programs, downloads from malicious websites, etc</a:t>
            </a:r>
          </a:p>
        </p:txBody>
      </p:sp>
      <p:sp>
        <p:nvSpPr>
          <p:cNvPr id="37891"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20EC81F-F254-411B-85AF-BF6E4C4B4CFA}" type="slidenum">
              <a:rPr lang="en-US" smtClean="0"/>
              <a:pPr fontAlgn="base">
                <a:spcBef>
                  <a:spcPct val="0"/>
                </a:spcBef>
                <a:spcAft>
                  <a:spcPct val="0"/>
                </a:spcAft>
                <a:defRPr/>
              </a:pPr>
              <a:t>7</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Classic Malware: Viruses and Worms</a:t>
            </a:r>
            <a:endParaRPr lang="en-US" dirty="0"/>
          </a:p>
        </p:txBody>
      </p:sp>
      <p:sp>
        <p:nvSpPr>
          <p:cNvPr id="7" name="Rounded Rectangle 6"/>
          <p:cNvSpPr/>
          <p:nvPr/>
        </p:nvSpPr>
        <p:spPr>
          <a:xfrm>
            <a:off x="685800" y="4343400"/>
            <a:ext cx="80772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a:defRPr/>
            </a:pPr>
            <a:endParaRPr lang="en-US" sz="2800" dirty="0"/>
          </a:p>
          <a:p>
            <a:pPr marL="0" lvl="1" algn="ctr">
              <a:defRPr/>
            </a:pPr>
            <a:r>
              <a:rPr lang="en-US" sz="2800" dirty="0"/>
              <a:t>Through networked applications, viruses can spread very rapidly today</a:t>
            </a:r>
          </a:p>
          <a:p>
            <a:pPr algn="ctr">
              <a:defRPr/>
            </a:pP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7411" name="Content Placeholder 1"/>
          <p:cNvSpPr>
            <a:spLocks noGrp="1"/>
          </p:cNvSpPr>
          <p:nvPr>
            <p:ph idx="1"/>
          </p:nvPr>
        </p:nvSpPr>
        <p:spPr>
          <a:xfrm>
            <a:off x="457200" y="1371600"/>
            <a:ext cx="8229600" cy="4406900"/>
          </a:xfrm>
        </p:spPr>
        <p:txBody>
          <a:bodyPr/>
          <a:lstStyle/>
          <a:p>
            <a:pPr eaLnBrk="1"/>
            <a:r>
              <a:rPr lang="en-US" b="1" smtClean="0"/>
              <a:t>Example</a:t>
            </a:r>
          </a:p>
        </p:txBody>
      </p:sp>
      <p:sp>
        <p:nvSpPr>
          <p:cNvPr id="37891"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20C9146-2BBD-4A97-A3A3-9DD8F155F610}" type="slidenum">
              <a:rPr lang="en-US" smtClean="0"/>
              <a:pPr fontAlgn="base">
                <a:spcBef>
                  <a:spcPct val="0"/>
                </a:spcBef>
                <a:spcAft>
                  <a:spcPct val="0"/>
                </a:spcAft>
                <a:defRPr/>
              </a:pPr>
              <a:t>8</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Classic Malware: Viruses and Worms</a:t>
            </a:r>
            <a:endParaRPr lang="en-US" dirty="0"/>
          </a:p>
        </p:txBody>
      </p:sp>
      <p:sp>
        <p:nvSpPr>
          <p:cNvPr id="7" name="Rounded Rectangle 6"/>
          <p:cNvSpPr/>
          <p:nvPr/>
        </p:nvSpPr>
        <p:spPr>
          <a:xfrm>
            <a:off x="685800" y="1828800"/>
            <a:ext cx="8077200" cy="502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600" dirty="0"/>
              <a:t>When Macintosh users searched </a:t>
            </a:r>
            <a:r>
              <a:rPr lang="en-US" sz="2600" dirty="0" err="1"/>
              <a:t>BitTorrent</a:t>
            </a:r>
            <a:r>
              <a:rPr lang="en-US" sz="2600" dirty="0"/>
              <a:t> sites in early 2009, they found that they were able to download the newly released CS4. They would also download a program on the </a:t>
            </a:r>
            <a:r>
              <a:rPr lang="en-US" sz="2600" dirty="0" err="1"/>
              <a:t>downloaders</a:t>
            </a:r>
            <a:r>
              <a:rPr lang="en-US" sz="2600" dirty="0"/>
              <a:t> computer to crack the software. The copy of CS4 was clean, however, when the downloader ran the cracking program, he or she got a dialog box saying “Adobe CS4 Crack [</a:t>
            </a:r>
            <a:r>
              <a:rPr lang="en-US" sz="2600" dirty="0" err="1"/>
              <a:t>intel</a:t>
            </a:r>
            <a:r>
              <a:rPr lang="en-US" sz="2600" dirty="0"/>
              <a:t>] requires that you type your password.”</a:t>
            </a:r>
          </a:p>
          <a:p>
            <a:pPr algn="ctr">
              <a:defRPr/>
            </a:pPr>
            <a:r>
              <a:rPr lang="en-US" i="1" dirty="0"/>
              <a:t>-”Mac Trojan Horse Found In Pirated Adobe CS4 (http://blogs.zdnet.com)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64515" name="Content Placeholder 1"/>
          <p:cNvSpPr>
            <a:spLocks noGrp="1"/>
          </p:cNvSpPr>
          <p:nvPr>
            <p:ph idx="1"/>
          </p:nvPr>
        </p:nvSpPr>
        <p:spPr>
          <a:xfrm>
            <a:off x="457200" y="1828800"/>
            <a:ext cx="8229600" cy="4178300"/>
          </a:xfrm>
        </p:spPr>
        <p:txBody>
          <a:bodyPr/>
          <a:lstStyle/>
          <a:p>
            <a:pPr eaLnBrk="1">
              <a:defRPr/>
            </a:pPr>
            <a:r>
              <a:rPr lang="en-US" b="1" dirty="0" smtClean="0"/>
              <a:t>Worms</a:t>
            </a:r>
          </a:p>
          <a:p>
            <a:pPr lvl="1" eaLnBrk="1">
              <a:defRPr/>
            </a:pPr>
            <a:r>
              <a:rPr lang="en-US" dirty="0" smtClean="0">
                <a:solidFill>
                  <a:schemeClr val="accent4"/>
                </a:solidFill>
              </a:rPr>
              <a:t>Full programs that do not attach themselves to other programs</a:t>
            </a:r>
          </a:p>
          <a:p>
            <a:pPr lvl="1" eaLnBrk="1">
              <a:defRPr/>
            </a:pPr>
            <a:r>
              <a:rPr lang="en-US" dirty="0" smtClean="0"/>
              <a:t>Like viruses, can spread by e-mail, instant messaging, and file transfers</a:t>
            </a:r>
          </a:p>
        </p:txBody>
      </p:sp>
      <p:sp>
        <p:nvSpPr>
          <p:cNvPr id="3686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179DD3C-516C-49C5-8687-A6C8F3E02415}" type="slidenum">
              <a:rPr lang="en-US" smtClean="0"/>
              <a:pPr fontAlgn="base">
                <a:spcBef>
                  <a:spcPct val="0"/>
                </a:spcBef>
                <a:spcAft>
                  <a:spcPct val="0"/>
                </a:spcAft>
                <a:defRPr/>
              </a:pPr>
              <a:t>9</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Classic Malware: Viruses and Worms</a:t>
            </a:r>
            <a:endParaRPr lang="en-US" dirty="0"/>
          </a:p>
        </p:txBody>
      </p:sp>
      <p:sp>
        <p:nvSpPr>
          <p:cNvPr id="7" name="Rounded Rectangle 6"/>
          <p:cNvSpPr/>
          <p:nvPr/>
        </p:nvSpPr>
        <p:spPr>
          <a:xfrm>
            <a:off x="609600" y="4191000"/>
            <a:ext cx="80772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In general worms act much like viruses and can spread via email and in other ways that viruses spread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1477</TotalTime>
  <Words>1641</Words>
  <Application>Microsoft Office PowerPoint</Application>
  <PresentationFormat>On-screen Show (4:3)</PresentationFormat>
  <Paragraphs>186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Lucida Sans Unicode</vt:lpstr>
      <vt:lpstr>Wingdings 3</vt:lpstr>
      <vt:lpstr>Verdana</vt:lpstr>
      <vt:lpstr>Wingdings 2</vt:lpstr>
      <vt:lpstr>Calibri</vt:lpstr>
      <vt:lpstr>Concourse</vt:lpstr>
      <vt:lpstr>Continued… The Threat Environment: Attackers and Their Attacks</vt:lpstr>
      <vt:lpstr>Agenda</vt:lpstr>
      <vt:lpstr>2.3 Traditional  External Attackers</vt:lpstr>
      <vt:lpstr>2.3.1 Classic Malware: Viruses and Worms</vt:lpstr>
      <vt:lpstr>Classic Malware: Viruses and Worms</vt:lpstr>
      <vt:lpstr>Classic Malware: Viruses and Worms</vt:lpstr>
      <vt:lpstr>Classic Malware: Viruses and Worms</vt:lpstr>
      <vt:lpstr>Classic Malware: Viruses and Worms</vt:lpstr>
      <vt:lpstr>Classic Malware: Viruses and Worms</vt:lpstr>
      <vt:lpstr>Classic Malware: Viruses and Worms</vt:lpstr>
      <vt:lpstr>Classic Malware: Viruses and Worms</vt:lpstr>
      <vt:lpstr>Classic Malware: Viruses and Worms</vt:lpstr>
      <vt:lpstr>Classic Malware: Viruses and Worms</vt:lpstr>
      <vt:lpstr>Classic Malware: Viruses and Worms</vt:lpstr>
      <vt:lpstr>Classic Malware: Viruses and Worms</vt:lpstr>
      <vt:lpstr>Classic Malware: Viruses and Worms</vt:lpstr>
      <vt:lpstr>Classic Malware: Viruses and Worms</vt:lpstr>
      <vt:lpstr>2.3.2 Trojan Horses and Rootkits</vt:lpstr>
      <vt:lpstr>Trojan Horses and Rootkits</vt:lpstr>
      <vt:lpstr>Trojan Horses and Rootkits</vt:lpstr>
      <vt:lpstr>Trojan Horses and Rootkits</vt:lpstr>
      <vt:lpstr>Trojan Horses and Rootkits</vt:lpstr>
      <vt:lpstr>Trojan Horses and Rootkits</vt:lpstr>
      <vt:lpstr>Trojan Horses and Rootkits</vt:lpstr>
      <vt:lpstr>Trojan Horses and Rootkits</vt:lpstr>
      <vt:lpstr>Trojan Horses and Rootkits</vt:lpstr>
      <vt:lpstr>Trojan Horses and Rootkits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Nahil Mahmood/ITG/Lahore/MCB</cp:lastModifiedBy>
  <cp:revision>244</cp:revision>
  <dcterms:created xsi:type="dcterms:W3CDTF">2009-03-16T04:19:02Z</dcterms:created>
  <dcterms:modified xsi:type="dcterms:W3CDTF">2011-09-04T14:27:49Z</dcterms:modified>
</cp:coreProperties>
</file>