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handoutMasterIdLst>
    <p:handoutMasterId r:id="rId26"/>
  </p:handoutMasterIdLst>
  <p:sldIdLst>
    <p:sldId id="502" r:id="rId2"/>
    <p:sldId id="501" r:id="rId3"/>
    <p:sldId id="404" r:id="rId4"/>
    <p:sldId id="480" r:id="rId5"/>
    <p:sldId id="362" r:id="rId6"/>
    <p:sldId id="481" r:id="rId7"/>
    <p:sldId id="405" r:id="rId8"/>
    <p:sldId id="483" r:id="rId9"/>
    <p:sldId id="482" r:id="rId10"/>
    <p:sldId id="484" r:id="rId11"/>
    <p:sldId id="485" r:id="rId12"/>
    <p:sldId id="489" r:id="rId13"/>
    <p:sldId id="488" r:id="rId14"/>
    <p:sldId id="490" r:id="rId15"/>
    <p:sldId id="491" r:id="rId16"/>
    <p:sldId id="492" r:id="rId17"/>
    <p:sldId id="493" r:id="rId18"/>
    <p:sldId id="495" r:id="rId19"/>
    <p:sldId id="496" r:id="rId20"/>
    <p:sldId id="497" r:id="rId21"/>
    <p:sldId id="498" r:id="rId22"/>
    <p:sldId id="499" r:id="rId23"/>
    <p:sldId id="503"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autoAdjust="0"/>
    <p:restoredTop sz="94714" autoAdjust="0"/>
  </p:normalViewPr>
  <p:slideViewPr>
    <p:cSldViewPr>
      <p:cViewPr varScale="1">
        <p:scale>
          <a:sx n="52" d="100"/>
          <a:sy n="52" d="100"/>
        </p:scale>
        <p:origin x="-1219"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4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A08DFE3-1B54-4328-9DA6-E568D7263473}" type="datetimeFigureOut">
              <a:rPr lang="en-US"/>
              <a:pPr>
                <a:defRPr/>
              </a:pPr>
              <a:t>9/4/2011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D49977D-03D4-44EF-985B-DFBF527B57C0}"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45A69FA-F99F-41A0-8142-F8E6455DD420}" type="datetimeFigureOut">
              <a:rPr lang="en-US"/>
              <a:pPr>
                <a:defRPr/>
              </a:pPr>
              <a:t>9/4/2011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7261742-C011-4D1D-AFC7-170BC41AC8B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A18325-04D0-4300-B380-7740B1536D60}"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F596AD-A68B-414B-90F6-C39206413259}"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1E207F-64BB-4DA7-B3FA-2FEB966F3D59}"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7FF1DD-8393-473B-8BA9-57578CEA8639}"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C5E47B-5E05-4651-AC2F-30C3A2181F4C}"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3D36DE-FB55-4F52-87E3-4E9E83AB571F}"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ACA8A3-111C-4730-9B84-0B6C1F3B3FF9}"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6B9AB9-1E37-444E-A57D-21268B2CFC8F}"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BD9331-A2DA-4B0F-999B-0FD125E6931E}"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A4B6D8-2F99-4EA9-9AEB-B0832328F2CD}" type="slidenum">
              <a:rPr lang="en-US" smtClean="0"/>
              <a:pPr fontAlgn="base">
                <a:spcBef>
                  <a:spcPct val="0"/>
                </a:spcBef>
                <a:spcAft>
                  <a:spcPct val="0"/>
                </a:spcAft>
                <a:defRPr/>
              </a:pPr>
              <a:t>15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3733800" y="6324600"/>
            <a:ext cx="1920875" cy="365125"/>
          </a:xfrm>
        </p:spPr>
        <p:txBody>
          <a:bodyPr/>
          <a:lstStyle>
            <a:lvl1pPr>
              <a:defRPr>
                <a:solidFill>
                  <a:srgbClr val="FFFFFF"/>
                </a:solidFill>
              </a:defRPr>
            </a:lvl1pPr>
          </a:lstStyle>
          <a:p>
            <a:pPr>
              <a:defRPr/>
            </a:pPr>
            <a:fld id="{EA22C1E3-8623-464D-AAFA-36A5ADF9AFB1}" type="datetime1">
              <a:rPr lang="en-US"/>
              <a:pPr>
                <a:defRPr/>
              </a:pPr>
              <a:t>9/4/2011</a:t>
            </a:fld>
            <a:endParaRPr lang="en-US"/>
          </a:p>
        </p:txBody>
      </p:sp>
      <p:sp>
        <p:nvSpPr>
          <p:cNvPr id="12" name="Footer Placeholder 18"/>
          <p:cNvSpPr>
            <a:spLocks noGrp="1"/>
          </p:cNvSpPr>
          <p:nvPr>
            <p:ph type="ftr" sz="quarter" idx="11"/>
          </p:nvPr>
        </p:nvSpPr>
        <p:spPr>
          <a:xfrm>
            <a:off x="381000" y="6172200"/>
            <a:ext cx="3810000" cy="365125"/>
          </a:xfrm>
        </p:spPr>
        <p:txBody>
          <a:bodyPr/>
          <a:lstStyle>
            <a:lvl1pPr algn="l">
              <a:defRPr sz="1400">
                <a:solidFill>
                  <a:srgbClr val="E8F0F4"/>
                </a:solidFill>
              </a:defRPr>
            </a:lvl1pPr>
          </a:lstStyle>
          <a:p>
            <a:pPr>
              <a:defRPr/>
            </a:pPr>
            <a:r>
              <a:rPr lang="en-US"/>
              <a:t>Copyright Pearson Prentice-Hall 2010</a:t>
            </a:r>
          </a:p>
        </p:txBody>
      </p:sp>
      <p:sp>
        <p:nvSpPr>
          <p:cNvPr id="13" name="Slide Number Placeholder 26"/>
          <p:cNvSpPr>
            <a:spLocks noGrp="1"/>
          </p:cNvSpPr>
          <p:nvPr>
            <p:ph type="sldNum" sz="quarter" idx="12"/>
          </p:nvPr>
        </p:nvSpPr>
        <p:spPr>
          <a:xfrm>
            <a:off x="7848600" y="6096000"/>
            <a:ext cx="898525" cy="365125"/>
          </a:xfrm>
        </p:spPr>
        <p:txBody>
          <a:bodyPr/>
          <a:lstStyle>
            <a:lvl1pPr>
              <a:defRPr sz="2400">
                <a:solidFill>
                  <a:srgbClr val="FFFFFF"/>
                </a:solidFill>
              </a:defRPr>
            </a:lvl1pPr>
            <a:extLst/>
          </a:lstStyle>
          <a:p>
            <a:pPr>
              <a:defRPr/>
            </a:pPr>
            <a:fld id="{0BE074D7-4AC8-4DB6-81E4-73532FA0367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7699673-0B2F-4E88-832A-BC5E0728B299}" type="datetime1">
              <a:rPr lang="en-US"/>
              <a:pPr>
                <a:defRPr/>
              </a:pPr>
              <a:t>9/4/2011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C655D32E-3F67-4E8B-AD4D-87BDAE9FB32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0E0E03C-BCC3-4EDE-9278-FA3FA3A58297}" type="datetime1">
              <a:rPr lang="en-US"/>
              <a:pPr>
                <a:defRPr/>
              </a:pPr>
              <a:t>9/4/2011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346239C9-FCA4-4904-A36D-393C47F8280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4" name="Footer Placeholder 4"/>
          <p:cNvSpPr>
            <a:spLocks noGrp="1"/>
          </p:cNvSpPr>
          <p:nvPr>
            <p:ph type="ftr" sz="quarter" idx="10"/>
          </p:nvPr>
        </p:nvSpPr>
        <p:spPr>
          <a:xfrm>
            <a:off x="4495800" y="6416675"/>
            <a:ext cx="4343400" cy="365125"/>
          </a:xfrm>
        </p:spPr>
        <p:txBody>
          <a:bodyPr/>
          <a:lstStyle>
            <a:lvl1pPr>
              <a:defRPr sz="1400"/>
            </a:lvl1pPr>
          </a:lstStyle>
          <a:p>
            <a:pPr>
              <a:defRPr/>
            </a:pPr>
            <a:r>
              <a:rPr lang="en-US"/>
              <a:t>Copyright Pearson Prentice-Hall 2010</a:t>
            </a:r>
          </a:p>
        </p:txBody>
      </p:sp>
      <p:sp>
        <p:nvSpPr>
          <p:cNvPr id="5" name="Slide Number Placeholder 5"/>
          <p:cNvSpPr>
            <a:spLocks noGrp="1"/>
          </p:cNvSpPr>
          <p:nvPr>
            <p:ph type="sldNum" sz="quarter" idx="11"/>
          </p:nvPr>
        </p:nvSpPr>
        <p:spPr>
          <a:xfrm>
            <a:off x="0" y="6248400"/>
            <a:ext cx="762000" cy="365125"/>
          </a:xfrm>
        </p:spPr>
        <p:txBody>
          <a:bodyPr/>
          <a:lstStyle>
            <a:lvl1pPr>
              <a:defRPr sz="2000">
                <a:solidFill>
                  <a:schemeClr val="bg1"/>
                </a:solidFill>
              </a:defRPr>
            </a:lvl1pPr>
            <a:extLst/>
          </a:lstStyle>
          <a:p>
            <a:pPr>
              <a:defRPr/>
            </a:pPr>
            <a:fld id="{C57E4C5A-A792-48C3-B461-44F6D393394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Footer Placeholder 4"/>
          <p:cNvSpPr>
            <a:spLocks noGrp="1"/>
          </p:cNvSpPr>
          <p:nvPr>
            <p:ph type="ftr" sz="quarter" idx="10"/>
          </p:nvPr>
        </p:nvSpPr>
        <p:spPr>
          <a:xfrm>
            <a:off x="5334000" y="6324600"/>
            <a:ext cx="3697288" cy="365125"/>
          </a:xfrm>
        </p:spPr>
        <p:txBody>
          <a:bodyPr/>
          <a:lstStyle>
            <a:lvl1pPr>
              <a:defRPr sz="1400"/>
            </a:lvl1pPr>
          </a:lstStyle>
          <a:p>
            <a:pPr>
              <a:defRPr/>
            </a:pPr>
            <a:r>
              <a:rPr lang="en-US"/>
              <a:t>Copyright Pearson Prentice-Hall 2009</a:t>
            </a:r>
          </a:p>
        </p:txBody>
      </p:sp>
      <p:sp>
        <p:nvSpPr>
          <p:cNvPr id="7" name="Slide Number Placeholder 5"/>
          <p:cNvSpPr>
            <a:spLocks noGrp="1"/>
          </p:cNvSpPr>
          <p:nvPr>
            <p:ph type="sldNum" sz="quarter" idx="11"/>
          </p:nvPr>
        </p:nvSpPr>
        <p:spPr>
          <a:xfrm>
            <a:off x="0" y="6324600"/>
            <a:ext cx="974725" cy="365125"/>
          </a:xfrm>
        </p:spPr>
        <p:txBody>
          <a:bodyPr/>
          <a:lstStyle>
            <a:lvl1pPr>
              <a:defRPr sz="2000">
                <a:solidFill>
                  <a:schemeClr val="bg1"/>
                </a:solidFill>
              </a:defRPr>
            </a:lvl1pPr>
            <a:extLst/>
          </a:lstStyle>
          <a:p>
            <a:pPr>
              <a:defRPr/>
            </a:pPr>
            <a:fld id="{60877CF0-5243-48E6-B61B-8E42EA9DF53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D3C9A591-A8E4-4316-B6AB-48877748B7D4}" type="datetime1">
              <a:rPr lang="en-US"/>
              <a:pPr>
                <a:defRPr/>
              </a:pPr>
              <a:t>9/4/2011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extLst/>
          </a:lstStyle>
          <a:p>
            <a:pPr>
              <a:defRPr/>
            </a:pPr>
            <a:fld id="{9412B86E-95E0-4D26-9331-77C6664B9694}"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EB39D569-AA5A-4ABC-8650-C53A76B05F22}" type="datetime1">
              <a:rPr lang="en-US"/>
              <a:pPr>
                <a:defRPr/>
              </a:pPr>
              <a:t>9/4/2011</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Pearson Prentice-Hall 2009</a:t>
            </a:r>
          </a:p>
        </p:txBody>
      </p:sp>
      <p:sp>
        <p:nvSpPr>
          <p:cNvPr id="9" name="Slide Number Placeholder 8"/>
          <p:cNvSpPr>
            <a:spLocks noGrp="1"/>
          </p:cNvSpPr>
          <p:nvPr>
            <p:ph type="sldNum" sz="quarter" idx="12"/>
          </p:nvPr>
        </p:nvSpPr>
        <p:spPr/>
        <p:txBody>
          <a:bodyPr/>
          <a:lstStyle>
            <a:lvl1pPr>
              <a:defRPr/>
            </a:lvl1pPr>
            <a:extLst/>
          </a:lstStyle>
          <a:p>
            <a:pPr>
              <a:defRPr/>
            </a:pPr>
            <a:fld id="{1F260845-0ABE-4A73-9FFB-8D86E0654F2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951F5698-924F-4119-9487-CE4A422B5364}" type="datetime1">
              <a:rPr lang="en-US"/>
              <a:pPr>
                <a:defRPr/>
              </a:pPr>
              <a:t>9/4/2011</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Pearson Prentice-Hall 2009</a:t>
            </a:r>
          </a:p>
        </p:txBody>
      </p:sp>
      <p:sp>
        <p:nvSpPr>
          <p:cNvPr id="5" name="Slide Number Placeholder 4"/>
          <p:cNvSpPr>
            <a:spLocks noGrp="1"/>
          </p:cNvSpPr>
          <p:nvPr>
            <p:ph type="sldNum" sz="quarter" idx="12"/>
          </p:nvPr>
        </p:nvSpPr>
        <p:spPr/>
        <p:txBody>
          <a:bodyPr/>
          <a:lstStyle>
            <a:lvl1pPr>
              <a:defRPr/>
            </a:lvl1pPr>
            <a:extLst/>
          </a:lstStyle>
          <a:p>
            <a:pPr>
              <a:defRPr/>
            </a:pPr>
            <a:fld id="{DEE5F30B-FCE6-4A81-AA20-735D8FD54B5C}"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01C8E3E-3683-485D-82A9-E23E9A527DC9}" type="datetime1">
              <a:rPr lang="en-US"/>
              <a:pPr>
                <a:defRPr/>
              </a:pPr>
              <a:t>9/4/2011</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4" name="Slide Number Placeholder 17"/>
          <p:cNvSpPr>
            <a:spLocks noGrp="1"/>
          </p:cNvSpPr>
          <p:nvPr>
            <p:ph type="sldNum" sz="quarter" idx="12"/>
          </p:nvPr>
        </p:nvSpPr>
        <p:spPr/>
        <p:txBody>
          <a:bodyPr/>
          <a:lstStyle>
            <a:lvl1pPr>
              <a:defRPr/>
            </a:lvl1pPr>
          </a:lstStyle>
          <a:p>
            <a:pPr>
              <a:defRPr/>
            </a:pPr>
            <a:fld id="{F855BCBD-888B-4D9C-8E1B-660000E57C8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56648B1-E76F-4699-8743-A3953843ACC9}" type="datetime1">
              <a:rPr lang="en-US"/>
              <a:pPr>
                <a:defRPr/>
              </a:pPr>
              <a:t>9/4/2011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extLst/>
          </a:lstStyle>
          <a:p>
            <a:pPr>
              <a:defRPr/>
            </a:pPr>
            <a:fld id="{1CD1A54B-1D02-4E9E-B42C-908C5CB37EB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pPr>
              <a:defRPr/>
            </a:pPr>
            <a:fld id="{5715E1DD-FF8C-42DE-9FEF-EC4B1E8479B1}" type="datetime1">
              <a:rPr lang="en-US"/>
              <a:pPr>
                <a:defRPr/>
              </a:pPr>
              <a:t>9/4/2011</a:t>
            </a:fld>
            <a:endParaRPr lang="en-US"/>
          </a:p>
        </p:txBody>
      </p:sp>
      <p:sp>
        <p:nvSpPr>
          <p:cNvPr id="12"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D834B448-FE87-4A6C-B540-6381358FD74C}"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pPr>
              <a:defRPr/>
            </a:pPr>
            <a:fld id="{E8C1F183-82A6-4139-B2BA-80D1B735E5E8}" type="datetime1">
              <a:rPr lang="en-US"/>
              <a:pPr>
                <a:defRPr/>
              </a:pPr>
              <a:t>9/4/2011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defRPr>
            </a:lvl1pPr>
          </a:lstStyle>
          <a:p>
            <a:pPr>
              <a:defRPr/>
            </a:pPr>
            <a:r>
              <a:rPr lang="en-US"/>
              <a:t>Copyright Pearson Prentice-Hall 2009</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D82D4564-D735-47F2-B1DA-FFF81577EE2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07" r:id="rId7"/>
    <p:sldLayoutId id="2147483816" r:id="rId8"/>
    <p:sldLayoutId id="2147483817" r:id="rId9"/>
    <p:sldLayoutId id="2147483808" r:id="rId10"/>
    <p:sldLayoutId id="2147483809"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cworld.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687457"/>
          </a:xfrm>
        </p:spPr>
        <p:txBody>
          <a:bodyPr>
            <a:normAutofit fontScale="90000"/>
          </a:bodyPr>
          <a:lstStyle/>
          <a:p>
            <a:pPr eaLnBrk="1" fontAlgn="auto" hangingPunct="1">
              <a:spcAft>
                <a:spcPts val="0"/>
              </a:spcAft>
              <a:defRPr/>
            </a:pPr>
            <a:r>
              <a:rPr lang="en-US" dirty="0" smtClean="0">
                <a:solidFill>
                  <a:schemeClr val="accent4"/>
                </a:solidFill>
              </a:rPr>
              <a:t>Continued…</a:t>
            </a:r>
            <a:br>
              <a:rPr lang="en-US" dirty="0" smtClean="0">
                <a:solidFill>
                  <a:schemeClr val="accent4"/>
                </a:solidFill>
              </a:rPr>
            </a:br>
            <a:r>
              <a:rPr lang="en-US" dirty="0" smtClean="0"/>
              <a:t>The Threat Environment:</a:t>
            </a:r>
            <a:br>
              <a:rPr lang="en-US" dirty="0" smtClean="0"/>
            </a:br>
            <a:r>
              <a:rPr lang="en-US" dirty="0" smtClean="0"/>
              <a:t>Attackers and Their Attacks</a:t>
            </a:r>
            <a:endParaRPr lang="en-US" dirty="0"/>
          </a:p>
        </p:txBody>
      </p:sp>
      <p:sp>
        <p:nvSpPr>
          <p:cNvPr id="10243" name="Subtitle 2"/>
          <p:cNvSpPr>
            <a:spLocks noGrp="1"/>
          </p:cNvSpPr>
          <p:nvPr>
            <p:ph type="subTitle" idx="1"/>
          </p:nvPr>
        </p:nvSpPr>
        <p:spPr>
          <a:xfrm>
            <a:off x="685800" y="3600450"/>
            <a:ext cx="7772400" cy="1200150"/>
          </a:xfrm>
        </p:spPr>
        <p:txBody>
          <a:bodyPr/>
          <a:lstStyle/>
          <a:p>
            <a:pPr marR="0" eaLnBrk="1" hangingPunct="1"/>
            <a:r>
              <a:rPr lang="en-US" smtClean="0"/>
              <a:t>Reference: </a:t>
            </a:r>
          </a:p>
          <a:p>
            <a:pPr marR="0" eaLnBrk="1" hangingPunct="1"/>
            <a:r>
              <a:rPr lang="en-US" i="1" smtClean="0"/>
              <a:t>Corporate &amp; Network Security, Chapter 1</a:t>
            </a:r>
          </a:p>
          <a:p>
            <a:pPr marR="0" eaLnBrk="1" hangingPunct="1"/>
            <a:r>
              <a:rPr lang="en-US" i="1" smtClean="0"/>
              <a:t>Raymond R. Panko</a:t>
            </a:r>
          </a:p>
          <a:p>
            <a:pPr marR="0" eaLnBrk="1" hangingPunct="1"/>
            <a:r>
              <a:rPr lang="en-US" smtClean="0"/>
              <a:t>: </a:t>
            </a: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76803" name="Content Placeholder 1"/>
          <p:cNvSpPr>
            <a:spLocks noGrp="1"/>
          </p:cNvSpPr>
          <p:nvPr>
            <p:ph idx="1"/>
          </p:nvPr>
        </p:nvSpPr>
        <p:spPr>
          <a:xfrm>
            <a:off x="457200" y="1481138"/>
            <a:ext cx="8229600" cy="5072062"/>
          </a:xfrm>
        </p:spPr>
        <p:txBody>
          <a:bodyPr/>
          <a:lstStyle/>
          <a:p>
            <a:pPr eaLnBrk="1">
              <a:defRPr/>
            </a:pPr>
            <a:r>
              <a:rPr lang="en-US" b="1" dirty="0" smtClean="0"/>
              <a:t>Social Engineering in Malware</a:t>
            </a:r>
          </a:p>
          <a:p>
            <a:pPr lvl="2" eaLnBrk="1">
              <a:spcBef>
                <a:spcPts val="1200"/>
              </a:spcBef>
              <a:defRPr/>
            </a:pPr>
            <a:r>
              <a:rPr lang="en-US" dirty="0" smtClean="0">
                <a:solidFill>
                  <a:schemeClr val="accent4"/>
                </a:solidFill>
              </a:rPr>
              <a:t>Spam</a:t>
            </a:r>
          </a:p>
          <a:p>
            <a:pPr eaLnBrk="1" hangingPunct="1">
              <a:defRPr/>
            </a:pPr>
            <a:endParaRPr lang="en-US" dirty="0" smtClean="0"/>
          </a:p>
          <a:p>
            <a:pPr lvl="1" eaLnBrk="1" hangingPunct="1">
              <a:defRPr/>
            </a:pPr>
            <a:endParaRPr lang="en-US" dirty="0" smtClean="0"/>
          </a:p>
        </p:txBody>
      </p:sp>
      <p:sp>
        <p:nvSpPr>
          <p:cNvPr id="4505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28572D0-FDB1-4F29-93BD-2293CDD73D04}" type="slidenum">
              <a:rPr lang="en-US" smtClean="0"/>
              <a:pPr fontAlgn="base">
                <a:spcBef>
                  <a:spcPct val="0"/>
                </a:spcBef>
                <a:spcAft>
                  <a:spcPct val="0"/>
                </a:spcAft>
                <a:defRPr/>
              </a:pPr>
              <a:t>10</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Other Malware Attacks</a:t>
            </a:r>
            <a:endParaRPr lang="en-US" dirty="0"/>
          </a:p>
        </p:txBody>
      </p:sp>
      <p:sp>
        <p:nvSpPr>
          <p:cNvPr id="6" name="Rounded Rectangle 5"/>
          <p:cNvSpPr/>
          <p:nvPr/>
        </p:nvSpPr>
        <p:spPr>
          <a:xfrm>
            <a:off x="838200" y="2819400"/>
            <a:ext cx="7620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The bane of all email users is </a:t>
            </a:r>
            <a:r>
              <a:rPr lang="en-US" sz="2400" b="1" dirty="0"/>
              <a:t>spam</a:t>
            </a:r>
            <a:r>
              <a:rPr lang="en-US" sz="2400" dirty="0"/>
              <a:t> which is defined as unsolicited commercial e-mail. </a:t>
            </a:r>
          </a:p>
        </p:txBody>
      </p:sp>
      <p:sp>
        <p:nvSpPr>
          <p:cNvPr id="7" name="Rounded Rectangle 6"/>
          <p:cNvSpPr/>
          <p:nvPr/>
        </p:nvSpPr>
        <p:spPr>
          <a:xfrm>
            <a:off x="838200" y="4648200"/>
            <a:ext cx="7620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In addition to being annoying, spam messages are often fraudulent or advertize dangerous products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76803" name="Content Placeholder 1"/>
          <p:cNvSpPr>
            <a:spLocks noGrp="1"/>
          </p:cNvSpPr>
          <p:nvPr>
            <p:ph idx="1"/>
          </p:nvPr>
        </p:nvSpPr>
        <p:spPr>
          <a:xfrm>
            <a:off x="457200" y="1481138"/>
            <a:ext cx="8229600" cy="5072062"/>
          </a:xfrm>
        </p:spPr>
        <p:txBody>
          <a:bodyPr/>
          <a:lstStyle/>
          <a:p>
            <a:pPr eaLnBrk="1">
              <a:defRPr/>
            </a:pPr>
            <a:r>
              <a:rPr lang="en-US" b="1" dirty="0" smtClean="0"/>
              <a:t>Social Engineering in Malware</a:t>
            </a:r>
          </a:p>
          <a:p>
            <a:pPr lvl="2" eaLnBrk="1">
              <a:spcBef>
                <a:spcPts val="1200"/>
              </a:spcBef>
              <a:defRPr/>
            </a:pPr>
            <a:r>
              <a:rPr lang="en-US" dirty="0" smtClean="0">
                <a:solidFill>
                  <a:schemeClr val="accent4"/>
                </a:solidFill>
              </a:rPr>
              <a:t>Spam</a:t>
            </a:r>
          </a:p>
          <a:p>
            <a:pPr eaLnBrk="1" hangingPunct="1">
              <a:defRPr/>
            </a:pPr>
            <a:endParaRPr lang="en-US" dirty="0" smtClean="0"/>
          </a:p>
          <a:p>
            <a:pPr lvl="1" eaLnBrk="1" hangingPunct="1">
              <a:defRPr/>
            </a:pPr>
            <a:endParaRPr lang="en-US" dirty="0" smtClean="0"/>
          </a:p>
        </p:txBody>
      </p:sp>
      <p:sp>
        <p:nvSpPr>
          <p:cNvPr id="4505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E49DCD3-1FDA-45D6-8541-724C140539C0}" type="slidenum">
              <a:rPr lang="en-US" smtClean="0"/>
              <a:pPr fontAlgn="base">
                <a:spcBef>
                  <a:spcPct val="0"/>
                </a:spcBef>
                <a:spcAft>
                  <a:spcPct val="0"/>
                </a:spcAft>
                <a:defRPr/>
              </a:pPr>
              <a:t>11</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Other Malware Attacks</a:t>
            </a:r>
            <a:endParaRPr lang="en-US" dirty="0"/>
          </a:p>
        </p:txBody>
      </p:sp>
      <p:sp>
        <p:nvSpPr>
          <p:cNvPr id="6" name="Rounded Rectangle 5"/>
          <p:cNvSpPr/>
          <p:nvPr/>
        </p:nvSpPr>
        <p:spPr>
          <a:xfrm>
            <a:off x="838200" y="2514600"/>
            <a:ext cx="7620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Spam has become a common vehicle for distributing viruses, worms, trojan horses, and many other types of malware</a:t>
            </a:r>
          </a:p>
        </p:txBody>
      </p:sp>
      <p:sp>
        <p:nvSpPr>
          <p:cNvPr id="7" name="Rounded Rectangle 6"/>
          <p:cNvSpPr/>
          <p:nvPr/>
        </p:nvSpPr>
        <p:spPr>
          <a:xfrm>
            <a:off x="838200" y="4267200"/>
            <a:ext cx="7620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According to </a:t>
            </a:r>
            <a:r>
              <a:rPr lang="en-US" sz="2400" dirty="0" err="1"/>
              <a:t>MessageLabs</a:t>
            </a:r>
            <a:r>
              <a:rPr lang="en-US" sz="2400" dirty="0"/>
              <a:t>, 73% of all e-mail messages were spam in March 2009. </a:t>
            </a:r>
          </a:p>
          <a:p>
            <a:pPr algn="ctr">
              <a:defRPr/>
            </a:pPr>
            <a:r>
              <a:rPr lang="en-US" sz="2000" i="1" dirty="0"/>
              <a:t>http://www.messagelabs.com</a:t>
            </a:r>
            <a:r>
              <a:rPr lang="en-US" sz="2400" dirty="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76803" name="Content Placeholder 1"/>
          <p:cNvSpPr>
            <a:spLocks noGrp="1"/>
          </p:cNvSpPr>
          <p:nvPr>
            <p:ph idx="1"/>
          </p:nvPr>
        </p:nvSpPr>
        <p:spPr>
          <a:xfrm>
            <a:off x="457200" y="1481138"/>
            <a:ext cx="8229600" cy="5072062"/>
          </a:xfrm>
        </p:spPr>
        <p:txBody>
          <a:bodyPr/>
          <a:lstStyle/>
          <a:p>
            <a:pPr eaLnBrk="1">
              <a:defRPr/>
            </a:pPr>
            <a:r>
              <a:rPr lang="en-US" b="1" dirty="0" smtClean="0"/>
              <a:t>Social Engineering in Malware</a:t>
            </a:r>
          </a:p>
          <a:p>
            <a:pPr lvl="2" eaLnBrk="1">
              <a:spcBef>
                <a:spcPts val="1200"/>
              </a:spcBef>
              <a:defRPr/>
            </a:pPr>
            <a:r>
              <a:rPr lang="en-US" dirty="0" smtClean="0">
                <a:solidFill>
                  <a:schemeClr val="accent4"/>
                </a:solidFill>
              </a:rPr>
              <a:t>Spam</a:t>
            </a:r>
          </a:p>
          <a:p>
            <a:pPr eaLnBrk="1" hangingPunct="1">
              <a:defRPr/>
            </a:pPr>
            <a:endParaRPr lang="en-US" dirty="0" smtClean="0"/>
          </a:p>
          <a:p>
            <a:pPr lvl="1" eaLnBrk="1" hangingPunct="1">
              <a:defRPr/>
            </a:pPr>
            <a:endParaRPr lang="en-US" dirty="0" smtClean="0"/>
          </a:p>
        </p:txBody>
      </p:sp>
      <p:sp>
        <p:nvSpPr>
          <p:cNvPr id="4505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92E9B81-84D6-4D6E-BC09-7211F16FDE7F}" type="slidenum">
              <a:rPr lang="en-US" smtClean="0"/>
              <a:pPr fontAlgn="base">
                <a:spcBef>
                  <a:spcPct val="0"/>
                </a:spcBef>
                <a:spcAft>
                  <a:spcPct val="0"/>
                </a:spcAft>
                <a:defRPr/>
              </a:pPr>
              <a:t>12</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Other Malware Attacks</a:t>
            </a:r>
            <a:endParaRPr lang="en-US" dirty="0"/>
          </a:p>
        </p:txBody>
      </p:sp>
      <p:sp>
        <p:nvSpPr>
          <p:cNvPr id="6" name="Rounded Rectangle 5"/>
          <p:cNvSpPr/>
          <p:nvPr/>
        </p:nvSpPr>
        <p:spPr>
          <a:xfrm>
            <a:off x="838200" y="2514600"/>
            <a:ext cx="7620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Even the load on networks caused by simply transmitting and storing spam can be significant. New forms of spam consist of image bodies in stead of text bodies to avoid detection from scanning programs. </a:t>
            </a:r>
          </a:p>
        </p:txBody>
      </p:sp>
      <p:sp>
        <p:nvSpPr>
          <p:cNvPr id="8" name="Rounded Rectangle 7"/>
          <p:cNvSpPr/>
          <p:nvPr/>
        </p:nvSpPr>
        <p:spPr>
          <a:xfrm>
            <a:off x="914400" y="4876800"/>
            <a:ext cx="7620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Image spam messages are much larger than traditional text spam messages.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94211" name="Content Placeholder 1"/>
          <p:cNvSpPr>
            <a:spLocks noGrp="1"/>
          </p:cNvSpPr>
          <p:nvPr>
            <p:ph idx="1"/>
          </p:nvPr>
        </p:nvSpPr>
        <p:spPr>
          <a:xfrm>
            <a:off x="457200" y="1219200"/>
            <a:ext cx="8229600" cy="5072063"/>
          </a:xfrm>
        </p:spPr>
        <p:txBody>
          <a:bodyPr/>
          <a:lstStyle/>
          <a:p>
            <a:pPr eaLnBrk="1">
              <a:defRPr/>
            </a:pPr>
            <a:r>
              <a:rPr lang="en-US" b="1" dirty="0" smtClean="0"/>
              <a:t>Social Engineering in Malware</a:t>
            </a:r>
          </a:p>
          <a:p>
            <a:pPr lvl="2" eaLnBrk="1">
              <a:spcBef>
                <a:spcPts val="1200"/>
              </a:spcBef>
              <a:defRPr/>
            </a:pPr>
            <a:r>
              <a:rPr lang="en-US" dirty="0" smtClean="0">
                <a:solidFill>
                  <a:schemeClr val="accent4"/>
                </a:solidFill>
              </a:rPr>
              <a:t>Phishing</a:t>
            </a:r>
          </a:p>
          <a:p>
            <a:pPr eaLnBrk="1" hangingPunct="1">
              <a:defRPr/>
            </a:pPr>
            <a:endParaRPr lang="en-US" dirty="0" smtClean="0"/>
          </a:p>
          <a:p>
            <a:pPr lvl="1" eaLnBrk="1" hangingPunct="1">
              <a:defRPr/>
            </a:pPr>
            <a:endParaRPr lang="en-US" dirty="0" smtClean="0"/>
          </a:p>
        </p:txBody>
      </p:sp>
      <p:sp>
        <p:nvSpPr>
          <p:cNvPr id="4505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A8B241D-D7E8-4E60-B034-CFD9284483A0}" type="slidenum">
              <a:rPr lang="en-US" smtClean="0"/>
              <a:pPr fontAlgn="base">
                <a:spcBef>
                  <a:spcPct val="0"/>
                </a:spcBef>
                <a:spcAft>
                  <a:spcPct val="0"/>
                </a:spcAft>
                <a:defRPr/>
              </a:pPr>
              <a:t>13</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Other Malware Attacks</a:t>
            </a:r>
            <a:endParaRPr lang="en-US" dirty="0"/>
          </a:p>
        </p:txBody>
      </p:sp>
      <p:sp>
        <p:nvSpPr>
          <p:cNvPr id="6" name="Rounded Rectangle 5"/>
          <p:cNvSpPr/>
          <p:nvPr/>
        </p:nvSpPr>
        <p:spPr>
          <a:xfrm>
            <a:off x="533400" y="2209800"/>
            <a:ext cx="80010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p>
          <a:p>
            <a:pPr algn="ctr">
              <a:defRPr/>
            </a:pPr>
            <a:r>
              <a:rPr lang="en-US" sz="2400" dirty="0"/>
              <a:t>In phishing attacks victims receive email messages that appear to come from a bank or another firm with which the victim does business. The message may even direct the victim to an authentic-looking website. The official appearance of the message and website often fool the victim into giving out sensitive information. </a:t>
            </a:r>
          </a:p>
          <a:p>
            <a:pPr algn="ctr">
              <a:defRPr/>
            </a:pPr>
            <a:endParaRPr lang="en-US" sz="2400" dirty="0"/>
          </a:p>
        </p:txBody>
      </p:sp>
      <p:sp>
        <p:nvSpPr>
          <p:cNvPr id="7" name="Rounded Rectangle 6"/>
          <p:cNvSpPr/>
          <p:nvPr/>
        </p:nvSpPr>
        <p:spPr>
          <a:xfrm>
            <a:off x="533400" y="5334000"/>
            <a:ext cx="8001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A Gartner survey in 2007 revealed that US consumers were scammed out of USD 3.2 billion that year.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94211" name="Content Placeholder 1"/>
          <p:cNvSpPr>
            <a:spLocks noGrp="1"/>
          </p:cNvSpPr>
          <p:nvPr>
            <p:ph idx="1"/>
          </p:nvPr>
        </p:nvSpPr>
        <p:spPr>
          <a:xfrm>
            <a:off x="457200" y="1219200"/>
            <a:ext cx="8229600" cy="5072063"/>
          </a:xfrm>
        </p:spPr>
        <p:txBody>
          <a:bodyPr/>
          <a:lstStyle/>
          <a:p>
            <a:pPr eaLnBrk="1">
              <a:defRPr/>
            </a:pPr>
            <a:r>
              <a:rPr lang="en-US" b="1" dirty="0" smtClean="0"/>
              <a:t>Social Engineering in Malware</a:t>
            </a:r>
          </a:p>
          <a:p>
            <a:pPr lvl="2" eaLnBrk="1">
              <a:spcBef>
                <a:spcPts val="1200"/>
              </a:spcBef>
              <a:defRPr/>
            </a:pPr>
            <a:r>
              <a:rPr lang="en-US" dirty="0" smtClean="0">
                <a:solidFill>
                  <a:schemeClr val="accent4"/>
                </a:solidFill>
              </a:rPr>
              <a:t>Phishing</a:t>
            </a:r>
          </a:p>
          <a:p>
            <a:pPr eaLnBrk="1" hangingPunct="1">
              <a:defRPr/>
            </a:pPr>
            <a:endParaRPr lang="en-US" dirty="0" smtClean="0"/>
          </a:p>
          <a:p>
            <a:pPr lvl="1" eaLnBrk="1" hangingPunct="1">
              <a:defRPr/>
            </a:pPr>
            <a:endParaRPr lang="en-US" dirty="0" smtClean="0"/>
          </a:p>
        </p:txBody>
      </p:sp>
      <p:sp>
        <p:nvSpPr>
          <p:cNvPr id="4505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CA102A0-F929-4673-8C80-F95D30B65C51}" type="slidenum">
              <a:rPr lang="en-US" smtClean="0"/>
              <a:pPr fontAlgn="base">
                <a:spcBef>
                  <a:spcPct val="0"/>
                </a:spcBef>
                <a:spcAft>
                  <a:spcPct val="0"/>
                </a:spcAft>
                <a:defRPr/>
              </a:pPr>
              <a:t>14</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Other Malware Attacks</a:t>
            </a:r>
            <a:endParaRPr lang="en-US" dirty="0"/>
          </a:p>
        </p:txBody>
      </p:sp>
      <p:sp>
        <p:nvSpPr>
          <p:cNvPr id="6" name="Rounded Rectangle 5"/>
          <p:cNvSpPr/>
          <p:nvPr/>
        </p:nvSpPr>
        <p:spPr>
          <a:xfrm>
            <a:off x="457200" y="2209800"/>
            <a:ext cx="80010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800" dirty="0"/>
          </a:p>
          <a:p>
            <a:pPr algn="ctr">
              <a:defRPr/>
            </a:pPr>
            <a:r>
              <a:rPr lang="en-US" sz="2800" dirty="0"/>
              <a:t>In 2004 when phishing was fairly new but already well known to consumers, a study showed consumers a group of email messages and asked whether each email was a phishing attack or not. </a:t>
            </a:r>
          </a:p>
          <a:p>
            <a:pPr algn="ctr">
              <a:defRPr/>
            </a:pPr>
            <a:r>
              <a:rPr lang="en-US" sz="2800" dirty="0"/>
              <a:t> </a:t>
            </a:r>
          </a:p>
        </p:txBody>
      </p:sp>
      <p:sp>
        <p:nvSpPr>
          <p:cNvPr id="8" name="Rounded Rectangle 7"/>
          <p:cNvSpPr/>
          <p:nvPr/>
        </p:nvSpPr>
        <p:spPr>
          <a:xfrm>
            <a:off x="457200" y="4648200"/>
            <a:ext cx="80010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800" dirty="0"/>
          </a:p>
          <a:p>
            <a:pPr algn="ctr">
              <a:defRPr/>
            </a:pPr>
            <a:r>
              <a:rPr lang="en-US" sz="2800" dirty="0"/>
              <a:t>The consumers judged 28% of the phishing messages to be legitimate messages. They also believed a fair number of legitimate messages were phishing messages.  </a:t>
            </a:r>
          </a:p>
          <a:p>
            <a:pPr algn="ctr">
              <a:defRPr/>
            </a:pP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4579" name="Content Placeholder 1"/>
          <p:cNvSpPr>
            <a:spLocks noGrp="1"/>
          </p:cNvSpPr>
          <p:nvPr>
            <p:ph idx="1"/>
          </p:nvPr>
        </p:nvSpPr>
        <p:spPr>
          <a:xfrm>
            <a:off x="457200" y="1481138"/>
            <a:ext cx="8229600" cy="5072062"/>
          </a:xfrm>
        </p:spPr>
        <p:txBody>
          <a:bodyPr/>
          <a:lstStyle/>
          <a:p>
            <a:pPr eaLnBrk="1"/>
            <a:r>
              <a:rPr lang="en-US" b="1" smtClean="0"/>
              <a:t>Social Engineering in Malware</a:t>
            </a:r>
          </a:p>
          <a:p>
            <a:pPr lvl="2" eaLnBrk="1">
              <a:spcBef>
                <a:spcPts val="1200"/>
              </a:spcBef>
            </a:pPr>
            <a:r>
              <a:rPr lang="en-US" smtClean="0"/>
              <a:t>Spear phishing (aimed at individuals or specific groups)</a:t>
            </a:r>
          </a:p>
          <a:p>
            <a:pPr eaLnBrk="1" hangingPunct="1"/>
            <a:endParaRPr lang="en-US" smtClean="0"/>
          </a:p>
          <a:p>
            <a:pPr lvl="1" eaLnBrk="1" hangingPunct="1"/>
            <a:endParaRPr lang="en-US" smtClean="0"/>
          </a:p>
        </p:txBody>
      </p:sp>
      <p:sp>
        <p:nvSpPr>
          <p:cNvPr id="4505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BE84C1C-70B5-43DE-B4A7-E68979E2D881}" type="slidenum">
              <a:rPr lang="en-US" smtClean="0"/>
              <a:pPr fontAlgn="base">
                <a:spcBef>
                  <a:spcPct val="0"/>
                </a:spcBef>
                <a:spcAft>
                  <a:spcPct val="0"/>
                </a:spcAft>
                <a:defRPr/>
              </a:pPr>
              <a:t>15</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Other Malware Attacks</a:t>
            </a:r>
            <a:endParaRPr lang="en-US" dirty="0"/>
          </a:p>
        </p:txBody>
      </p:sp>
      <p:sp>
        <p:nvSpPr>
          <p:cNvPr id="6" name="Rounded Rectangle 5"/>
          <p:cNvSpPr/>
          <p:nvPr/>
        </p:nvSpPr>
        <p:spPr>
          <a:xfrm>
            <a:off x="533400" y="2819400"/>
            <a:ext cx="8229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Normally phishing attacks tend to appeal broadly to many people so they can dupe as many people as possible. </a:t>
            </a:r>
          </a:p>
        </p:txBody>
      </p:sp>
      <p:sp>
        <p:nvSpPr>
          <p:cNvPr id="7" name="Rounded Rectangle 6"/>
          <p:cNvSpPr/>
          <p:nvPr/>
        </p:nvSpPr>
        <p:spPr>
          <a:xfrm>
            <a:off x="533400" y="4191000"/>
            <a:ext cx="82296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In one case a number of CEOs received a message disguising itself as a court order. The message directed the CEOs to a website uscourts.com. There the CEOs could find court documents and a plug-in to view the documents. The plug-in was spyware !</a:t>
            </a:r>
          </a:p>
          <a:p>
            <a:pPr algn="ctr">
              <a:defRPr/>
            </a:pPr>
            <a:r>
              <a:rPr lang="en-US" sz="2400" dirty="0"/>
              <a:t>(</a:t>
            </a:r>
            <a:r>
              <a:rPr lang="en-US" sz="2400" dirty="0">
                <a:hlinkClick r:id="rId3"/>
              </a:rPr>
              <a:t>http://www.pcworld.com</a:t>
            </a:r>
            <a:r>
              <a:rPr lang="en-US" sz="2400" dirty="0"/>
              <a:t>) ; 2008</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5603" name="Content Placeholder 1"/>
          <p:cNvSpPr>
            <a:spLocks noGrp="1"/>
          </p:cNvSpPr>
          <p:nvPr>
            <p:ph idx="1"/>
          </p:nvPr>
        </p:nvSpPr>
        <p:spPr>
          <a:xfrm>
            <a:off x="457200" y="1481138"/>
            <a:ext cx="8229600" cy="5072062"/>
          </a:xfrm>
        </p:spPr>
        <p:txBody>
          <a:bodyPr/>
          <a:lstStyle/>
          <a:p>
            <a:pPr eaLnBrk="1"/>
            <a:r>
              <a:rPr lang="en-US" b="1" smtClean="0"/>
              <a:t>Social Engineering in Malware</a:t>
            </a:r>
          </a:p>
          <a:p>
            <a:pPr lvl="2" eaLnBrk="1">
              <a:spcBef>
                <a:spcPts val="1200"/>
              </a:spcBef>
            </a:pPr>
            <a:r>
              <a:rPr lang="en-US" smtClean="0"/>
              <a:t>Hoaxes</a:t>
            </a:r>
          </a:p>
          <a:p>
            <a:pPr eaLnBrk="1" hangingPunct="1"/>
            <a:endParaRPr lang="en-US" smtClean="0"/>
          </a:p>
          <a:p>
            <a:pPr lvl="1" eaLnBrk="1" hangingPunct="1"/>
            <a:endParaRPr lang="en-US" smtClean="0"/>
          </a:p>
        </p:txBody>
      </p:sp>
      <p:sp>
        <p:nvSpPr>
          <p:cNvPr id="4505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56E71AC-DEDC-4898-935C-8818985C7A0D}" type="slidenum">
              <a:rPr lang="en-US" smtClean="0"/>
              <a:pPr fontAlgn="base">
                <a:spcBef>
                  <a:spcPct val="0"/>
                </a:spcBef>
                <a:spcAft>
                  <a:spcPct val="0"/>
                </a:spcAft>
                <a:defRPr/>
              </a:pPr>
              <a:t>16</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Other Malware Attacks</a:t>
            </a:r>
            <a:endParaRPr lang="en-US" dirty="0"/>
          </a:p>
        </p:txBody>
      </p:sp>
      <p:sp>
        <p:nvSpPr>
          <p:cNvPr id="6" name="Rounded Rectangle 5"/>
          <p:cNvSpPr/>
          <p:nvPr/>
        </p:nvSpPr>
        <p:spPr>
          <a:xfrm>
            <a:off x="838200" y="2590800"/>
            <a:ext cx="76962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The sulfnbk.exe hoax told computers that a virus called AOL.exe was travelling around the Internet. The hoax said that they should delete the file sulfnbk.exe. Victims who did so were really deleting their AOL access </a:t>
            </a:r>
          </a:p>
        </p:txBody>
      </p:sp>
      <p:sp>
        <p:nvSpPr>
          <p:cNvPr id="7" name="Rounded Rectangle 6"/>
          <p:cNvSpPr/>
          <p:nvPr/>
        </p:nvSpPr>
        <p:spPr>
          <a:xfrm>
            <a:off x="838200" y="4876800"/>
            <a:ext cx="7696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Other hoaxes have tried to persuade victims to delete their antivirus protection and even critical operating files needed for their computers operation.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defRPr/>
            </a:pPr>
            <a:r>
              <a:rPr lang="en-US" dirty="0" err="1" smtClean="0"/>
              <a:t>MessageLabs</a:t>
            </a:r>
            <a:r>
              <a:rPr lang="en-US" dirty="0" smtClean="0"/>
              <a:t> Intelligence</a:t>
            </a:r>
            <a:br>
              <a:rPr lang="en-US" dirty="0" smtClean="0"/>
            </a:br>
            <a:r>
              <a:rPr lang="en-US" sz="3100" dirty="0" smtClean="0"/>
              <a:t>http://www.messagelabs.com</a:t>
            </a:r>
            <a:endParaRPr lang="en-US" dirty="0"/>
          </a:p>
        </p:txBody>
      </p:sp>
      <p:sp>
        <p:nvSpPr>
          <p:cNvPr id="26627"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1E7DD3B3-433A-4BD7-9B69-5ECCCDD9E829}" type="slidenum">
              <a:rPr lang="en-US" smtClean="0"/>
              <a:pPr>
                <a:defRPr/>
              </a:pPr>
              <a:t>17</a:t>
            </a:fld>
            <a:endParaRPr lang="en-US" dirty="0"/>
          </a:p>
        </p:txBody>
      </p:sp>
      <p:pic>
        <p:nvPicPr>
          <p:cNvPr id="26629" name="Picture 2"/>
          <p:cNvPicPr>
            <a:picLocks noChangeAspect="1" noChangeArrowheads="1"/>
          </p:cNvPicPr>
          <p:nvPr/>
        </p:nvPicPr>
        <p:blipFill>
          <a:blip r:embed="rId2"/>
          <a:srcRect/>
          <a:stretch>
            <a:fillRect/>
          </a:stretch>
        </p:blipFill>
        <p:spPr bwMode="auto">
          <a:xfrm>
            <a:off x="-206375" y="1543050"/>
            <a:ext cx="9350375" cy="4324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defRPr/>
            </a:pPr>
            <a:r>
              <a:rPr lang="en-US" dirty="0" err="1" smtClean="0"/>
              <a:t>MessageLabs</a:t>
            </a:r>
            <a:r>
              <a:rPr lang="en-US" dirty="0" smtClean="0"/>
              <a:t> Intelligence</a:t>
            </a:r>
            <a:br>
              <a:rPr lang="en-US" dirty="0" smtClean="0"/>
            </a:br>
            <a:r>
              <a:rPr lang="en-US" sz="3100" dirty="0" smtClean="0"/>
              <a:t>http://www.messagelabs.com</a:t>
            </a:r>
            <a:endParaRPr lang="en-US" dirty="0"/>
          </a:p>
        </p:txBody>
      </p:sp>
      <p:sp>
        <p:nvSpPr>
          <p:cNvPr id="27651"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4B594D64-4522-4CA7-9193-8860FE1CB0C5}" type="slidenum">
              <a:rPr lang="en-US" smtClean="0"/>
              <a:pPr>
                <a:defRPr/>
              </a:pPr>
              <a:t>18</a:t>
            </a:fld>
            <a:endParaRPr lang="en-US" dirty="0"/>
          </a:p>
        </p:txBody>
      </p:sp>
      <p:pic>
        <p:nvPicPr>
          <p:cNvPr id="27653" name="Picture 2"/>
          <p:cNvPicPr>
            <a:picLocks noChangeAspect="1" noChangeArrowheads="1"/>
          </p:cNvPicPr>
          <p:nvPr/>
        </p:nvPicPr>
        <p:blipFill>
          <a:blip r:embed="rId2"/>
          <a:srcRect/>
          <a:stretch>
            <a:fillRect/>
          </a:stretch>
        </p:blipFill>
        <p:spPr bwMode="auto">
          <a:xfrm>
            <a:off x="0" y="1674813"/>
            <a:ext cx="9144000" cy="350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defRPr/>
            </a:pPr>
            <a:r>
              <a:rPr lang="en-US" dirty="0" err="1" smtClean="0"/>
              <a:t>MessageLabs</a:t>
            </a:r>
            <a:r>
              <a:rPr lang="en-US" dirty="0" smtClean="0"/>
              <a:t> Intelligence</a:t>
            </a:r>
            <a:br>
              <a:rPr lang="en-US" dirty="0" smtClean="0"/>
            </a:br>
            <a:r>
              <a:rPr lang="en-US" sz="3100" dirty="0" smtClean="0"/>
              <a:t>http://www.messagelabs.com</a:t>
            </a:r>
            <a:endParaRPr lang="en-US" dirty="0"/>
          </a:p>
        </p:txBody>
      </p:sp>
      <p:sp>
        <p:nvSpPr>
          <p:cNvPr id="28675"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29C4E1BA-226E-46AF-8507-81618CBC92FF}" type="slidenum">
              <a:rPr lang="en-US" smtClean="0"/>
              <a:pPr>
                <a:defRPr/>
              </a:pPr>
              <a:t>19</a:t>
            </a:fld>
            <a:endParaRPr lang="en-US" dirty="0"/>
          </a:p>
        </p:txBody>
      </p:sp>
      <p:pic>
        <p:nvPicPr>
          <p:cNvPr id="28677" name="Picture 2"/>
          <p:cNvPicPr>
            <a:picLocks noChangeAspect="1" noChangeArrowheads="1"/>
          </p:cNvPicPr>
          <p:nvPr/>
        </p:nvPicPr>
        <p:blipFill>
          <a:blip r:embed="rId2"/>
          <a:srcRect/>
          <a:stretch>
            <a:fillRect/>
          </a:stretch>
        </p:blipFill>
        <p:spPr bwMode="auto">
          <a:xfrm>
            <a:off x="0" y="1636713"/>
            <a:ext cx="9042400" cy="3544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1267" name="Content Placeholder 1"/>
          <p:cNvSpPr>
            <a:spLocks noGrp="1"/>
          </p:cNvSpPr>
          <p:nvPr>
            <p:ph idx="1"/>
          </p:nvPr>
        </p:nvSpPr>
        <p:spPr>
          <a:xfrm>
            <a:off x="457200" y="1219200"/>
            <a:ext cx="8229600" cy="4953000"/>
          </a:xfrm>
        </p:spPr>
        <p:txBody>
          <a:bodyPr/>
          <a:lstStyle/>
          <a:p>
            <a:pPr eaLnBrk="1" hangingPunct="1"/>
            <a:r>
              <a:rPr lang="en-US" smtClean="0"/>
              <a:t>The threat environment—attackers and their attacks</a:t>
            </a:r>
          </a:p>
          <a:p>
            <a:pPr eaLnBrk="1" hangingPunct="1"/>
            <a:r>
              <a:rPr lang="en-US" smtClean="0"/>
              <a:t>Basic security terminology</a:t>
            </a:r>
          </a:p>
          <a:p>
            <a:pPr eaLnBrk="1" hangingPunct="1"/>
            <a:r>
              <a:rPr lang="en-US" smtClean="0"/>
              <a:t>Employee and ex-employee threats</a:t>
            </a:r>
          </a:p>
          <a:p>
            <a:pPr eaLnBrk="1" hangingPunct="1"/>
            <a:r>
              <a:rPr lang="en-US" smtClean="0"/>
              <a:t>Traditional external attackers</a:t>
            </a:r>
          </a:p>
          <a:p>
            <a:pPr eaLnBrk="1" hangingPunct="1"/>
            <a:r>
              <a:rPr lang="en-US" smtClean="0"/>
              <a:t>The criminal era and competitor threats</a:t>
            </a:r>
          </a:p>
          <a:p>
            <a:pPr eaLnBrk="1" hangingPunct="1"/>
            <a:r>
              <a:rPr lang="en-US" smtClean="0"/>
              <a:t>Cyberwar and cyberterror</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1638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DECED1B-D52A-44C5-BD87-6217314A5908}" type="slidenum">
              <a:rPr lang="en-US" smtClean="0"/>
              <a:pPr fontAlgn="base">
                <a:spcBef>
                  <a:spcPct val="0"/>
                </a:spcBef>
                <a:spcAft>
                  <a:spcPct val="0"/>
                </a:spcAft>
                <a:defRPr/>
              </a:pPr>
              <a:t>2</a:t>
            </a:fld>
            <a:endParaRPr lang="en-US" smtClean="0"/>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smtClean="0"/>
              <a:t>Agenda</a:t>
            </a:r>
            <a:endParaRPr lang="en-US" dirty="0"/>
          </a:p>
        </p:txBody>
      </p:sp>
      <p:sp>
        <p:nvSpPr>
          <p:cNvPr id="6" name="Rounded Rectangle 5"/>
          <p:cNvSpPr/>
          <p:nvPr/>
        </p:nvSpPr>
        <p:spPr>
          <a:xfrm>
            <a:off x="533400" y="3352800"/>
            <a:ext cx="8001000" cy="762000"/>
          </a:xfrm>
          <a:prstGeom prst="roundRect">
            <a:avLst/>
          </a:pr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defRPr/>
            </a:pPr>
            <a:r>
              <a:rPr lang="en-US" dirty="0" err="1" smtClean="0"/>
              <a:t>MessageLabs</a:t>
            </a:r>
            <a:r>
              <a:rPr lang="en-US" dirty="0" smtClean="0"/>
              <a:t> Intelligence</a:t>
            </a:r>
            <a:br>
              <a:rPr lang="en-US" dirty="0" smtClean="0"/>
            </a:br>
            <a:r>
              <a:rPr lang="en-US" sz="3100" dirty="0" smtClean="0"/>
              <a:t>http://www.messagelabs.com</a:t>
            </a:r>
            <a:endParaRPr lang="en-US" dirty="0"/>
          </a:p>
        </p:txBody>
      </p:sp>
      <p:sp>
        <p:nvSpPr>
          <p:cNvPr id="29699"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E0943744-0F80-4067-9A7B-FD5BE2AE16B5}" type="slidenum">
              <a:rPr lang="en-US" smtClean="0"/>
              <a:pPr>
                <a:defRPr/>
              </a:pPr>
              <a:t>20</a:t>
            </a:fld>
            <a:endParaRPr lang="en-US" dirty="0"/>
          </a:p>
        </p:txBody>
      </p:sp>
      <p:pic>
        <p:nvPicPr>
          <p:cNvPr id="29701" name="Picture 2"/>
          <p:cNvPicPr>
            <a:picLocks noChangeAspect="1" noChangeArrowheads="1"/>
          </p:cNvPicPr>
          <p:nvPr/>
        </p:nvPicPr>
        <p:blipFill>
          <a:blip r:embed="rId2"/>
          <a:srcRect/>
          <a:stretch>
            <a:fillRect/>
          </a:stretch>
        </p:blipFill>
        <p:spPr bwMode="auto">
          <a:xfrm>
            <a:off x="158750" y="2057400"/>
            <a:ext cx="8985250" cy="2792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r>
              <a:rPr lang="en-US" sz="2300" smtClean="0"/>
              <a:t>Unsubscribe from legitimate mailings that you no longer want to receive. </a:t>
            </a:r>
          </a:p>
          <a:p>
            <a:r>
              <a:rPr lang="en-US" sz="2300" smtClean="0"/>
              <a:t>Be selective about the Web sites where you register your email address. </a:t>
            </a:r>
          </a:p>
          <a:p>
            <a:r>
              <a:rPr lang="en-US" sz="2300" smtClean="0"/>
              <a:t>Avoid publishing your email address on the Internet. </a:t>
            </a:r>
          </a:p>
          <a:p>
            <a:r>
              <a:rPr lang="en-US" sz="2300" smtClean="0"/>
              <a:t>Delete all spam. </a:t>
            </a:r>
          </a:p>
          <a:p>
            <a:r>
              <a:rPr lang="en-US" sz="2300" smtClean="0"/>
              <a:t>Avoid clicking on suspicious links in email or IM messages as these may be links to spoofed websites. </a:t>
            </a:r>
          </a:p>
          <a:p>
            <a:endParaRPr lang="en-US" sz="2300" smtClean="0"/>
          </a:p>
        </p:txBody>
      </p:sp>
      <p:sp>
        <p:nvSpPr>
          <p:cNvPr id="3" name="Title 2"/>
          <p:cNvSpPr>
            <a:spLocks noGrp="1"/>
          </p:cNvSpPr>
          <p:nvPr>
            <p:ph type="title"/>
          </p:nvPr>
        </p:nvSpPr>
        <p:spPr/>
        <p:txBody>
          <a:bodyPr/>
          <a:lstStyle/>
          <a:p>
            <a:pPr>
              <a:defRPr/>
            </a:pPr>
            <a:r>
              <a:rPr lang="en-US" dirty="0" smtClean="0"/>
              <a:t>McAfee Spam Checklist (Do…)</a:t>
            </a:r>
            <a:endParaRPr lang="en-US" dirty="0"/>
          </a:p>
        </p:txBody>
      </p:sp>
      <p:sp>
        <p:nvSpPr>
          <p:cNvPr id="30724"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EA8C355F-752D-46CD-B303-407EA9904002}"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lstStyle/>
          <a:p>
            <a:r>
              <a:rPr lang="en-US" sz="2400" smtClean="0"/>
              <a:t>Open unknown email attachments. These attachments could infect your computer. </a:t>
            </a:r>
          </a:p>
          <a:p>
            <a:r>
              <a:rPr lang="en-US" sz="2400" smtClean="0"/>
              <a:t>Reply to spam. Typically the sender’s email address is forged, and replying may only result in more spam. </a:t>
            </a:r>
          </a:p>
          <a:p>
            <a:r>
              <a:rPr lang="en-US" sz="2400" smtClean="0"/>
              <a:t>Fill out forms in messages that ask for personal or financial information or passwords</a:t>
            </a:r>
          </a:p>
          <a:p>
            <a:r>
              <a:rPr lang="en-US" sz="2400" smtClean="0"/>
              <a:t>Buy products or services from spam messages. </a:t>
            </a:r>
          </a:p>
          <a:p>
            <a:r>
              <a:rPr lang="en-US" sz="2400" smtClean="0"/>
              <a:t>Open spam messages.</a:t>
            </a:r>
          </a:p>
          <a:p>
            <a:endParaRPr lang="en-US" sz="2300" smtClean="0"/>
          </a:p>
        </p:txBody>
      </p:sp>
      <p:sp>
        <p:nvSpPr>
          <p:cNvPr id="3" name="Title 2"/>
          <p:cNvSpPr>
            <a:spLocks noGrp="1"/>
          </p:cNvSpPr>
          <p:nvPr>
            <p:ph type="title"/>
          </p:nvPr>
        </p:nvSpPr>
        <p:spPr/>
        <p:txBody>
          <a:bodyPr>
            <a:normAutofit fontScale="90000"/>
          </a:bodyPr>
          <a:lstStyle/>
          <a:p>
            <a:pPr>
              <a:defRPr/>
            </a:pPr>
            <a:r>
              <a:rPr lang="en-US" dirty="0" smtClean="0"/>
              <a:t>McAfee Spam Checklist (Do not…)</a:t>
            </a:r>
            <a:endParaRPr lang="en-US" dirty="0"/>
          </a:p>
        </p:txBody>
      </p:sp>
      <p:sp>
        <p:nvSpPr>
          <p:cNvPr id="31748" name="Footer Placeholder 3"/>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1"/>
          </p:nvPr>
        </p:nvSpPr>
        <p:spPr/>
        <p:txBody>
          <a:bodyPr/>
          <a:lstStyle/>
          <a:p>
            <a:pPr>
              <a:defRPr/>
            </a:pPr>
            <a:fld id="{5C258CA2-EB90-49E3-AABF-9C6F3567B0A0}"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1"/>
          </p:nvPr>
        </p:nvSpPr>
        <p:spPr bwMode="auto">
          <a:noFill/>
          <a:ln>
            <a:miter lim="800000"/>
            <a:headEnd/>
            <a:tailEnd/>
          </a:ln>
        </p:spPr>
        <p:txBody>
          <a:bodyPr/>
          <a:lstStyle/>
          <a:p>
            <a:r>
              <a:rPr lang="en-US" smtClean="0"/>
              <a:t>Copyright Pearson Prentice-Hall 2010</a:t>
            </a:r>
          </a:p>
        </p:txBody>
      </p:sp>
      <p:sp>
        <p:nvSpPr>
          <p:cNvPr id="5" name="Slide Number Placeholder 4"/>
          <p:cNvSpPr>
            <a:spLocks noGrp="1"/>
          </p:cNvSpPr>
          <p:nvPr>
            <p:ph type="sldNum" sz="quarter" idx="12"/>
          </p:nvPr>
        </p:nvSpPr>
        <p:spPr/>
        <p:txBody>
          <a:bodyPr/>
          <a:lstStyle/>
          <a:p>
            <a:pPr>
              <a:defRPr/>
            </a:pPr>
            <a:fld id="{DB698E7C-F6F5-4CA7-9738-01825E76B687}" type="slidenum">
              <a:rPr lang="en-US" smtClean="0"/>
              <a:pPr>
                <a:defRPr/>
              </a:pPr>
              <a:t>23</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2291" name="Content Placeholder 1"/>
          <p:cNvSpPr>
            <a:spLocks noGrp="1"/>
          </p:cNvSpPr>
          <p:nvPr>
            <p:ph idx="1"/>
          </p:nvPr>
        </p:nvSpPr>
        <p:spPr/>
        <p:txBody>
          <a:bodyPr/>
          <a:lstStyle/>
          <a:p>
            <a:pPr eaLnBrk="1"/>
            <a:r>
              <a:rPr lang="en-US" b="1" smtClean="0"/>
              <a:t>Trojan Horses</a:t>
            </a:r>
          </a:p>
          <a:p>
            <a:pPr lvl="1" eaLnBrk="1"/>
            <a:r>
              <a:rPr lang="en-US" sz="2400" b="1" smtClean="0"/>
              <a:t>Rootkits</a:t>
            </a:r>
          </a:p>
          <a:p>
            <a:pPr lvl="2" eaLnBrk="1">
              <a:spcBef>
                <a:spcPts val="1200"/>
              </a:spcBef>
            </a:pPr>
            <a:r>
              <a:rPr lang="en-US" smtClean="0"/>
              <a:t>Take control of the super user account (root, administrator, etc.)</a:t>
            </a:r>
          </a:p>
          <a:p>
            <a:pPr lvl="2" eaLnBrk="1">
              <a:spcBef>
                <a:spcPts val="1200"/>
              </a:spcBef>
            </a:pPr>
            <a:r>
              <a:rPr lang="en-US" smtClean="0"/>
              <a:t>Can hide themselves from file system detection</a:t>
            </a:r>
          </a:p>
          <a:p>
            <a:pPr lvl="2" eaLnBrk="1">
              <a:spcBef>
                <a:spcPts val="1200"/>
              </a:spcBef>
            </a:pPr>
            <a:r>
              <a:rPr lang="en-US" smtClean="0"/>
              <a:t>Can hide malware from detection</a:t>
            </a:r>
          </a:p>
          <a:p>
            <a:pPr lvl="2" eaLnBrk="1">
              <a:spcBef>
                <a:spcPts val="1200"/>
              </a:spcBef>
            </a:pPr>
            <a:r>
              <a:rPr lang="en-US" smtClean="0"/>
              <a:t>Extremely difficult to detect (ordinary antivirus programs find few rootkits)</a:t>
            </a:r>
          </a:p>
        </p:txBody>
      </p:sp>
      <p:sp>
        <p:nvSpPr>
          <p:cNvPr id="43011"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455CC26-185A-45DF-8111-6CBD9DAA7B43}" type="slidenum">
              <a:rPr lang="en-US" smtClean="0"/>
              <a:pPr fontAlgn="base">
                <a:spcBef>
                  <a:spcPct val="0"/>
                </a:spcBef>
                <a:spcAft>
                  <a:spcPct val="0"/>
                </a:spcAft>
                <a:defRPr/>
              </a:pPr>
              <a:t>3</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Trojan Horses and Rootkits</a:t>
            </a:r>
            <a:endParaRPr lang="en-US" dirty="0"/>
          </a:p>
        </p:txBody>
      </p:sp>
      <p:sp>
        <p:nvSpPr>
          <p:cNvPr id="7" name="Rounded Rectangle 6"/>
          <p:cNvSpPr/>
          <p:nvPr/>
        </p:nvSpPr>
        <p:spPr>
          <a:xfrm>
            <a:off x="838200" y="5410200"/>
            <a:ext cx="7772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Rootkit detection programs often are specific to particular rootkits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3315" name="Content Placeholder 1"/>
          <p:cNvSpPr>
            <a:spLocks noGrp="1"/>
          </p:cNvSpPr>
          <p:nvPr>
            <p:ph idx="1"/>
          </p:nvPr>
        </p:nvSpPr>
        <p:spPr/>
        <p:txBody>
          <a:bodyPr/>
          <a:lstStyle/>
          <a:p>
            <a:pPr eaLnBrk="1"/>
            <a:r>
              <a:rPr lang="en-US" b="1" smtClean="0"/>
              <a:t>Trojan Horses</a:t>
            </a:r>
          </a:p>
          <a:p>
            <a:pPr lvl="1" eaLnBrk="1"/>
            <a:r>
              <a:rPr lang="en-US" sz="2400" b="1" smtClean="0"/>
              <a:t>Rootkits</a:t>
            </a:r>
          </a:p>
        </p:txBody>
      </p:sp>
      <p:sp>
        <p:nvSpPr>
          <p:cNvPr id="43011"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9E97559-6B5D-41DA-A607-4EF08457FFBB}" type="slidenum">
              <a:rPr lang="en-US" smtClean="0"/>
              <a:pPr fontAlgn="base">
                <a:spcBef>
                  <a:spcPct val="0"/>
                </a:spcBef>
                <a:spcAft>
                  <a:spcPct val="0"/>
                </a:spcAft>
                <a:defRPr/>
              </a:pPr>
              <a:t>4</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Trojan Horses and Rootkits</a:t>
            </a:r>
            <a:endParaRPr lang="en-US" dirty="0"/>
          </a:p>
        </p:txBody>
      </p:sp>
      <p:sp>
        <p:nvSpPr>
          <p:cNvPr id="6" name="Rounded Rectangle 5"/>
          <p:cNvSpPr/>
          <p:nvPr/>
        </p:nvSpPr>
        <p:spPr>
          <a:xfrm>
            <a:off x="914400" y="2590800"/>
            <a:ext cx="7620000" cy="3276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In 2005 Sony BMG downloaded a rootkit onto the PCs of people playing Sony BMG media disks. The discovery of this digital rights management (DRM) rootkit generated extreme negative publicity. The negative publicity increased when it was discovered that the rootkit left the PC open to attack by anyone.</a:t>
            </a:r>
          </a:p>
          <a:p>
            <a:pPr algn="ctr">
              <a:defRPr/>
            </a:pPr>
            <a:endParaRPr lang="en-US" i="1" dirty="0"/>
          </a:p>
          <a:p>
            <a:pPr algn="ctr">
              <a:defRPr/>
            </a:pPr>
            <a:r>
              <a:rPr lang="en-US" i="1" dirty="0" err="1"/>
              <a:t>Lemos</a:t>
            </a:r>
            <a:r>
              <a:rPr lang="en-US" i="1" dirty="0"/>
              <a:t>, http://www.securityfocus.com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4339" name="Content Placeholder 1"/>
          <p:cNvSpPr>
            <a:spLocks noGrp="1"/>
          </p:cNvSpPr>
          <p:nvPr>
            <p:ph idx="1"/>
          </p:nvPr>
        </p:nvSpPr>
        <p:spPr/>
        <p:txBody>
          <a:bodyPr/>
          <a:lstStyle/>
          <a:p>
            <a:pPr eaLnBrk="1"/>
            <a:r>
              <a:rPr lang="en-US" b="1" smtClean="0"/>
              <a:t>Mobile Code</a:t>
            </a:r>
          </a:p>
          <a:p>
            <a:pPr lvl="1" eaLnBrk="1" hangingPunct="1"/>
            <a:endParaRPr lang="en-US" smtClean="0"/>
          </a:p>
        </p:txBody>
      </p:sp>
      <p:sp>
        <p:nvSpPr>
          <p:cNvPr id="44035"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51D9885-BF22-413A-9B4B-3DC08C7366FC}" type="slidenum">
              <a:rPr lang="en-US" smtClean="0"/>
              <a:pPr fontAlgn="base">
                <a:spcBef>
                  <a:spcPct val="0"/>
                </a:spcBef>
                <a:spcAft>
                  <a:spcPct val="0"/>
                </a:spcAft>
                <a:defRPr/>
              </a:pPr>
              <a:t>5</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2.3.3 Other </a:t>
            </a:r>
            <a:r>
              <a:rPr lang="en-US" dirty="0" smtClean="0"/>
              <a:t>Malware Attacks</a:t>
            </a:r>
            <a:endParaRPr lang="en-US" dirty="0"/>
          </a:p>
        </p:txBody>
      </p:sp>
      <p:sp>
        <p:nvSpPr>
          <p:cNvPr id="6" name="Rounded Rectangle 5"/>
          <p:cNvSpPr/>
          <p:nvPr/>
        </p:nvSpPr>
        <p:spPr>
          <a:xfrm>
            <a:off x="609600" y="2209800"/>
            <a:ext cx="7848600" cy="358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When you download a webpage it may contain executable code as well as text, images, sounds, and video. This is called </a:t>
            </a:r>
            <a:r>
              <a:rPr lang="en-US" sz="2800" b="1" i="1" dirty="0"/>
              <a:t>mobile code  </a:t>
            </a:r>
            <a:r>
              <a:rPr lang="en-US" sz="2800" dirty="0"/>
              <a:t>because it executes on whatever machine downloads the webpage. In most cases mobile code is innocent and often is necessary if a user wishes to use a website’s functionality.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75779" name="Content Placeholder 1"/>
          <p:cNvSpPr>
            <a:spLocks noGrp="1"/>
          </p:cNvSpPr>
          <p:nvPr>
            <p:ph idx="1"/>
          </p:nvPr>
        </p:nvSpPr>
        <p:spPr/>
        <p:txBody>
          <a:bodyPr/>
          <a:lstStyle/>
          <a:p>
            <a:pPr eaLnBrk="1">
              <a:defRPr/>
            </a:pPr>
            <a:r>
              <a:rPr lang="en-US" b="1" dirty="0" smtClean="0"/>
              <a:t>Mobile Code</a:t>
            </a:r>
          </a:p>
          <a:p>
            <a:pPr lvl="1" eaLnBrk="1">
              <a:defRPr/>
            </a:pPr>
            <a:r>
              <a:rPr lang="en-US" dirty="0" smtClean="0"/>
              <a:t>Executable code on a webpage</a:t>
            </a:r>
          </a:p>
          <a:p>
            <a:pPr lvl="1" eaLnBrk="1">
              <a:defRPr/>
            </a:pPr>
            <a:r>
              <a:rPr lang="en-US" dirty="0" smtClean="0"/>
              <a:t>Code is executed automatically when the webpage is downloaded</a:t>
            </a:r>
          </a:p>
          <a:p>
            <a:pPr lvl="1" eaLnBrk="1">
              <a:defRPr/>
            </a:pPr>
            <a:r>
              <a:rPr lang="en-US" dirty="0" err="1" smtClean="0"/>
              <a:t>Javascript</a:t>
            </a:r>
            <a:r>
              <a:rPr lang="en-US" dirty="0" smtClean="0"/>
              <a:t>, Microsoft Active-X controls, etc.</a:t>
            </a:r>
          </a:p>
          <a:p>
            <a:pPr lvl="1" eaLnBrk="1">
              <a:defRPr/>
            </a:pPr>
            <a:r>
              <a:rPr lang="en-US" dirty="0" smtClean="0">
                <a:solidFill>
                  <a:schemeClr val="accent4"/>
                </a:solidFill>
              </a:rPr>
              <a:t>Hostile code can do damage if computer has vulnerability</a:t>
            </a:r>
          </a:p>
          <a:p>
            <a:pPr lvl="1" eaLnBrk="1" hangingPunct="1">
              <a:defRPr/>
            </a:pPr>
            <a:endParaRPr lang="en-US" dirty="0" smtClean="0"/>
          </a:p>
        </p:txBody>
      </p:sp>
      <p:sp>
        <p:nvSpPr>
          <p:cNvPr id="44035"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B345849-BD1D-422C-8B85-C188B8E1F40B}" type="slidenum">
              <a:rPr lang="en-US" smtClean="0"/>
              <a:pPr fontAlgn="base">
                <a:spcBef>
                  <a:spcPct val="0"/>
                </a:spcBef>
                <a:spcAft>
                  <a:spcPct val="0"/>
                </a:spcAft>
                <a:defRPr/>
              </a:pPr>
              <a:t>6</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Other Malware Attacks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6387" name="Content Placeholder 1"/>
          <p:cNvSpPr>
            <a:spLocks noGrp="1"/>
          </p:cNvSpPr>
          <p:nvPr>
            <p:ph idx="1"/>
          </p:nvPr>
        </p:nvSpPr>
        <p:spPr>
          <a:xfrm>
            <a:off x="457200" y="1481138"/>
            <a:ext cx="8229600" cy="5072062"/>
          </a:xfrm>
        </p:spPr>
        <p:txBody>
          <a:bodyPr/>
          <a:lstStyle/>
          <a:p>
            <a:pPr eaLnBrk="1"/>
            <a:r>
              <a:rPr lang="en-US" b="1" smtClean="0"/>
              <a:t>Social Engineering in Malware</a:t>
            </a:r>
          </a:p>
          <a:p>
            <a:pPr eaLnBrk="1" hangingPunct="1"/>
            <a:endParaRPr lang="en-US" smtClean="0"/>
          </a:p>
          <a:p>
            <a:pPr lvl="1" eaLnBrk="1" hangingPunct="1"/>
            <a:endParaRPr lang="en-US" smtClean="0"/>
          </a:p>
        </p:txBody>
      </p:sp>
      <p:sp>
        <p:nvSpPr>
          <p:cNvPr id="4505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584E6E8-E5EC-4C22-B3FC-26AD53CCF8FC}" type="slidenum">
              <a:rPr lang="en-US" smtClean="0"/>
              <a:pPr fontAlgn="base">
                <a:spcBef>
                  <a:spcPct val="0"/>
                </a:spcBef>
                <a:spcAft>
                  <a:spcPct val="0"/>
                </a:spcAft>
                <a:defRPr/>
              </a:pPr>
              <a:t>7</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Other Malware Attacks</a:t>
            </a:r>
            <a:endParaRPr lang="en-US" dirty="0"/>
          </a:p>
        </p:txBody>
      </p:sp>
      <p:sp>
        <p:nvSpPr>
          <p:cNvPr id="6" name="Rounded Rectangle 5"/>
          <p:cNvSpPr/>
          <p:nvPr/>
        </p:nvSpPr>
        <p:spPr>
          <a:xfrm>
            <a:off x="685800" y="2133600"/>
            <a:ext cx="76200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Social engineering attacks take advantage of flawed human judgment by convincing the victim to take actions that are counter to security policies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7411" name="Content Placeholder 1"/>
          <p:cNvSpPr>
            <a:spLocks noGrp="1"/>
          </p:cNvSpPr>
          <p:nvPr>
            <p:ph idx="1"/>
          </p:nvPr>
        </p:nvSpPr>
        <p:spPr>
          <a:xfrm>
            <a:off x="457200" y="1481138"/>
            <a:ext cx="8229600" cy="5072062"/>
          </a:xfrm>
        </p:spPr>
        <p:txBody>
          <a:bodyPr/>
          <a:lstStyle/>
          <a:p>
            <a:pPr eaLnBrk="1"/>
            <a:r>
              <a:rPr lang="en-US" b="1" smtClean="0"/>
              <a:t>Social Engineering in Malware</a:t>
            </a:r>
          </a:p>
          <a:p>
            <a:pPr lvl="1" eaLnBrk="1"/>
            <a:r>
              <a:rPr lang="en-US" smtClean="0"/>
              <a:t>Social engineering is attempting to trick users into doing something that goes against security policies</a:t>
            </a:r>
          </a:p>
          <a:p>
            <a:pPr eaLnBrk="1" hangingPunct="1"/>
            <a:endParaRPr lang="en-US" smtClean="0"/>
          </a:p>
          <a:p>
            <a:pPr lvl="1" eaLnBrk="1" hangingPunct="1"/>
            <a:endParaRPr lang="en-US" smtClean="0"/>
          </a:p>
        </p:txBody>
      </p:sp>
      <p:sp>
        <p:nvSpPr>
          <p:cNvPr id="4505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C410D7F-E412-4245-AE47-33CE630A5BBF}" type="slidenum">
              <a:rPr lang="en-US" smtClean="0"/>
              <a:pPr fontAlgn="base">
                <a:spcBef>
                  <a:spcPct val="0"/>
                </a:spcBef>
                <a:spcAft>
                  <a:spcPct val="0"/>
                </a:spcAft>
                <a:defRPr/>
              </a:pPr>
              <a:t>8</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Other Malware Attacks</a:t>
            </a:r>
            <a:endParaRPr lang="en-US" dirty="0"/>
          </a:p>
        </p:txBody>
      </p:sp>
      <p:sp>
        <p:nvSpPr>
          <p:cNvPr id="6" name="Rounded Rectangle 5"/>
          <p:cNvSpPr/>
          <p:nvPr/>
        </p:nvSpPr>
        <p:spPr>
          <a:xfrm>
            <a:off x="762000" y="3200400"/>
            <a:ext cx="76200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For example if an employee receives an email message warning about a mass layoff being imminent, he or she may open an attachment and therefore download a virus, worm, or trojan horse.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8435" name="Content Placeholder 1"/>
          <p:cNvSpPr>
            <a:spLocks noGrp="1"/>
          </p:cNvSpPr>
          <p:nvPr>
            <p:ph idx="1"/>
          </p:nvPr>
        </p:nvSpPr>
        <p:spPr>
          <a:xfrm>
            <a:off x="457200" y="1481138"/>
            <a:ext cx="8229600" cy="5072062"/>
          </a:xfrm>
        </p:spPr>
        <p:txBody>
          <a:bodyPr/>
          <a:lstStyle/>
          <a:p>
            <a:pPr eaLnBrk="1"/>
            <a:r>
              <a:rPr lang="en-US" b="1" smtClean="0"/>
              <a:t>Social Engineering in Malware</a:t>
            </a:r>
          </a:p>
          <a:p>
            <a:pPr lvl="1" eaLnBrk="1"/>
            <a:r>
              <a:rPr lang="en-US" smtClean="0"/>
              <a:t>Several types of malware use social engineering</a:t>
            </a:r>
          </a:p>
          <a:p>
            <a:pPr lvl="2" eaLnBrk="1">
              <a:spcBef>
                <a:spcPts val="1200"/>
              </a:spcBef>
            </a:pPr>
            <a:r>
              <a:rPr lang="en-US" smtClean="0"/>
              <a:t>Spam</a:t>
            </a:r>
          </a:p>
          <a:p>
            <a:pPr lvl="2" eaLnBrk="1">
              <a:spcBef>
                <a:spcPts val="1200"/>
              </a:spcBef>
            </a:pPr>
            <a:r>
              <a:rPr lang="en-US" smtClean="0"/>
              <a:t>Phishing</a:t>
            </a:r>
          </a:p>
          <a:p>
            <a:pPr lvl="2" eaLnBrk="1">
              <a:spcBef>
                <a:spcPts val="1200"/>
              </a:spcBef>
            </a:pPr>
            <a:r>
              <a:rPr lang="en-US" smtClean="0"/>
              <a:t>Spear phishing (aimed at individuals or specific groups)</a:t>
            </a:r>
          </a:p>
          <a:p>
            <a:pPr lvl="2" eaLnBrk="1">
              <a:spcBef>
                <a:spcPts val="1200"/>
              </a:spcBef>
            </a:pPr>
            <a:r>
              <a:rPr lang="en-US" smtClean="0"/>
              <a:t>Hoaxes</a:t>
            </a:r>
          </a:p>
          <a:p>
            <a:pPr eaLnBrk="1" hangingPunct="1"/>
            <a:endParaRPr lang="en-US" smtClean="0"/>
          </a:p>
          <a:p>
            <a:pPr lvl="1" eaLnBrk="1" hangingPunct="1"/>
            <a:endParaRPr lang="en-US" smtClean="0"/>
          </a:p>
        </p:txBody>
      </p:sp>
      <p:sp>
        <p:nvSpPr>
          <p:cNvPr id="4505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8BA8127-19FB-493D-97A3-38875DBFFFBF}" type="slidenum">
              <a:rPr lang="en-US" smtClean="0"/>
              <a:pPr fontAlgn="base">
                <a:spcBef>
                  <a:spcPct val="0"/>
                </a:spcBef>
                <a:spcAft>
                  <a:spcPct val="0"/>
                </a:spcAft>
                <a:defRPr/>
              </a:pPr>
              <a:t>9</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Other Malware Attacks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1533</TotalTime>
  <Words>1087</Words>
  <Application>Microsoft Office PowerPoint</Application>
  <PresentationFormat>On-screen Show (4:3)</PresentationFormat>
  <Paragraphs>162</Paragraphs>
  <Slides>23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Lucida Sans Unicode</vt:lpstr>
      <vt:lpstr>Wingdings 3</vt:lpstr>
      <vt:lpstr>Verdana</vt:lpstr>
      <vt:lpstr>Wingdings 2</vt:lpstr>
      <vt:lpstr>Calibri</vt:lpstr>
      <vt:lpstr>Concourse</vt:lpstr>
      <vt:lpstr>Continued… The Threat Environment: Attackers and Their Attacks</vt:lpstr>
      <vt:lpstr>Agenda</vt:lpstr>
      <vt:lpstr>Trojan Horses and Rootkits</vt:lpstr>
      <vt:lpstr>Trojan Horses and Rootkits</vt:lpstr>
      <vt:lpstr>2.3.3 Other Malware Attacks</vt:lpstr>
      <vt:lpstr>Other Malware Attacks</vt:lpstr>
      <vt:lpstr>Other Malware Attacks</vt:lpstr>
      <vt:lpstr>Other Malware Attacks</vt:lpstr>
      <vt:lpstr>Other Malware Attacks</vt:lpstr>
      <vt:lpstr>Other Malware Attacks</vt:lpstr>
      <vt:lpstr>Other Malware Attacks</vt:lpstr>
      <vt:lpstr>Other Malware Attacks</vt:lpstr>
      <vt:lpstr>Other Malware Attacks</vt:lpstr>
      <vt:lpstr>Other Malware Attacks</vt:lpstr>
      <vt:lpstr>Other Malware Attacks</vt:lpstr>
      <vt:lpstr>Other Malware Attacks</vt:lpstr>
      <vt:lpstr>MessageLabs Intelligence http://www.messagelabs.com</vt:lpstr>
      <vt:lpstr>MessageLabs Intelligence http://www.messagelabs.com</vt:lpstr>
      <vt:lpstr>MessageLabs Intelligence http://www.messagelabs.com</vt:lpstr>
      <vt:lpstr>MessageLabs Intelligence http://www.messagelabs.com</vt:lpstr>
      <vt:lpstr>McAfee Spam Checklist (Do…)</vt:lpstr>
      <vt:lpstr>McAfee Spam Checklist (Do not…)</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Nahil Mahmood/ITG/Lahore/MCB</cp:lastModifiedBy>
  <cp:revision>245</cp:revision>
  <dcterms:created xsi:type="dcterms:W3CDTF">2009-03-16T04:19:02Z</dcterms:created>
  <dcterms:modified xsi:type="dcterms:W3CDTF">2011-09-04T14:37:20Z</dcterms:modified>
</cp:coreProperties>
</file>