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8"/>
  </p:notesMasterIdLst>
  <p:handoutMasterIdLst>
    <p:handoutMasterId r:id="rId29"/>
  </p:handoutMasterIdLst>
  <p:sldIdLst>
    <p:sldId id="256" r:id="rId2"/>
    <p:sldId id="430" r:id="rId3"/>
    <p:sldId id="363" r:id="rId4"/>
    <p:sldId id="432" r:id="rId5"/>
    <p:sldId id="433" r:id="rId6"/>
    <p:sldId id="406" r:id="rId7"/>
    <p:sldId id="434" r:id="rId8"/>
    <p:sldId id="364" r:id="rId9"/>
    <p:sldId id="425" r:id="rId10"/>
    <p:sldId id="365" r:id="rId11"/>
    <p:sldId id="408" r:id="rId12"/>
    <p:sldId id="366" r:id="rId13"/>
    <p:sldId id="409" r:id="rId14"/>
    <p:sldId id="435" r:id="rId15"/>
    <p:sldId id="437" r:id="rId16"/>
    <p:sldId id="436" r:id="rId17"/>
    <p:sldId id="410" r:id="rId18"/>
    <p:sldId id="367" r:id="rId19"/>
    <p:sldId id="438" r:id="rId20"/>
    <p:sldId id="411" r:id="rId21"/>
    <p:sldId id="368" r:id="rId22"/>
    <p:sldId id="439" r:id="rId23"/>
    <p:sldId id="412" r:id="rId24"/>
    <p:sldId id="428" r:id="rId25"/>
    <p:sldId id="440" r:id="rId26"/>
    <p:sldId id="441"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4" autoAdjust="0"/>
    <p:restoredTop sz="94714" autoAdjust="0"/>
  </p:normalViewPr>
  <p:slideViewPr>
    <p:cSldViewPr>
      <p:cViewPr varScale="1">
        <p:scale>
          <a:sx n="52" d="100"/>
          <a:sy n="52" d="100"/>
        </p:scale>
        <p:origin x="-1219"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94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2C598C39-CCCA-4C47-81D1-03711C85372E}" type="datetimeFigureOut">
              <a:rPr lang="en-US"/>
              <a:pPr>
                <a:defRPr/>
              </a:pPr>
              <a:t>9/4/2011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93FABB04-37B9-416C-BB49-46133C52E6CF}"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6974644-C637-440E-B709-945CB237D043}" type="datetimeFigureOut">
              <a:rPr lang="en-US"/>
              <a:pPr>
                <a:defRPr/>
              </a:pPr>
              <a:t>9/4/2011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0AB79F38-DCF4-4FB8-B825-EA02EC2BE500}"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81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116F189-08FB-4E5F-B4D1-FA02A27C21A9}"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81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788589A-91EA-4A53-80DF-8B6CAC14E4C8}"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81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35B0194-BD68-460C-8E9A-320C0D2D9285}" type="slidenum">
              <a:rPr lang="en-US" smtClean="0"/>
              <a:pPr fontAlgn="base">
                <a:spcBef>
                  <a:spcPct val="0"/>
                </a:spcBef>
                <a:spcAft>
                  <a:spcPct val="0"/>
                </a:spcAft>
                <a:defRPr/>
              </a:pPr>
              <a:t>5</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a:xfrm>
            <a:off x="3733800" y="6324600"/>
            <a:ext cx="1920875" cy="365125"/>
          </a:xfrm>
        </p:spPr>
        <p:txBody>
          <a:bodyPr/>
          <a:lstStyle>
            <a:lvl1pPr>
              <a:defRPr>
                <a:solidFill>
                  <a:srgbClr val="FFFFFF"/>
                </a:solidFill>
              </a:defRPr>
            </a:lvl1pPr>
          </a:lstStyle>
          <a:p>
            <a:pPr>
              <a:defRPr/>
            </a:pPr>
            <a:fld id="{11FB4A21-2151-4445-9752-E0C2DC08E84A}" type="datetime1">
              <a:rPr lang="en-US"/>
              <a:pPr>
                <a:defRPr/>
              </a:pPr>
              <a:t>9/4/2011</a:t>
            </a:fld>
            <a:endParaRPr lang="en-US"/>
          </a:p>
        </p:txBody>
      </p:sp>
      <p:sp>
        <p:nvSpPr>
          <p:cNvPr id="12" name="Footer Placeholder 18"/>
          <p:cNvSpPr>
            <a:spLocks noGrp="1"/>
          </p:cNvSpPr>
          <p:nvPr>
            <p:ph type="ftr" sz="quarter" idx="11"/>
          </p:nvPr>
        </p:nvSpPr>
        <p:spPr>
          <a:xfrm>
            <a:off x="381000" y="6172200"/>
            <a:ext cx="3810000" cy="365125"/>
          </a:xfrm>
        </p:spPr>
        <p:txBody>
          <a:bodyPr/>
          <a:lstStyle>
            <a:lvl1pPr algn="l">
              <a:defRPr sz="1400">
                <a:solidFill>
                  <a:srgbClr val="E8F0F4"/>
                </a:solidFill>
              </a:defRPr>
            </a:lvl1pPr>
          </a:lstStyle>
          <a:p>
            <a:pPr>
              <a:defRPr/>
            </a:pPr>
            <a:r>
              <a:rPr lang="en-US"/>
              <a:t>Copyright Pearson Prentice-Hall 2010</a:t>
            </a:r>
          </a:p>
        </p:txBody>
      </p:sp>
      <p:sp>
        <p:nvSpPr>
          <p:cNvPr id="13" name="Slide Number Placeholder 26"/>
          <p:cNvSpPr>
            <a:spLocks noGrp="1"/>
          </p:cNvSpPr>
          <p:nvPr>
            <p:ph type="sldNum" sz="quarter" idx="12"/>
          </p:nvPr>
        </p:nvSpPr>
        <p:spPr>
          <a:xfrm>
            <a:off x="7848600" y="6096000"/>
            <a:ext cx="898525" cy="365125"/>
          </a:xfrm>
        </p:spPr>
        <p:txBody>
          <a:bodyPr/>
          <a:lstStyle>
            <a:lvl1pPr>
              <a:defRPr sz="2400">
                <a:solidFill>
                  <a:srgbClr val="FFFFFF"/>
                </a:solidFill>
              </a:defRPr>
            </a:lvl1pPr>
            <a:extLst/>
          </a:lstStyle>
          <a:p>
            <a:pPr>
              <a:defRPr/>
            </a:pPr>
            <a:fld id="{80A64847-74AA-476A-A318-33BB94F61945}"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A84E1BC1-0DCC-473F-A506-0EE86183A8EE}" type="datetime1">
              <a:rPr lang="en-US"/>
              <a:pPr>
                <a:defRPr/>
              </a:pPr>
              <a:t>9/4/2011</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Copyright Pearson Prentice-Hall 2009</a:t>
            </a:r>
          </a:p>
        </p:txBody>
      </p:sp>
      <p:sp>
        <p:nvSpPr>
          <p:cNvPr id="6" name="Slide Number Placeholder 17"/>
          <p:cNvSpPr>
            <a:spLocks noGrp="1"/>
          </p:cNvSpPr>
          <p:nvPr>
            <p:ph type="sldNum" sz="quarter" idx="12"/>
          </p:nvPr>
        </p:nvSpPr>
        <p:spPr/>
        <p:txBody>
          <a:bodyPr/>
          <a:lstStyle>
            <a:lvl1pPr>
              <a:defRPr/>
            </a:lvl1pPr>
          </a:lstStyle>
          <a:p>
            <a:pPr>
              <a:defRPr/>
            </a:pPr>
            <a:fld id="{AD9363AB-63A7-4569-8AA5-0A9D7C555F46}"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E0BED26C-31BC-43B5-9453-BFA365831F54}" type="datetime1">
              <a:rPr lang="en-US"/>
              <a:pPr>
                <a:defRPr/>
              </a:pPr>
              <a:t>9/4/2011</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Copyright Pearson Prentice-Hall 2009</a:t>
            </a:r>
          </a:p>
        </p:txBody>
      </p:sp>
      <p:sp>
        <p:nvSpPr>
          <p:cNvPr id="6" name="Slide Number Placeholder 17"/>
          <p:cNvSpPr>
            <a:spLocks noGrp="1"/>
          </p:cNvSpPr>
          <p:nvPr>
            <p:ph type="sldNum" sz="quarter" idx="12"/>
          </p:nvPr>
        </p:nvSpPr>
        <p:spPr/>
        <p:txBody>
          <a:bodyPr/>
          <a:lstStyle>
            <a:lvl1pPr>
              <a:defRPr/>
            </a:lvl1pPr>
          </a:lstStyle>
          <a:p>
            <a:pPr>
              <a:defRPr/>
            </a:pPr>
            <a:fld id="{31981FB1-D853-4C0E-B2C1-2886B1936C12}"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300"/>
            </a:lvl3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dirty="0" smtClean="0"/>
              <a:t>Click to edit Master title style</a:t>
            </a:r>
            <a:endParaRPr lang="en-US" dirty="0"/>
          </a:p>
        </p:txBody>
      </p:sp>
      <p:sp>
        <p:nvSpPr>
          <p:cNvPr id="4" name="Footer Placeholder 4"/>
          <p:cNvSpPr>
            <a:spLocks noGrp="1"/>
          </p:cNvSpPr>
          <p:nvPr>
            <p:ph type="ftr" sz="quarter" idx="10"/>
          </p:nvPr>
        </p:nvSpPr>
        <p:spPr>
          <a:xfrm>
            <a:off x="4495800" y="6416675"/>
            <a:ext cx="4343400" cy="365125"/>
          </a:xfrm>
        </p:spPr>
        <p:txBody>
          <a:bodyPr/>
          <a:lstStyle>
            <a:lvl1pPr>
              <a:defRPr sz="1400"/>
            </a:lvl1pPr>
          </a:lstStyle>
          <a:p>
            <a:pPr>
              <a:defRPr/>
            </a:pPr>
            <a:r>
              <a:rPr lang="en-US"/>
              <a:t>Copyright Pearson Prentice-Hall 2010</a:t>
            </a:r>
          </a:p>
        </p:txBody>
      </p:sp>
      <p:sp>
        <p:nvSpPr>
          <p:cNvPr id="5" name="Slide Number Placeholder 5"/>
          <p:cNvSpPr>
            <a:spLocks noGrp="1"/>
          </p:cNvSpPr>
          <p:nvPr>
            <p:ph type="sldNum" sz="quarter" idx="11"/>
          </p:nvPr>
        </p:nvSpPr>
        <p:spPr>
          <a:xfrm>
            <a:off x="0" y="6248400"/>
            <a:ext cx="762000" cy="365125"/>
          </a:xfrm>
        </p:spPr>
        <p:txBody>
          <a:bodyPr/>
          <a:lstStyle>
            <a:lvl1pPr>
              <a:defRPr sz="2000">
                <a:solidFill>
                  <a:schemeClr val="bg1"/>
                </a:solidFill>
              </a:defRPr>
            </a:lvl1pPr>
            <a:extLst/>
          </a:lstStyle>
          <a:p>
            <a:pPr>
              <a:defRPr/>
            </a:pPr>
            <a:fld id="{18ADE70F-951B-4C1B-8E87-E9988650E35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Footer Placeholder 4"/>
          <p:cNvSpPr>
            <a:spLocks noGrp="1"/>
          </p:cNvSpPr>
          <p:nvPr>
            <p:ph type="ftr" sz="quarter" idx="10"/>
          </p:nvPr>
        </p:nvSpPr>
        <p:spPr>
          <a:xfrm>
            <a:off x="5334000" y="6324600"/>
            <a:ext cx="3697288" cy="365125"/>
          </a:xfrm>
        </p:spPr>
        <p:txBody>
          <a:bodyPr/>
          <a:lstStyle>
            <a:lvl1pPr>
              <a:defRPr sz="1400"/>
            </a:lvl1pPr>
          </a:lstStyle>
          <a:p>
            <a:pPr>
              <a:defRPr/>
            </a:pPr>
            <a:r>
              <a:rPr lang="en-US"/>
              <a:t>Copyright Pearson Prentice-Hall 2009</a:t>
            </a:r>
          </a:p>
        </p:txBody>
      </p:sp>
      <p:sp>
        <p:nvSpPr>
          <p:cNvPr id="7" name="Slide Number Placeholder 5"/>
          <p:cNvSpPr>
            <a:spLocks noGrp="1"/>
          </p:cNvSpPr>
          <p:nvPr>
            <p:ph type="sldNum" sz="quarter" idx="11"/>
          </p:nvPr>
        </p:nvSpPr>
        <p:spPr>
          <a:xfrm>
            <a:off x="0" y="6324600"/>
            <a:ext cx="974725" cy="365125"/>
          </a:xfrm>
        </p:spPr>
        <p:txBody>
          <a:bodyPr/>
          <a:lstStyle>
            <a:lvl1pPr>
              <a:defRPr sz="2000">
                <a:solidFill>
                  <a:schemeClr val="bg1"/>
                </a:solidFill>
              </a:defRPr>
            </a:lvl1pPr>
            <a:extLst/>
          </a:lstStyle>
          <a:p>
            <a:pPr>
              <a:defRPr/>
            </a:pPr>
            <a:fld id="{00B91FAE-1E95-4FD1-8BB1-8B01EC9CBC1C}"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lstStyle>
          <a:p>
            <a:pPr>
              <a:defRPr/>
            </a:pPr>
            <a:fld id="{200C8520-D066-4838-8710-6E597F7CB92A}" type="datetime1">
              <a:rPr lang="en-US"/>
              <a:pPr>
                <a:defRPr/>
              </a:pPr>
              <a:t>9/4/2011</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Pearson Prentice-Hall 2009</a:t>
            </a:r>
          </a:p>
        </p:txBody>
      </p:sp>
      <p:sp>
        <p:nvSpPr>
          <p:cNvPr id="7" name="Slide Number Placeholder 6"/>
          <p:cNvSpPr>
            <a:spLocks noGrp="1"/>
          </p:cNvSpPr>
          <p:nvPr>
            <p:ph type="sldNum" sz="quarter" idx="12"/>
          </p:nvPr>
        </p:nvSpPr>
        <p:spPr/>
        <p:txBody>
          <a:bodyPr/>
          <a:lstStyle>
            <a:lvl1pPr>
              <a:defRPr/>
            </a:lvl1pPr>
            <a:extLst/>
          </a:lstStyle>
          <a:p>
            <a:pPr>
              <a:defRPr/>
            </a:pPr>
            <a:fld id="{D86DBBB6-F68D-4772-A653-3F0D6A756D8F}"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03FB39CD-0828-4298-BC17-10799822D32C}" type="datetime1">
              <a:rPr lang="en-US"/>
              <a:pPr>
                <a:defRPr/>
              </a:pPr>
              <a:t>9/4/2011</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Copyright Pearson Prentice-Hall 2009</a:t>
            </a:r>
          </a:p>
        </p:txBody>
      </p:sp>
      <p:sp>
        <p:nvSpPr>
          <p:cNvPr id="9" name="Slide Number Placeholder 8"/>
          <p:cNvSpPr>
            <a:spLocks noGrp="1"/>
          </p:cNvSpPr>
          <p:nvPr>
            <p:ph type="sldNum" sz="quarter" idx="12"/>
          </p:nvPr>
        </p:nvSpPr>
        <p:spPr/>
        <p:txBody>
          <a:bodyPr/>
          <a:lstStyle>
            <a:lvl1pPr>
              <a:defRPr/>
            </a:lvl1pPr>
            <a:extLst/>
          </a:lstStyle>
          <a:p>
            <a:pPr>
              <a:defRPr/>
            </a:pPr>
            <a:fld id="{66C49142-F1A7-41B4-99B2-09183664A422}"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810B34C2-B754-4CB0-B5AC-CB4764BA9138}" type="datetime1">
              <a:rPr lang="en-US"/>
              <a:pPr>
                <a:defRPr/>
              </a:pPr>
              <a:t>9/4/2011</a:t>
            </a:fld>
            <a:endParaRPr lang="en-US"/>
          </a:p>
        </p:txBody>
      </p:sp>
      <p:sp>
        <p:nvSpPr>
          <p:cNvPr id="4" name="Footer Placeholder 3"/>
          <p:cNvSpPr>
            <a:spLocks noGrp="1"/>
          </p:cNvSpPr>
          <p:nvPr>
            <p:ph type="ftr" sz="quarter" idx="11"/>
          </p:nvPr>
        </p:nvSpPr>
        <p:spPr/>
        <p:txBody>
          <a:bodyPr/>
          <a:lstStyle>
            <a:lvl1pPr>
              <a:defRPr/>
            </a:lvl1pPr>
          </a:lstStyle>
          <a:p>
            <a:pPr>
              <a:defRPr/>
            </a:pPr>
            <a:r>
              <a:rPr lang="en-US"/>
              <a:t>Copyright Pearson Prentice-Hall 2009</a:t>
            </a:r>
          </a:p>
        </p:txBody>
      </p:sp>
      <p:sp>
        <p:nvSpPr>
          <p:cNvPr id="5" name="Slide Number Placeholder 4"/>
          <p:cNvSpPr>
            <a:spLocks noGrp="1"/>
          </p:cNvSpPr>
          <p:nvPr>
            <p:ph type="sldNum" sz="quarter" idx="12"/>
          </p:nvPr>
        </p:nvSpPr>
        <p:spPr/>
        <p:txBody>
          <a:bodyPr/>
          <a:lstStyle>
            <a:lvl1pPr>
              <a:defRPr/>
            </a:lvl1pPr>
            <a:extLst/>
          </a:lstStyle>
          <a:p>
            <a:pPr>
              <a:defRPr/>
            </a:pPr>
            <a:fld id="{65AD4619-F808-4DD3-896B-CE7EB81C225D}"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69B07D98-CD10-4E52-893E-136EC5450D6D}" type="datetime1">
              <a:rPr lang="en-US"/>
              <a:pPr>
                <a:defRPr/>
              </a:pPr>
              <a:t>9/4/2011</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Copyright Pearson Prentice-Hall 2009</a:t>
            </a:r>
          </a:p>
        </p:txBody>
      </p:sp>
      <p:sp>
        <p:nvSpPr>
          <p:cNvPr id="4" name="Slide Number Placeholder 17"/>
          <p:cNvSpPr>
            <a:spLocks noGrp="1"/>
          </p:cNvSpPr>
          <p:nvPr>
            <p:ph type="sldNum" sz="quarter" idx="12"/>
          </p:nvPr>
        </p:nvSpPr>
        <p:spPr/>
        <p:txBody>
          <a:bodyPr/>
          <a:lstStyle>
            <a:lvl1pPr>
              <a:defRPr/>
            </a:lvl1pPr>
          </a:lstStyle>
          <a:p>
            <a:pPr>
              <a:defRPr/>
            </a:pPr>
            <a:fld id="{5F458779-70BD-402B-BC39-23BAF2347D2A}"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85411D1F-8BA5-471B-ABF7-A103D50DCC6A}" type="datetime1">
              <a:rPr lang="en-US"/>
              <a:pPr>
                <a:defRPr/>
              </a:pPr>
              <a:t>9/4/2011</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Pearson Prentice-Hall 2009</a:t>
            </a:r>
          </a:p>
        </p:txBody>
      </p:sp>
      <p:sp>
        <p:nvSpPr>
          <p:cNvPr id="7" name="Slide Number Placeholder 6"/>
          <p:cNvSpPr>
            <a:spLocks noGrp="1"/>
          </p:cNvSpPr>
          <p:nvPr>
            <p:ph type="sldNum" sz="quarter" idx="12"/>
          </p:nvPr>
        </p:nvSpPr>
        <p:spPr/>
        <p:txBody>
          <a:bodyPr/>
          <a:lstStyle>
            <a:lvl1pPr>
              <a:defRPr/>
            </a:lvl1pPr>
            <a:extLst/>
          </a:lstStyle>
          <a:p>
            <a:pPr>
              <a:defRPr/>
            </a:pPr>
            <a:fld id="{3A2AB5B0-1F66-48E4-A9D1-F0622D5232C3}"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endParaRPr>
          </a:p>
        </p:txBody>
      </p:sp>
      <p:sp>
        <p:nvSpPr>
          <p:cNvPr id="6" name="Freeform 8"/>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endParaRPr>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lvl1pPr>
          </a:lstStyle>
          <a:p>
            <a:pPr>
              <a:defRPr/>
            </a:pPr>
            <a:fld id="{B0612A59-4625-4782-942C-47E507A8D558}" type="datetime1">
              <a:rPr lang="en-US"/>
              <a:pPr>
                <a:defRPr/>
              </a:pPr>
              <a:t>9/4/2011</a:t>
            </a:fld>
            <a:endParaRPr lang="en-US"/>
          </a:p>
        </p:txBody>
      </p:sp>
      <p:sp>
        <p:nvSpPr>
          <p:cNvPr id="12" name="Footer Placeholder 5"/>
          <p:cNvSpPr>
            <a:spLocks noGrp="1"/>
          </p:cNvSpPr>
          <p:nvPr>
            <p:ph type="ftr" sz="quarter" idx="11"/>
          </p:nvPr>
        </p:nvSpPr>
        <p:spPr/>
        <p:txBody>
          <a:bodyPr/>
          <a:lstStyle>
            <a:lvl1pPr>
              <a:defRPr/>
            </a:lvl1pPr>
          </a:lstStyle>
          <a:p>
            <a:pPr>
              <a:defRPr/>
            </a:pPr>
            <a:r>
              <a:rPr lang="en-US"/>
              <a:t>Copyright Pearson Prentice-Hall 2009</a:t>
            </a:r>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902F1574-850B-42DC-AA43-DEC61BBC32B1}"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dirty="0">
              <a:latin typeface="+mn-lt"/>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atin typeface="Lucida Sans Unicode" pitchFamily="34" charset="0"/>
              </a:defRPr>
            </a:lvl1pPr>
          </a:lstStyle>
          <a:p>
            <a:pPr>
              <a:defRPr/>
            </a:pPr>
            <a:fld id="{BA61CFE4-872F-458A-8C9F-E02704D42488}" type="datetime1">
              <a:rPr lang="en-US"/>
              <a:pPr>
                <a:defRPr/>
              </a:pPr>
              <a:t>9/4/2011</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itchFamily="34" charset="0"/>
              </a:defRPr>
            </a:lvl1pPr>
          </a:lstStyle>
          <a:p>
            <a:pPr>
              <a:defRPr/>
            </a:pPr>
            <a:r>
              <a:rPr lang="en-US"/>
              <a:t>Copyright Pearson Prentice-Hall 2009</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defRPr>
            </a:lvl1pPr>
            <a:extLst/>
          </a:lstStyle>
          <a:p>
            <a:pPr>
              <a:defRPr/>
            </a:pPr>
            <a:fld id="{C22F928A-9AD3-4C4E-9BA6-EB5DF3C8C250}"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07" r:id="rId7"/>
    <p:sldLayoutId id="2147483816" r:id="rId8"/>
    <p:sldLayoutId id="2147483817" r:id="rId9"/>
    <p:sldLayoutId id="2147483808" r:id="rId10"/>
    <p:sldLayoutId id="2147483809" r:id="rId11"/>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cybercrime.gov/"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2763657"/>
          </a:xfrm>
        </p:spPr>
        <p:txBody>
          <a:bodyPr>
            <a:normAutofit fontScale="90000"/>
          </a:bodyPr>
          <a:lstStyle/>
          <a:p>
            <a:pPr eaLnBrk="1" fontAlgn="auto" hangingPunct="1">
              <a:spcAft>
                <a:spcPts val="0"/>
              </a:spcAft>
              <a:defRPr/>
            </a:pPr>
            <a:r>
              <a:rPr lang="en-US" dirty="0" smtClean="0">
                <a:solidFill>
                  <a:schemeClr val="accent4"/>
                </a:solidFill>
              </a:rPr>
              <a:t>Continued…</a:t>
            </a:r>
            <a:r>
              <a:rPr lang="en-US" dirty="0" smtClean="0"/>
              <a:t/>
            </a:r>
            <a:br>
              <a:rPr lang="en-US" dirty="0" smtClean="0"/>
            </a:br>
            <a:r>
              <a:rPr lang="en-US" dirty="0" smtClean="0"/>
              <a:t/>
            </a:r>
            <a:br>
              <a:rPr lang="en-US" dirty="0" smtClean="0"/>
            </a:br>
            <a:r>
              <a:rPr lang="en-US" dirty="0" smtClean="0"/>
              <a:t>The Threat Environment:</a:t>
            </a:r>
            <a:br>
              <a:rPr lang="en-US" dirty="0" smtClean="0"/>
            </a:br>
            <a:r>
              <a:rPr lang="en-US" dirty="0" smtClean="0"/>
              <a:t>Attackers and Their Attacks</a:t>
            </a:r>
            <a:endParaRPr lang="en-US" dirty="0"/>
          </a:p>
        </p:txBody>
      </p:sp>
      <p:sp>
        <p:nvSpPr>
          <p:cNvPr id="10243" name="Subtitle 2"/>
          <p:cNvSpPr>
            <a:spLocks noGrp="1"/>
          </p:cNvSpPr>
          <p:nvPr>
            <p:ph type="subTitle" idx="1"/>
          </p:nvPr>
        </p:nvSpPr>
        <p:spPr>
          <a:xfrm>
            <a:off x="685800" y="3600450"/>
            <a:ext cx="7772400" cy="1200150"/>
          </a:xfrm>
        </p:spPr>
        <p:txBody>
          <a:bodyPr/>
          <a:lstStyle/>
          <a:p>
            <a:pPr marR="0" eaLnBrk="1" hangingPunct="1"/>
            <a:r>
              <a:rPr lang="en-US" smtClean="0"/>
              <a:t>Reference: </a:t>
            </a:r>
          </a:p>
          <a:p>
            <a:pPr marR="0" eaLnBrk="1" hangingPunct="1"/>
            <a:r>
              <a:rPr lang="en-US" i="1" smtClean="0"/>
              <a:t>Corporate &amp; Network Security, Chapter 1</a:t>
            </a:r>
          </a:p>
          <a:p>
            <a:pPr marR="0" eaLnBrk="1" hangingPunct="1"/>
            <a:r>
              <a:rPr lang="en-US" i="1" smtClean="0"/>
              <a:t>Raymond R. Panko</a:t>
            </a:r>
          </a:p>
          <a:p>
            <a:pPr marR="0" eaLnBrk="1" hangingPunct="1"/>
            <a:r>
              <a:rPr lang="en-US" smtClean="0"/>
              <a:t>: </a:t>
            </a:r>
          </a:p>
        </p:txBody>
      </p:sp>
    </p:spTree>
  </p:cSld>
  <p:clrMapOvr>
    <a:masterClrMapping/>
  </p:clrMapOvr>
  <p:transition>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52226"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44D1B89-0E8D-478D-B4DD-6F0DB15A0A2A}" type="slidenum">
              <a:rPr lang="en-US" smtClean="0"/>
              <a:pPr fontAlgn="base">
                <a:spcBef>
                  <a:spcPct val="0"/>
                </a:spcBef>
                <a:spcAft>
                  <a:spcPct val="0"/>
                </a:spcAft>
                <a:defRPr/>
              </a:pPr>
              <a:t>10</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Source IP Address Spoofing</a:t>
            </a:r>
            <a:endParaRPr lang="en-US" dirty="0"/>
          </a:p>
        </p:txBody>
      </p:sp>
      <p:pic>
        <p:nvPicPr>
          <p:cNvPr id="19461" name="Picture 12" descr="S2C01F06 Spoofing"/>
          <p:cNvPicPr>
            <a:picLocks noChangeAspect="1" noChangeArrowheads="1"/>
          </p:cNvPicPr>
          <p:nvPr/>
        </p:nvPicPr>
        <p:blipFill>
          <a:blip r:embed="rId2"/>
          <a:srcRect/>
          <a:stretch>
            <a:fillRect/>
          </a:stretch>
        </p:blipFill>
        <p:spPr bwMode="auto">
          <a:xfrm>
            <a:off x="152400" y="1295400"/>
            <a:ext cx="8918575" cy="4343400"/>
          </a:xfrm>
          <a:prstGeom prst="rect">
            <a:avLst/>
          </a:prstGeom>
          <a:noFill/>
          <a:ln w="9525">
            <a:noFill/>
            <a:miter lim="800000"/>
            <a:headEnd/>
            <a:tailEnd/>
          </a:ln>
        </p:spPr>
      </p:pic>
      <p:sp>
        <p:nvSpPr>
          <p:cNvPr id="6" name="TextBox 5"/>
          <p:cNvSpPr txBox="1"/>
          <p:nvPr/>
        </p:nvSpPr>
        <p:spPr>
          <a:xfrm>
            <a:off x="1066800" y="5638800"/>
            <a:ext cx="7224713" cy="830263"/>
          </a:xfrm>
          <a:prstGeom prst="rect">
            <a:avLst/>
          </a:prstGeom>
          <a:noFill/>
        </p:spPr>
        <p:txBody>
          <a:bodyPr wrap="none">
            <a:spAutoFit/>
          </a:bodyPr>
          <a:lstStyle/>
          <a:p>
            <a:pPr>
              <a:defRPr/>
            </a:pPr>
            <a:r>
              <a:rPr lang="en-US" sz="2400" b="1" dirty="0">
                <a:solidFill>
                  <a:schemeClr val="accent4"/>
                </a:solidFill>
              </a:rPr>
              <a:t>Some exploit packets cannot be spoofed so the </a:t>
            </a:r>
          </a:p>
          <a:p>
            <a:pPr>
              <a:defRPr/>
            </a:pPr>
            <a:r>
              <a:rPr lang="en-US" sz="2400" b="1" dirty="0">
                <a:solidFill>
                  <a:schemeClr val="accent4"/>
                </a:solidFill>
              </a:rPr>
              <a:t>attacker uses chain of attack</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2" name="Content Placeholder 1"/>
          <p:cNvSpPr>
            <a:spLocks noGrp="1"/>
          </p:cNvSpPr>
          <p:nvPr>
            <p:ph idx="1"/>
          </p:nvPr>
        </p:nvSpPr>
        <p:spPr>
          <a:xfrm>
            <a:off x="457200" y="1646238"/>
            <a:ext cx="8229600" cy="4525962"/>
          </a:xfrm>
        </p:spPr>
        <p:txBody>
          <a:bodyPr>
            <a:normAutofit lnSpcReduction="10000"/>
          </a:bodyPr>
          <a:lstStyle/>
          <a:p>
            <a:pPr marL="365760" indent="-256032" eaLnBrk="1" fontAlgn="auto">
              <a:spcAft>
                <a:spcPts val="0"/>
              </a:spcAft>
              <a:buFont typeface="Wingdings 3"/>
              <a:buChar char=""/>
              <a:defRPr/>
            </a:pPr>
            <a:r>
              <a:rPr lang="en-US" b="1" dirty="0" smtClean="0"/>
              <a:t>Chain of attack computers (see figure)</a:t>
            </a:r>
          </a:p>
          <a:p>
            <a:pPr marL="621792" lvl="1" eaLnBrk="1" fontAlgn="auto">
              <a:spcAft>
                <a:spcPts val="0"/>
              </a:spcAft>
              <a:buFont typeface="Verdana"/>
              <a:buChar char="◦"/>
              <a:defRPr/>
            </a:pPr>
            <a:r>
              <a:rPr lang="en-US" dirty="0" smtClean="0"/>
              <a:t>The attacker attacks through a </a:t>
            </a:r>
            <a:r>
              <a:rPr lang="en-US" dirty="0" smtClean="0">
                <a:solidFill>
                  <a:schemeClr val="accent4"/>
                </a:solidFill>
              </a:rPr>
              <a:t>chain of victim computers </a:t>
            </a:r>
          </a:p>
          <a:p>
            <a:pPr marL="621792" lvl="1" eaLnBrk="1" fontAlgn="auto">
              <a:spcAft>
                <a:spcPts val="0"/>
              </a:spcAft>
              <a:buFont typeface="Verdana"/>
              <a:buChar char="◦"/>
              <a:defRPr/>
            </a:pPr>
            <a:r>
              <a:rPr lang="en-US" dirty="0" smtClean="0"/>
              <a:t>Probe and exploit packets contain the source IP address of the last computer in the chain</a:t>
            </a:r>
          </a:p>
          <a:p>
            <a:pPr marL="621792" lvl="1" eaLnBrk="1" fontAlgn="auto">
              <a:spcAft>
                <a:spcPts val="0"/>
              </a:spcAft>
              <a:buFont typeface="Verdana"/>
              <a:buChar char="◦"/>
              <a:defRPr/>
            </a:pPr>
            <a:r>
              <a:rPr lang="en-US" dirty="0" smtClean="0"/>
              <a:t>The final attack computer receives replies and passes them back to the attacker</a:t>
            </a:r>
          </a:p>
          <a:p>
            <a:pPr marL="621792" lvl="1" eaLnBrk="1" fontAlgn="auto">
              <a:spcAft>
                <a:spcPts val="0"/>
              </a:spcAft>
              <a:buFont typeface="Verdana"/>
              <a:buChar char="◦"/>
              <a:defRPr/>
            </a:pPr>
            <a:r>
              <a:rPr lang="en-US" dirty="0" smtClean="0"/>
              <a:t>Often, the victim can trace the attack back to the final attack computer</a:t>
            </a:r>
          </a:p>
          <a:p>
            <a:pPr marL="621792" lvl="1" eaLnBrk="1" fontAlgn="auto">
              <a:spcAft>
                <a:spcPts val="0"/>
              </a:spcAft>
              <a:buFont typeface="Verdana"/>
              <a:buChar char="◦"/>
              <a:defRPr/>
            </a:pPr>
            <a:r>
              <a:rPr lang="en-US" dirty="0" smtClean="0"/>
              <a:t>But the attack usually can only be traced back a few computers more</a:t>
            </a:r>
          </a:p>
          <a:p>
            <a:pPr marL="365760" indent="-256032" eaLnBrk="1" fontAlgn="auto" hangingPunct="1">
              <a:spcAft>
                <a:spcPts val="0"/>
              </a:spcAft>
              <a:buFont typeface="Wingdings 3"/>
              <a:buChar char=""/>
              <a:defRPr/>
            </a:pPr>
            <a:endParaRPr lang="en-US" dirty="0" smtClean="0"/>
          </a:p>
          <a:p>
            <a:pPr marL="621792" lvl="1" eaLnBrk="1" fontAlgn="auto" hangingPunct="1">
              <a:spcAft>
                <a:spcPts val="0"/>
              </a:spcAft>
              <a:buFont typeface="Verdana"/>
              <a:buChar char="◦"/>
              <a:defRPr/>
            </a:pPr>
            <a:endParaRPr lang="en-US" dirty="0" smtClean="0"/>
          </a:p>
        </p:txBody>
      </p:sp>
      <p:sp>
        <p:nvSpPr>
          <p:cNvPr id="53251"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12F66EF-9BF9-4A6B-9440-DD074A2D993F}" type="slidenum">
              <a:rPr lang="en-US" smtClean="0"/>
              <a:pPr fontAlgn="base">
                <a:spcBef>
                  <a:spcPct val="0"/>
                </a:spcBef>
                <a:spcAft>
                  <a:spcPct val="0"/>
                </a:spcAft>
                <a:defRPr/>
              </a:pPr>
              <a:t>11</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Traditional External Attackers: Hackers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315200" y="1447800"/>
            <a:ext cx="15240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507"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54274"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22F652B-9A89-4D59-8E1D-DCD53DA8AC83}" type="slidenum">
              <a:rPr lang="en-US" smtClean="0"/>
              <a:pPr fontAlgn="base">
                <a:spcBef>
                  <a:spcPct val="0"/>
                </a:spcBef>
                <a:spcAft>
                  <a:spcPct val="0"/>
                </a:spcAft>
                <a:defRPr/>
              </a:pPr>
              <a:t>12</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1-10: Chain of Attack Computers</a:t>
            </a:r>
            <a:endParaRPr lang="en-US" dirty="0"/>
          </a:p>
        </p:txBody>
      </p:sp>
      <p:pic>
        <p:nvPicPr>
          <p:cNvPr id="21510" name="Picture 13" descr="S2C01F07 Chain of Attack Hosts"/>
          <p:cNvPicPr>
            <a:picLocks noChangeAspect="1" noChangeArrowheads="1"/>
          </p:cNvPicPr>
          <p:nvPr/>
        </p:nvPicPr>
        <p:blipFill>
          <a:blip r:embed="rId2"/>
          <a:srcRect/>
          <a:stretch>
            <a:fillRect/>
          </a:stretch>
        </p:blipFill>
        <p:spPr bwMode="auto">
          <a:xfrm>
            <a:off x="0" y="1066800"/>
            <a:ext cx="9128125" cy="4191000"/>
          </a:xfrm>
          <a:prstGeom prst="rect">
            <a:avLst/>
          </a:prstGeom>
          <a:noFill/>
          <a:ln w="9525">
            <a:noFill/>
            <a:miter lim="800000"/>
            <a:headEnd/>
            <a:tailEnd/>
          </a:ln>
        </p:spPr>
      </p:pic>
      <p:sp>
        <p:nvSpPr>
          <p:cNvPr id="6" name="Rectangle 5"/>
          <p:cNvSpPr/>
          <p:nvPr/>
        </p:nvSpPr>
        <p:spPr>
          <a:xfrm>
            <a:off x="914400" y="3886200"/>
            <a:ext cx="3962400" cy="2743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For probes whose replies must</a:t>
            </a:r>
          </a:p>
          <a:p>
            <a:pPr algn="ctr" fontAlgn="auto">
              <a:spcBef>
                <a:spcPts val="0"/>
              </a:spcBef>
              <a:spcAft>
                <a:spcPts val="0"/>
              </a:spcAft>
              <a:defRPr/>
            </a:pPr>
            <a:r>
              <a:rPr lang="en-US" dirty="0"/>
              <a:t>be received, attacker sends</a:t>
            </a:r>
          </a:p>
          <a:p>
            <a:pPr algn="ctr" fontAlgn="auto">
              <a:spcBef>
                <a:spcPts val="0"/>
              </a:spcBef>
              <a:spcAft>
                <a:spcPts val="0"/>
              </a:spcAft>
              <a:defRPr/>
            </a:pPr>
            <a:r>
              <a:rPr lang="en-US" dirty="0"/>
              <a:t>probes through a chain of</a:t>
            </a:r>
          </a:p>
          <a:p>
            <a:pPr algn="ctr" fontAlgn="auto">
              <a:spcBef>
                <a:spcPts val="0"/>
              </a:spcBef>
              <a:spcAft>
                <a:spcPts val="0"/>
              </a:spcAft>
              <a:defRPr/>
            </a:pPr>
            <a:r>
              <a:rPr lang="en-US" dirty="0"/>
              <a:t>attack computers.</a:t>
            </a:r>
          </a:p>
          <a:p>
            <a:pPr algn="ctr" fontAlgn="auto">
              <a:spcBef>
                <a:spcPts val="600"/>
              </a:spcBef>
              <a:spcAft>
                <a:spcPts val="0"/>
              </a:spcAft>
              <a:defRPr/>
            </a:pPr>
            <a:r>
              <a:rPr lang="en-US" dirty="0"/>
              <a:t>Victim only knows the identity</a:t>
            </a:r>
          </a:p>
          <a:p>
            <a:pPr algn="ctr" fontAlgn="auto">
              <a:spcBef>
                <a:spcPts val="0"/>
              </a:spcBef>
              <a:spcAft>
                <a:spcPts val="0"/>
              </a:spcAft>
              <a:defRPr/>
            </a:pPr>
            <a:r>
              <a:rPr lang="en-US" dirty="0"/>
              <a:t>of the last compromised host</a:t>
            </a:r>
          </a:p>
          <a:p>
            <a:pPr algn="ctr" fontAlgn="auto">
              <a:spcBef>
                <a:spcPts val="0"/>
              </a:spcBef>
              <a:spcAft>
                <a:spcPts val="0"/>
              </a:spcAft>
              <a:defRPr/>
            </a:pPr>
            <a:r>
              <a:rPr lang="en-US" dirty="0"/>
              <a:t>(123.125.33.101)</a:t>
            </a:r>
          </a:p>
          <a:p>
            <a:pPr algn="ctr" fontAlgn="auto">
              <a:spcBef>
                <a:spcPts val="600"/>
              </a:spcBef>
              <a:spcAft>
                <a:spcPts val="0"/>
              </a:spcAft>
              <a:defRPr/>
            </a:pPr>
            <a:r>
              <a:rPr lang="en-US" dirty="0"/>
              <a:t>Not that of the attacker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2" name="Content Placeholder 1"/>
          <p:cNvSpPr>
            <a:spLocks noGrp="1"/>
          </p:cNvSpPr>
          <p:nvPr>
            <p:ph idx="1"/>
          </p:nvPr>
        </p:nvSpPr>
        <p:spPr>
          <a:xfrm>
            <a:off x="457200" y="1646238"/>
            <a:ext cx="8229600" cy="4525962"/>
          </a:xfrm>
        </p:spPr>
        <p:txBody>
          <a:bodyPr>
            <a:normAutofit/>
          </a:bodyPr>
          <a:lstStyle/>
          <a:p>
            <a:pPr marL="365760" indent="-256032" eaLnBrk="1" fontAlgn="auto">
              <a:spcAft>
                <a:spcPts val="0"/>
              </a:spcAft>
              <a:buFont typeface="Wingdings 3"/>
              <a:buChar char=""/>
              <a:defRPr/>
            </a:pPr>
            <a:r>
              <a:rPr lang="en-US" b="1" dirty="0" smtClean="0"/>
              <a:t>Social Engineering</a:t>
            </a:r>
          </a:p>
          <a:p>
            <a:pPr marL="621792" lvl="1" eaLnBrk="1" fontAlgn="auto">
              <a:spcAft>
                <a:spcPts val="0"/>
              </a:spcAft>
              <a:buFont typeface="Verdana"/>
              <a:buChar char="◦"/>
              <a:defRPr/>
            </a:pPr>
            <a:r>
              <a:rPr lang="en-US" dirty="0" smtClean="0"/>
              <a:t>Social engineering is often used in hacking</a:t>
            </a:r>
          </a:p>
          <a:p>
            <a:pPr marL="621792" lvl="1" eaLnBrk="1" fontAlgn="auto">
              <a:spcAft>
                <a:spcPts val="0"/>
              </a:spcAft>
              <a:buFont typeface="Verdana"/>
              <a:buChar char="◦"/>
              <a:defRPr/>
            </a:pPr>
            <a:r>
              <a:rPr lang="en-US" dirty="0" smtClean="0"/>
              <a:t>Social engineering (as we saw earlier) is attempting to </a:t>
            </a:r>
            <a:r>
              <a:rPr lang="en-US" dirty="0" smtClean="0">
                <a:solidFill>
                  <a:schemeClr val="accent4"/>
                </a:solidFill>
              </a:rPr>
              <a:t>trick users </a:t>
            </a:r>
            <a:r>
              <a:rPr lang="en-US" dirty="0" smtClean="0"/>
              <a:t>into doing something that goes against the interests of security</a:t>
            </a:r>
          </a:p>
          <a:p>
            <a:pPr marL="621792" lvl="1" eaLnBrk="1" fontAlgn="auto">
              <a:spcAft>
                <a:spcPts val="0"/>
              </a:spcAft>
              <a:buFont typeface="Verdana"/>
              <a:buChar char="◦"/>
              <a:defRPr/>
            </a:pPr>
            <a:r>
              <a:rPr lang="en-US" dirty="0" smtClean="0"/>
              <a:t>Often successful because it focuses on </a:t>
            </a:r>
            <a:r>
              <a:rPr lang="en-US" dirty="0" smtClean="0">
                <a:solidFill>
                  <a:schemeClr val="accent4"/>
                </a:solidFill>
              </a:rPr>
              <a:t>human weaknesses</a:t>
            </a:r>
            <a:r>
              <a:rPr lang="en-US" dirty="0" smtClean="0"/>
              <a:t> instead of technological weaknesses</a:t>
            </a:r>
          </a:p>
          <a:p>
            <a:pPr marL="365760" indent="-256032" eaLnBrk="1" fontAlgn="auto" hangingPunct="1">
              <a:spcAft>
                <a:spcPts val="0"/>
              </a:spcAft>
              <a:buFont typeface="Wingdings 3"/>
              <a:buChar char=""/>
              <a:defRPr/>
            </a:pPr>
            <a:endParaRPr lang="en-US" dirty="0" smtClean="0"/>
          </a:p>
          <a:p>
            <a:pPr marL="621792" lvl="1" eaLnBrk="1" fontAlgn="auto" hangingPunct="1">
              <a:spcAft>
                <a:spcPts val="0"/>
              </a:spcAft>
              <a:buFont typeface="Verdana"/>
              <a:buChar char="◦"/>
              <a:defRPr/>
            </a:pPr>
            <a:endParaRPr lang="en-US" dirty="0" smtClean="0"/>
          </a:p>
        </p:txBody>
      </p:sp>
      <p:sp>
        <p:nvSpPr>
          <p:cNvPr id="55299"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C7D1478-8586-4B9C-9AEF-E47A06CE9061}" type="slidenum">
              <a:rPr lang="en-US" smtClean="0"/>
              <a:pPr fontAlgn="base">
                <a:spcBef>
                  <a:spcPct val="0"/>
                </a:spcBef>
                <a:spcAft>
                  <a:spcPct val="0"/>
                </a:spcAft>
                <a:defRPr/>
              </a:pPr>
              <a:t>13</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Traditional External Attackers: Hackers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2" name="Content Placeholder 1"/>
          <p:cNvSpPr>
            <a:spLocks noGrp="1"/>
          </p:cNvSpPr>
          <p:nvPr>
            <p:ph idx="1"/>
          </p:nvPr>
        </p:nvSpPr>
        <p:spPr>
          <a:xfrm>
            <a:off x="457200" y="1646238"/>
            <a:ext cx="8229600" cy="4525962"/>
          </a:xfrm>
        </p:spPr>
        <p:txBody>
          <a:bodyPr>
            <a:normAutofit/>
          </a:bodyPr>
          <a:lstStyle/>
          <a:p>
            <a:pPr marL="365760" indent="-256032" eaLnBrk="1" fontAlgn="auto">
              <a:spcAft>
                <a:spcPts val="0"/>
              </a:spcAft>
              <a:buFont typeface="Wingdings 3"/>
              <a:buChar char=""/>
              <a:defRPr/>
            </a:pPr>
            <a:r>
              <a:rPr lang="en-US" b="1" dirty="0" smtClean="0"/>
              <a:t>Social Engineering</a:t>
            </a:r>
          </a:p>
          <a:p>
            <a:pPr marL="859536" lvl="2" eaLnBrk="1" fontAlgn="auto">
              <a:spcAft>
                <a:spcPts val="0"/>
              </a:spcAft>
              <a:buFont typeface="Wingdings 2"/>
              <a:buChar char=""/>
              <a:defRPr/>
            </a:pPr>
            <a:r>
              <a:rPr lang="en-US" dirty="0" smtClean="0">
                <a:solidFill>
                  <a:schemeClr val="accent4"/>
                </a:solidFill>
              </a:rPr>
              <a:t>Call and ask for passwords and other confidential information</a:t>
            </a:r>
          </a:p>
          <a:p>
            <a:pPr marL="365760" indent="-256032" eaLnBrk="1" fontAlgn="auto" hangingPunct="1">
              <a:spcAft>
                <a:spcPts val="0"/>
              </a:spcAft>
              <a:buFont typeface="Wingdings 3"/>
              <a:buChar char=""/>
              <a:defRPr/>
            </a:pPr>
            <a:endParaRPr lang="en-US" dirty="0" smtClean="0"/>
          </a:p>
          <a:p>
            <a:pPr marL="621792" lvl="1" eaLnBrk="1" fontAlgn="auto" hangingPunct="1">
              <a:spcAft>
                <a:spcPts val="0"/>
              </a:spcAft>
              <a:buFont typeface="Verdana"/>
              <a:buChar char="◦"/>
              <a:defRPr/>
            </a:pPr>
            <a:endParaRPr lang="en-US" dirty="0" smtClean="0"/>
          </a:p>
        </p:txBody>
      </p:sp>
      <p:sp>
        <p:nvSpPr>
          <p:cNvPr id="55299"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59F98A0-65D5-4B96-819D-22E24AEF1F53}" type="slidenum">
              <a:rPr lang="en-US" smtClean="0"/>
              <a:pPr fontAlgn="base">
                <a:spcBef>
                  <a:spcPct val="0"/>
                </a:spcBef>
                <a:spcAft>
                  <a:spcPct val="0"/>
                </a:spcAft>
                <a:defRPr/>
              </a:pPr>
              <a:t>14</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Traditional External Attackers: Hackers</a:t>
            </a:r>
            <a:endParaRPr lang="en-US" dirty="0"/>
          </a:p>
        </p:txBody>
      </p:sp>
      <p:sp>
        <p:nvSpPr>
          <p:cNvPr id="6" name="Rounded Rectangle 5"/>
          <p:cNvSpPr/>
          <p:nvPr/>
        </p:nvSpPr>
        <p:spPr>
          <a:xfrm>
            <a:off x="914400" y="2971800"/>
            <a:ext cx="7772400" cy="2362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In one social engineering ploy, a hacker calls a secretary claiming to be working with the secretary’s boss. The hacker then asks for sensitive information such as a password or sensitive file.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24579" name="Content Placeholder 1"/>
          <p:cNvSpPr>
            <a:spLocks noGrp="1"/>
          </p:cNvSpPr>
          <p:nvPr>
            <p:ph idx="1"/>
          </p:nvPr>
        </p:nvSpPr>
        <p:spPr>
          <a:xfrm>
            <a:off x="457200" y="1646238"/>
            <a:ext cx="8229600" cy="4525962"/>
          </a:xfrm>
        </p:spPr>
        <p:txBody>
          <a:bodyPr/>
          <a:lstStyle/>
          <a:p>
            <a:pPr eaLnBrk="1"/>
            <a:r>
              <a:rPr lang="en-US" b="1" smtClean="0"/>
              <a:t>Social Engineering</a:t>
            </a:r>
          </a:p>
          <a:p>
            <a:pPr eaLnBrk="1" hangingPunct="1"/>
            <a:endParaRPr lang="en-US" smtClean="0"/>
          </a:p>
          <a:p>
            <a:pPr lvl="1" eaLnBrk="1" hangingPunct="1"/>
            <a:endParaRPr lang="en-US" smtClean="0"/>
          </a:p>
        </p:txBody>
      </p:sp>
      <p:sp>
        <p:nvSpPr>
          <p:cNvPr id="55299"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42D4EF7-29A3-4FA7-A832-85318CCE9AB2}" type="slidenum">
              <a:rPr lang="en-US" smtClean="0"/>
              <a:pPr fontAlgn="base">
                <a:spcBef>
                  <a:spcPct val="0"/>
                </a:spcBef>
                <a:spcAft>
                  <a:spcPct val="0"/>
                </a:spcAft>
                <a:defRPr/>
              </a:pPr>
              <a:t>15</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Traditional External Attackers: Hackers</a:t>
            </a:r>
            <a:endParaRPr lang="en-US" dirty="0"/>
          </a:p>
        </p:txBody>
      </p:sp>
      <p:sp>
        <p:nvSpPr>
          <p:cNvPr id="6" name="Rounded Rectangle 5"/>
          <p:cNvSpPr/>
          <p:nvPr/>
        </p:nvSpPr>
        <p:spPr>
          <a:xfrm>
            <a:off x="914400" y="2286000"/>
            <a:ext cx="7772400" cy="388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p>
          <a:p>
            <a:pPr algn="ctr">
              <a:defRPr/>
            </a:pPr>
            <a:r>
              <a:rPr lang="en-US" sz="2400" dirty="0"/>
              <a:t>In one study, US Treasury Dept. inspectors posing as computer technicians called 100 Internal Revenue Service (IRS) employees and managers. The treasury agents asked each target for his or her username and asked the user to change the password to a specific password chosen by the “technician.” This was a clear violation of policy but 35% fell for the ploy in 2005.</a:t>
            </a:r>
          </a:p>
          <a:p>
            <a:pPr algn="ctr">
              <a:defRPr/>
            </a:pPr>
            <a:r>
              <a:rPr lang="en-US" sz="2000" i="1" dirty="0"/>
              <a:t>Washington Post, March 2005</a:t>
            </a:r>
          </a:p>
          <a:p>
            <a:pPr algn="ctr">
              <a:defRPr/>
            </a:pP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2" name="Content Placeholder 1"/>
          <p:cNvSpPr>
            <a:spLocks noGrp="1"/>
          </p:cNvSpPr>
          <p:nvPr>
            <p:ph idx="1"/>
          </p:nvPr>
        </p:nvSpPr>
        <p:spPr>
          <a:xfrm>
            <a:off x="457200" y="1646238"/>
            <a:ext cx="8229600" cy="4525962"/>
          </a:xfrm>
        </p:spPr>
        <p:txBody>
          <a:bodyPr>
            <a:normAutofit/>
          </a:bodyPr>
          <a:lstStyle/>
          <a:p>
            <a:pPr marL="365760" indent="-256032" eaLnBrk="1" fontAlgn="auto">
              <a:spcAft>
                <a:spcPts val="0"/>
              </a:spcAft>
              <a:buFont typeface="Wingdings 3"/>
              <a:buChar char=""/>
              <a:defRPr/>
            </a:pPr>
            <a:r>
              <a:rPr lang="en-US" b="1" dirty="0" smtClean="0"/>
              <a:t>Social Engineering</a:t>
            </a:r>
          </a:p>
          <a:p>
            <a:pPr marL="859536" lvl="2" eaLnBrk="1" fontAlgn="auto">
              <a:spcAft>
                <a:spcPts val="0"/>
              </a:spcAft>
              <a:buFont typeface="Wingdings 2"/>
              <a:buChar char=""/>
              <a:defRPr/>
            </a:pPr>
            <a:r>
              <a:rPr lang="en-US" dirty="0" smtClean="0">
                <a:solidFill>
                  <a:schemeClr val="accent4"/>
                </a:solidFill>
              </a:rPr>
              <a:t>E-mail attack messages </a:t>
            </a:r>
            <a:r>
              <a:rPr lang="en-US" dirty="0" smtClean="0"/>
              <a:t>with attractive subjects</a:t>
            </a:r>
          </a:p>
          <a:p>
            <a:pPr marL="859536" lvl="2" eaLnBrk="1" fontAlgn="auto">
              <a:spcAft>
                <a:spcPts val="0"/>
              </a:spcAft>
              <a:buFont typeface="Wingdings 2"/>
              <a:buChar char=""/>
              <a:defRPr/>
            </a:pPr>
            <a:r>
              <a:rPr lang="en-US" dirty="0" smtClean="0">
                <a:solidFill>
                  <a:schemeClr val="accent4"/>
                </a:solidFill>
              </a:rPr>
              <a:t>Piggybacking</a:t>
            </a:r>
          </a:p>
          <a:p>
            <a:pPr marL="859536" lvl="2" eaLnBrk="1" fontAlgn="auto">
              <a:spcAft>
                <a:spcPts val="0"/>
              </a:spcAft>
              <a:buFont typeface="Wingdings 2"/>
              <a:buChar char=""/>
              <a:defRPr/>
            </a:pPr>
            <a:r>
              <a:rPr lang="en-US" dirty="0" smtClean="0">
                <a:solidFill>
                  <a:schemeClr val="accent4"/>
                </a:solidFill>
              </a:rPr>
              <a:t>Shoulder surfing</a:t>
            </a:r>
          </a:p>
          <a:p>
            <a:pPr marL="859536" lvl="2" eaLnBrk="1" fontAlgn="auto">
              <a:spcAft>
                <a:spcPts val="0"/>
              </a:spcAft>
              <a:buFont typeface="Wingdings 2"/>
              <a:buChar char=""/>
              <a:defRPr/>
            </a:pPr>
            <a:r>
              <a:rPr lang="en-US" dirty="0" smtClean="0">
                <a:solidFill>
                  <a:schemeClr val="accent4"/>
                </a:solidFill>
              </a:rPr>
              <a:t>Pretexting</a:t>
            </a:r>
          </a:p>
          <a:p>
            <a:pPr marL="365760" indent="-256032" eaLnBrk="1" fontAlgn="auto" hangingPunct="1">
              <a:spcAft>
                <a:spcPts val="0"/>
              </a:spcAft>
              <a:buFont typeface="Wingdings 3"/>
              <a:buChar char=""/>
              <a:defRPr/>
            </a:pPr>
            <a:endParaRPr lang="en-US" dirty="0" smtClean="0"/>
          </a:p>
          <a:p>
            <a:pPr marL="621792" lvl="1" eaLnBrk="1" fontAlgn="auto" hangingPunct="1">
              <a:spcAft>
                <a:spcPts val="0"/>
              </a:spcAft>
              <a:buFont typeface="Verdana"/>
              <a:buChar char="◦"/>
              <a:defRPr/>
            </a:pPr>
            <a:endParaRPr lang="en-US" dirty="0" smtClean="0"/>
          </a:p>
        </p:txBody>
      </p:sp>
      <p:sp>
        <p:nvSpPr>
          <p:cNvPr id="55299"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7418F05-CF1D-475D-A2F0-750B91F1F82C}" type="slidenum">
              <a:rPr lang="en-US" smtClean="0"/>
              <a:pPr fontAlgn="base">
                <a:spcBef>
                  <a:spcPct val="0"/>
                </a:spcBef>
                <a:spcAft>
                  <a:spcPct val="0"/>
                </a:spcAft>
                <a:defRPr/>
              </a:pPr>
              <a:t>16</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Traditional External Attackers: Hackers</a:t>
            </a:r>
            <a:endParaRPr lang="en-US" dirty="0"/>
          </a:p>
        </p:txBody>
      </p:sp>
      <p:sp>
        <p:nvSpPr>
          <p:cNvPr id="6" name="Rounded Rectangle 5"/>
          <p:cNvSpPr/>
          <p:nvPr/>
        </p:nvSpPr>
        <p:spPr>
          <a:xfrm>
            <a:off x="685800" y="3962400"/>
            <a:ext cx="8153400" cy="259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Piggybacking is following someone through a secure door, without entering a pass code. Looking over someone’s shoulder when he or she types a password is shoulder surfing. In </a:t>
            </a:r>
            <a:r>
              <a:rPr lang="en-US" sz="2400" dirty="0" err="1"/>
              <a:t>pretexting</a:t>
            </a:r>
            <a:r>
              <a:rPr lang="en-US" sz="2400" dirty="0"/>
              <a:t> the attacker calls claiming to be a certain customer in order to get private information about that customer.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26627" name="Content Placeholder 1"/>
          <p:cNvSpPr>
            <a:spLocks noGrp="1"/>
          </p:cNvSpPr>
          <p:nvPr>
            <p:ph idx="1"/>
          </p:nvPr>
        </p:nvSpPr>
        <p:spPr>
          <a:xfrm>
            <a:off x="457200" y="1722438"/>
            <a:ext cx="8229600" cy="4525962"/>
          </a:xfrm>
        </p:spPr>
        <p:txBody>
          <a:bodyPr/>
          <a:lstStyle/>
          <a:p>
            <a:pPr eaLnBrk="1"/>
            <a:r>
              <a:rPr lang="en-US" b="1" smtClean="0"/>
              <a:t>Denial-of-Service (DoS) Attacks</a:t>
            </a:r>
          </a:p>
          <a:p>
            <a:pPr lvl="1" eaLnBrk="1"/>
            <a:r>
              <a:rPr lang="en-US" smtClean="0"/>
              <a:t>Make a server or entire network unavailable to legitimate users</a:t>
            </a:r>
          </a:p>
          <a:p>
            <a:pPr lvl="1" eaLnBrk="1"/>
            <a:r>
              <a:rPr lang="en-US" smtClean="0"/>
              <a:t>Typically send a flood of attack messages to the victim</a:t>
            </a:r>
          </a:p>
          <a:p>
            <a:pPr lvl="1" eaLnBrk="1"/>
            <a:r>
              <a:rPr lang="en-US" smtClean="0"/>
              <a:t>Distributed DoS (DDoS) Attacks ( see figure)</a:t>
            </a:r>
          </a:p>
          <a:p>
            <a:pPr lvl="2" eaLnBrk="1"/>
            <a:r>
              <a:rPr lang="en-US" smtClean="0"/>
              <a:t>Bots flood the victim with attack packets</a:t>
            </a:r>
          </a:p>
          <a:p>
            <a:pPr lvl="2" eaLnBrk="1"/>
            <a:r>
              <a:rPr lang="en-US" smtClean="0"/>
              <a:t>Attacker controls the bot</a:t>
            </a:r>
          </a:p>
          <a:p>
            <a:pPr eaLnBrk="1" hangingPunct="1"/>
            <a:endParaRPr lang="en-US" smtClean="0"/>
          </a:p>
          <a:p>
            <a:pPr lvl="1" eaLnBrk="1" hangingPunct="1"/>
            <a:endParaRPr lang="en-US" smtClean="0"/>
          </a:p>
        </p:txBody>
      </p:sp>
      <p:sp>
        <p:nvSpPr>
          <p:cNvPr id="56323"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41EB4A2-C812-45A9-986C-441A17661697}" type="slidenum">
              <a:rPr lang="en-US" smtClean="0"/>
              <a:pPr fontAlgn="base">
                <a:spcBef>
                  <a:spcPct val="0"/>
                </a:spcBef>
                <a:spcAft>
                  <a:spcPct val="0"/>
                </a:spcAft>
                <a:defRPr/>
              </a:pPr>
              <a:t>17</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Traditional External Attackers: Hackers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57346"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BE17C29-0EAD-4C9A-9B48-B590A6909C66}" type="slidenum">
              <a:rPr lang="en-US" smtClean="0"/>
              <a:pPr fontAlgn="base">
                <a:spcBef>
                  <a:spcPct val="0"/>
                </a:spcBef>
                <a:spcAft>
                  <a:spcPct val="0"/>
                </a:spcAft>
                <a:defRPr/>
              </a:pPr>
              <a:t>18</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Distributed Denial-of-Service (DDoS) Flooding Attack</a:t>
            </a:r>
            <a:endParaRPr lang="en-US" dirty="0"/>
          </a:p>
        </p:txBody>
      </p:sp>
      <p:pic>
        <p:nvPicPr>
          <p:cNvPr id="27653" name="Picture 14" descr="S2C01F12 DDOS Attack"/>
          <p:cNvPicPr>
            <a:picLocks noChangeAspect="1" noChangeArrowheads="1"/>
          </p:cNvPicPr>
          <p:nvPr/>
        </p:nvPicPr>
        <p:blipFill>
          <a:blip r:embed="rId2"/>
          <a:srcRect/>
          <a:stretch>
            <a:fillRect/>
          </a:stretch>
        </p:blipFill>
        <p:spPr bwMode="auto">
          <a:xfrm>
            <a:off x="152400" y="1600200"/>
            <a:ext cx="8763000" cy="429101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57346"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24CA7C6-EF49-451F-967D-AE3EAC368042}" type="slidenum">
              <a:rPr lang="en-US" smtClean="0"/>
              <a:pPr fontAlgn="base">
                <a:spcBef>
                  <a:spcPct val="0"/>
                </a:spcBef>
                <a:spcAft>
                  <a:spcPct val="0"/>
                </a:spcAft>
                <a:defRPr/>
              </a:pPr>
              <a:t>19</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Distributed Denial-of-Service (DDoS) Flooding Attack</a:t>
            </a:r>
            <a:endParaRPr lang="en-US" dirty="0"/>
          </a:p>
        </p:txBody>
      </p:sp>
      <p:sp>
        <p:nvSpPr>
          <p:cNvPr id="6" name="Rounded Rectangle 5"/>
          <p:cNvSpPr/>
          <p:nvPr/>
        </p:nvSpPr>
        <p:spPr>
          <a:xfrm>
            <a:off x="457200" y="1676400"/>
            <a:ext cx="81534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In 2001, the Code Red virus attacked the US Whitehouse website. Fortunately the attacks were made against the website’s IP address in stead of its host name.  The White House merely changed the IP address of whitehouse.gov </a:t>
            </a:r>
          </a:p>
        </p:txBody>
      </p:sp>
      <p:sp>
        <p:nvSpPr>
          <p:cNvPr id="7" name="Rounded Rectangle 6"/>
          <p:cNvSpPr/>
          <p:nvPr/>
        </p:nvSpPr>
        <p:spPr>
          <a:xfrm>
            <a:off x="457200" y="3886200"/>
            <a:ext cx="815340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To attack a server, the bots might flood the server with TCP connection-opening requests (TCP SYN segments). A server reserves a certain amount of capacity each time it receives a SYN segment. By flooding a computer with SYN segments, the attacker can cause the server to run out of resources and therefore crash.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11267" name="Content Placeholder 1"/>
          <p:cNvSpPr>
            <a:spLocks noGrp="1"/>
          </p:cNvSpPr>
          <p:nvPr>
            <p:ph idx="1"/>
          </p:nvPr>
        </p:nvSpPr>
        <p:spPr>
          <a:xfrm>
            <a:off x="457200" y="1219200"/>
            <a:ext cx="8229600" cy="4953000"/>
          </a:xfrm>
        </p:spPr>
        <p:txBody>
          <a:bodyPr/>
          <a:lstStyle/>
          <a:p>
            <a:pPr eaLnBrk="1" hangingPunct="1"/>
            <a:r>
              <a:rPr lang="en-US" smtClean="0"/>
              <a:t>The threat environment—attackers and their attacks</a:t>
            </a:r>
          </a:p>
          <a:p>
            <a:pPr eaLnBrk="1" hangingPunct="1"/>
            <a:r>
              <a:rPr lang="en-US" smtClean="0"/>
              <a:t>Basic security terminology</a:t>
            </a:r>
          </a:p>
          <a:p>
            <a:pPr eaLnBrk="1" hangingPunct="1"/>
            <a:r>
              <a:rPr lang="en-US" smtClean="0"/>
              <a:t>Employee and ex-employee threats</a:t>
            </a:r>
          </a:p>
          <a:p>
            <a:pPr eaLnBrk="1" hangingPunct="1"/>
            <a:r>
              <a:rPr lang="en-US" smtClean="0"/>
              <a:t>Traditional external attackers</a:t>
            </a:r>
          </a:p>
          <a:p>
            <a:pPr eaLnBrk="1" hangingPunct="1"/>
            <a:r>
              <a:rPr lang="en-US" smtClean="0"/>
              <a:t>The criminal era and competitor threats</a:t>
            </a:r>
          </a:p>
          <a:p>
            <a:pPr eaLnBrk="1" hangingPunct="1"/>
            <a:r>
              <a:rPr lang="en-US" smtClean="0"/>
              <a:t>Cyberwar and cyberterror</a:t>
            </a:r>
          </a:p>
          <a:p>
            <a:pPr eaLnBrk="1" hangingPunct="1"/>
            <a:endParaRPr lang="en-US" smtClean="0"/>
          </a:p>
          <a:p>
            <a:pPr eaLnBrk="1" hangingPunct="1"/>
            <a:endParaRPr lang="en-US" smtClean="0"/>
          </a:p>
          <a:p>
            <a:pPr eaLnBrk="1" hangingPunct="1"/>
            <a:endParaRPr lang="en-US" smtClean="0"/>
          </a:p>
          <a:p>
            <a:pPr eaLnBrk="1" hangingPunct="1"/>
            <a:endParaRPr lang="en-US" smtClean="0"/>
          </a:p>
        </p:txBody>
      </p:sp>
      <p:sp>
        <p:nvSpPr>
          <p:cNvPr id="16387"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997E99A-7A4E-4E1F-8511-929B4C888F23}" type="slidenum">
              <a:rPr lang="en-US" smtClean="0"/>
              <a:pPr fontAlgn="base">
                <a:spcBef>
                  <a:spcPct val="0"/>
                </a:spcBef>
                <a:spcAft>
                  <a:spcPct val="0"/>
                </a:spcAft>
                <a:defRPr/>
              </a:pPr>
              <a:t>2</a:t>
            </a:fld>
            <a:endParaRPr lang="en-US" smtClean="0"/>
          </a:p>
        </p:txBody>
      </p:sp>
      <p:sp>
        <p:nvSpPr>
          <p:cNvPr id="5" name="Title 4"/>
          <p:cNvSpPr>
            <a:spLocks noGrp="1"/>
          </p:cNvSpPr>
          <p:nvPr>
            <p:ph type="title"/>
          </p:nvPr>
        </p:nvSpPr>
        <p:spPr>
          <a:xfrm>
            <a:off x="457200" y="274638"/>
            <a:ext cx="8229600" cy="944562"/>
          </a:xfrm>
        </p:spPr>
        <p:txBody>
          <a:bodyPr/>
          <a:lstStyle/>
          <a:p>
            <a:pPr eaLnBrk="1" fontAlgn="auto" hangingPunct="1">
              <a:spcAft>
                <a:spcPts val="0"/>
              </a:spcAft>
              <a:defRPr/>
            </a:pPr>
            <a:r>
              <a:rPr lang="en-US" dirty="0" smtClean="0"/>
              <a:t>Agenda</a:t>
            </a:r>
            <a:endParaRPr lang="en-US" dirty="0"/>
          </a:p>
        </p:txBody>
      </p:sp>
      <p:sp>
        <p:nvSpPr>
          <p:cNvPr id="6" name="Rounded Rectangle 5"/>
          <p:cNvSpPr/>
          <p:nvPr/>
        </p:nvSpPr>
        <p:spPr>
          <a:xfrm>
            <a:off x="457200" y="3429000"/>
            <a:ext cx="8001000" cy="685800"/>
          </a:xfrm>
          <a:prstGeom prst="roundRect">
            <a:avLst/>
          </a:prstGeom>
          <a:noFill/>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119811" name="Content Placeholder 1"/>
          <p:cNvSpPr>
            <a:spLocks noGrp="1"/>
          </p:cNvSpPr>
          <p:nvPr>
            <p:ph idx="1"/>
          </p:nvPr>
        </p:nvSpPr>
        <p:spPr>
          <a:xfrm>
            <a:off x="457200" y="1828800"/>
            <a:ext cx="8229600" cy="4178300"/>
          </a:xfrm>
        </p:spPr>
        <p:txBody>
          <a:bodyPr/>
          <a:lstStyle/>
          <a:p>
            <a:pPr eaLnBrk="1">
              <a:defRPr/>
            </a:pPr>
            <a:r>
              <a:rPr lang="en-US" b="1" dirty="0" smtClean="0"/>
              <a:t>Bots</a:t>
            </a:r>
          </a:p>
          <a:p>
            <a:pPr lvl="1" eaLnBrk="1">
              <a:defRPr/>
            </a:pPr>
            <a:r>
              <a:rPr lang="en-US" dirty="0" smtClean="0">
                <a:solidFill>
                  <a:schemeClr val="accent4"/>
                </a:solidFill>
              </a:rPr>
              <a:t>Updatable attack programs </a:t>
            </a:r>
            <a:r>
              <a:rPr lang="en-US" dirty="0" smtClean="0"/>
              <a:t>( see figure)</a:t>
            </a:r>
          </a:p>
          <a:p>
            <a:pPr lvl="1" eaLnBrk="1">
              <a:defRPr/>
            </a:pPr>
            <a:r>
              <a:rPr lang="en-US" dirty="0" err="1" smtClean="0">
                <a:solidFill>
                  <a:schemeClr val="accent4"/>
                </a:solidFill>
              </a:rPr>
              <a:t>Botmaster</a:t>
            </a:r>
            <a:r>
              <a:rPr lang="en-US" dirty="0" smtClean="0">
                <a:solidFill>
                  <a:schemeClr val="accent4"/>
                </a:solidFill>
              </a:rPr>
              <a:t> can update the software to change the type of attack the </a:t>
            </a:r>
            <a:r>
              <a:rPr lang="en-US" dirty="0" err="1" smtClean="0">
                <a:solidFill>
                  <a:schemeClr val="accent4"/>
                </a:solidFill>
              </a:rPr>
              <a:t>bot</a:t>
            </a:r>
            <a:r>
              <a:rPr lang="en-US" dirty="0" smtClean="0">
                <a:solidFill>
                  <a:schemeClr val="accent4"/>
                </a:solidFill>
              </a:rPr>
              <a:t> can do</a:t>
            </a:r>
          </a:p>
          <a:p>
            <a:pPr lvl="2" eaLnBrk="1">
              <a:defRPr/>
            </a:pPr>
            <a:r>
              <a:rPr lang="en-US" dirty="0" smtClean="0">
                <a:solidFill>
                  <a:schemeClr val="accent4"/>
                </a:solidFill>
              </a:rPr>
              <a:t>May sell or lease the </a:t>
            </a:r>
            <a:r>
              <a:rPr lang="en-US" dirty="0" err="1" smtClean="0">
                <a:solidFill>
                  <a:schemeClr val="accent4"/>
                </a:solidFill>
              </a:rPr>
              <a:t>botnet</a:t>
            </a:r>
            <a:r>
              <a:rPr lang="en-US" dirty="0" smtClean="0">
                <a:solidFill>
                  <a:schemeClr val="accent4"/>
                </a:solidFill>
              </a:rPr>
              <a:t> </a:t>
            </a:r>
            <a:r>
              <a:rPr lang="en-US" dirty="0" smtClean="0"/>
              <a:t>to other criminals</a:t>
            </a:r>
          </a:p>
          <a:p>
            <a:pPr lvl="1" eaLnBrk="1">
              <a:defRPr/>
            </a:pPr>
            <a:r>
              <a:rPr lang="en-US" dirty="0" err="1" smtClean="0">
                <a:solidFill>
                  <a:schemeClr val="accent4"/>
                </a:solidFill>
              </a:rPr>
              <a:t>Botmaster</a:t>
            </a:r>
            <a:r>
              <a:rPr lang="en-US" dirty="0" smtClean="0">
                <a:solidFill>
                  <a:schemeClr val="accent4"/>
                </a:solidFill>
              </a:rPr>
              <a:t> can update the </a:t>
            </a:r>
            <a:r>
              <a:rPr lang="en-US" dirty="0" err="1" smtClean="0">
                <a:solidFill>
                  <a:schemeClr val="accent4"/>
                </a:solidFill>
              </a:rPr>
              <a:t>bot</a:t>
            </a:r>
            <a:r>
              <a:rPr lang="en-US" dirty="0" smtClean="0">
                <a:solidFill>
                  <a:schemeClr val="accent4"/>
                </a:solidFill>
              </a:rPr>
              <a:t> to fix bugs</a:t>
            </a:r>
          </a:p>
          <a:p>
            <a:pPr eaLnBrk="1" hangingPunct="1">
              <a:defRPr/>
            </a:pPr>
            <a:endParaRPr lang="en-US" dirty="0" smtClean="0"/>
          </a:p>
          <a:p>
            <a:pPr lvl="1" eaLnBrk="1" hangingPunct="1">
              <a:defRPr/>
            </a:pPr>
            <a:endParaRPr lang="en-US" dirty="0" smtClean="0"/>
          </a:p>
        </p:txBody>
      </p:sp>
      <p:sp>
        <p:nvSpPr>
          <p:cNvPr id="58371"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70ABEAB-3927-493B-9862-C1AF4E5DE75F}" type="slidenum">
              <a:rPr lang="en-US" smtClean="0"/>
              <a:pPr fontAlgn="base">
                <a:spcBef>
                  <a:spcPct val="0"/>
                </a:spcBef>
                <a:spcAft>
                  <a:spcPct val="0"/>
                </a:spcAft>
                <a:defRPr/>
              </a:pPr>
              <a:t>20</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Traditional External Attackers: Hackers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59394"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B83E91-DD01-46CC-A9B6-E194EAD180CD}" type="slidenum">
              <a:rPr lang="en-US" smtClean="0"/>
              <a:pPr fontAlgn="base">
                <a:spcBef>
                  <a:spcPct val="0"/>
                </a:spcBef>
                <a:spcAft>
                  <a:spcPct val="0"/>
                </a:spcAft>
                <a:defRPr/>
              </a:pPr>
              <a:t>21</a:t>
            </a:fld>
            <a:endParaRPr lang="en-US" smtClean="0"/>
          </a:p>
        </p:txBody>
      </p:sp>
      <p:sp>
        <p:nvSpPr>
          <p:cNvPr id="5" name="Title 4"/>
          <p:cNvSpPr>
            <a:spLocks noGrp="1"/>
          </p:cNvSpPr>
          <p:nvPr>
            <p:ph type="title"/>
          </p:nvPr>
        </p:nvSpPr>
        <p:spPr/>
        <p:txBody>
          <a:bodyPr/>
          <a:lstStyle/>
          <a:p>
            <a:pPr eaLnBrk="1" fontAlgn="auto" hangingPunct="1">
              <a:spcAft>
                <a:spcPts val="0"/>
              </a:spcAft>
              <a:defRPr/>
            </a:pPr>
            <a:r>
              <a:rPr lang="en-US" dirty="0" smtClean="0"/>
              <a:t>Fixing and Updating Bots</a:t>
            </a:r>
            <a:endParaRPr lang="en-US" dirty="0"/>
          </a:p>
        </p:txBody>
      </p:sp>
      <p:pic>
        <p:nvPicPr>
          <p:cNvPr id="30725" name="Picture 15" descr="S2C01F13 Botnet"/>
          <p:cNvPicPr>
            <a:picLocks noChangeAspect="1" noChangeArrowheads="1"/>
          </p:cNvPicPr>
          <p:nvPr/>
        </p:nvPicPr>
        <p:blipFill>
          <a:blip r:embed="rId2"/>
          <a:srcRect/>
          <a:stretch>
            <a:fillRect/>
          </a:stretch>
        </p:blipFill>
        <p:spPr bwMode="auto">
          <a:xfrm>
            <a:off x="76200" y="1371600"/>
            <a:ext cx="8839200" cy="438943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59394"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45004F7-88D2-4D74-8FFC-4883EE25F895}" type="slidenum">
              <a:rPr lang="en-US" smtClean="0"/>
              <a:pPr fontAlgn="base">
                <a:spcBef>
                  <a:spcPct val="0"/>
                </a:spcBef>
                <a:spcAft>
                  <a:spcPct val="0"/>
                </a:spcAft>
                <a:defRPr/>
              </a:pPr>
              <a:t>22</a:t>
            </a:fld>
            <a:endParaRPr lang="en-US" smtClean="0"/>
          </a:p>
        </p:txBody>
      </p:sp>
      <p:sp>
        <p:nvSpPr>
          <p:cNvPr id="7" name="Title 4"/>
          <p:cNvSpPr txBox="1">
            <a:spLocks/>
          </p:cNvSpPr>
          <p:nvPr/>
        </p:nvSpPr>
        <p:spPr>
          <a:xfrm>
            <a:off x="609600" y="533400"/>
            <a:ext cx="8229600" cy="1143000"/>
          </a:xfrm>
          <a:prstGeom prst="rect">
            <a:avLst/>
          </a:prstGeom>
        </p:spPr>
        <p:txBody>
          <a:bodyPr anchor="ctr">
            <a:normAutofit fontScale="90000" lnSpcReduction="10000"/>
            <a:scene3d>
              <a:camera prst="orthographicFront"/>
              <a:lightRig rig="soft" dir="t"/>
            </a:scene3d>
            <a:sp3d prstMaterial="softEdge">
              <a:bevelT w="25400" h="25400"/>
            </a:sp3d>
          </a:bodyPr>
          <a:lstStyle/>
          <a:p>
            <a:pPr fontAlgn="auto">
              <a:spcAft>
                <a:spcPts val="0"/>
              </a:spcAft>
              <a:defRPr/>
            </a:pPr>
            <a:r>
              <a:rPr lang="en-US" sz="4100" b="1" dirty="0">
                <a:solidFill>
                  <a:schemeClr val="tx2"/>
                </a:solidFill>
                <a:effectLst>
                  <a:outerShdw blurRad="31750" dist="25400" dir="5400000" algn="tl" rotWithShape="0">
                    <a:srgbClr val="000000">
                      <a:alpha val="25000"/>
                    </a:srgbClr>
                  </a:outerShdw>
                </a:effectLst>
                <a:latin typeface="+mj-lt"/>
                <a:ea typeface="+mj-ea"/>
                <a:cs typeface="+mj-cs"/>
              </a:rPr>
              <a:t>Traditional External Attackers: Hackers</a:t>
            </a:r>
            <a:endParaRPr lang="en-US" sz="4100" b="1" dirty="0">
              <a:solidFill>
                <a:schemeClr val="tx2"/>
              </a:solidFill>
              <a:effectLst>
                <a:outerShdw blurRad="31750" dist="25400" dir="5400000" algn="tl" rotWithShape="0">
                  <a:srgbClr val="000000">
                    <a:alpha val="25000"/>
                  </a:srgbClr>
                </a:outerShdw>
              </a:effectLst>
              <a:latin typeface="+mj-lt"/>
              <a:ea typeface="+mj-ea"/>
              <a:cs typeface="+mj-cs"/>
            </a:endParaRPr>
          </a:p>
        </p:txBody>
      </p:sp>
      <p:sp>
        <p:nvSpPr>
          <p:cNvPr id="31749" name="Content Placeholder 1"/>
          <p:cNvSpPr>
            <a:spLocks noGrp="1"/>
          </p:cNvSpPr>
          <p:nvPr>
            <p:ph idx="1"/>
          </p:nvPr>
        </p:nvSpPr>
        <p:spPr>
          <a:xfrm>
            <a:off x="457200" y="1828800"/>
            <a:ext cx="8229600" cy="4178300"/>
          </a:xfrm>
        </p:spPr>
        <p:txBody>
          <a:bodyPr/>
          <a:lstStyle/>
          <a:p>
            <a:pPr eaLnBrk="1"/>
            <a:r>
              <a:rPr lang="en-US" b="1" smtClean="0"/>
              <a:t>Bots</a:t>
            </a:r>
          </a:p>
          <a:p>
            <a:pPr eaLnBrk="1" hangingPunct="1"/>
            <a:endParaRPr lang="en-US" smtClean="0"/>
          </a:p>
          <a:p>
            <a:pPr lvl="1" eaLnBrk="1" hangingPunct="1"/>
            <a:endParaRPr lang="en-US" smtClean="0"/>
          </a:p>
        </p:txBody>
      </p:sp>
      <p:sp>
        <p:nvSpPr>
          <p:cNvPr id="10" name="Rounded Rectangle 9"/>
          <p:cNvSpPr/>
          <p:nvPr/>
        </p:nvSpPr>
        <p:spPr>
          <a:xfrm>
            <a:off x="533400" y="2590800"/>
            <a:ext cx="8153400" cy="3581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err="1"/>
              <a:t>Jeanson</a:t>
            </a:r>
            <a:r>
              <a:rPr lang="en-US" sz="2400" dirty="0"/>
              <a:t> </a:t>
            </a:r>
            <a:r>
              <a:rPr lang="en-US" sz="2400" dirty="0" err="1"/>
              <a:t>Ancheta</a:t>
            </a:r>
            <a:r>
              <a:rPr lang="en-US" sz="2400" dirty="0"/>
              <a:t> was indicted for crimes involving a large </a:t>
            </a:r>
            <a:r>
              <a:rPr lang="en-US" sz="2400" dirty="0" err="1"/>
              <a:t>botnet</a:t>
            </a:r>
            <a:r>
              <a:rPr lang="en-US" sz="2400" dirty="0"/>
              <a:t>. </a:t>
            </a:r>
            <a:r>
              <a:rPr lang="en-US" sz="2400" dirty="0" err="1"/>
              <a:t>Ancheta</a:t>
            </a:r>
            <a:r>
              <a:rPr lang="en-US" sz="2400" dirty="0"/>
              <a:t> was charged with creating the </a:t>
            </a:r>
            <a:r>
              <a:rPr lang="en-US" sz="2400" dirty="0" err="1"/>
              <a:t>botnet</a:t>
            </a:r>
            <a:r>
              <a:rPr lang="en-US" sz="2400" dirty="0"/>
              <a:t> and installing adware programs, which constantly pop up advertisements, on these computers for a fee. He was also charged with renting parts of his </a:t>
            </a:r>
            <a:r>
              <a:rPr lang="en-US" sz="2400" dirty="0" err="1"/>
              <a:t>botnet</a:t>
            </a:r>
            <a:r>
              <a:rPr lang="en-US" sz="2400" dirty="0"/>
              <a:t> to other criminals for spam and denial of service attacks.</a:t>
            </a:r>
          </a:p>
          <a:p>
            <a:pPr algn="ctr">
              <a:defRPr/>
            </a:pPr>
            <a:endParaRPr lang="en-US" sz="2400" dirty="0"/>
          </a:p>
          <a:p>
            <a:pPr algn="ctr">
              <a:defRPr/>
            </a:pPr>
            <a:r>
              <a:rPr lang="en-US" sz="2000" dirty="0">
                <a:hlinkClick r:id="rId2"/>
              </a:rPr>
              <a:t>http://www.cybercrime.gov</a:t>
            </a:r>
            <a:r>
              <a:rPr lang="en-US" sz="2000" dirty="0"/>
              <a:t> (Nov 2005)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32771" name="Content Placeholder 1"/>
          <p:cNvSpPr>
            <a:spLocks noGrp="1"/>
          </p:cNvSpPr>
          <p:nvPr>
            <p:ph idx="1"/>
          </p:nvPr>
        </p:nvSpPr>
        <p:spPr>
          <a:xfrm>
            <a:off x="457200" y="1752600"/>
            <a:ext cx="8229600" cy="4572000"/>
          </a:xfrm>
        </p:spPr>
        <p:txBody>
          <a:bodyPr/>
          <a:lstStyle/>
          <a:p>
            <a:pPr eaLnBrk="1"/>
            <a:r>
              <a:rPr lang="en-US" b="1" smtClean="0"/>
              <a:t>Skill Levels</a:t>
            </a:r>
          </a:p>
          <a:p>
            <a:pPr lvl="1" eaLnBrk="1"/>
            <a:r>
              <a:rPr lang="en-US" smtClean="0"/>
              <a:t>Expert attackers are characterized by strong technical skills and dogged persistence</a:t>
            </a:r>
          </a:p>
          <a:p>
            <a:pPr lvl="1" eaLnBrk="1"/>
            <a:r>
              <a:rPr lang="en-US" smtClean="0"/>
              <a:t>Expert attackers create hacker scripts to automate some of their work</a:t>
            </a:r>
          </a:p>
          <a:p>
            <a:pPr lvl="1" eaLnBrk="1"/>
            <a:r>
              <a:rPr lang="en-US" smtClean="0"/>
              <a:t>Scripts are also available for writing viruses and other malicious software</a:t>
            </a:r>
          </a:p>
          <a:p>
            <a:pPr lvl="1" eaLnBrk="1" hangingPunct="1"/>
            <a:endParaRPr lang="en-US" smtClean="0"/>
          </a:p>
        </p:txBody>
      </p:sp>
      <p:sp>
        <p:nvSpPr>
          <p:cNvPr id="60419"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1F09215-C735-4C40-BE75-C9D89561B408}" type="slidenum">
              <a:rPr lang="en-US" smtClean="0"/>
              <a:pPr fontAlgn="base">
                <a:spcBef>
                  <a:spcPct val="0"/>
                </a:spcBef>
                <a:spcAft>
                  <a:spcPct val="0"/>
                </a:spcAft>
                <a:defRPr/>
              </a:pPr>
              <a:t>23</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Traditional External Attackers: Hackers</a:t>
            </a:r>
            <a:endParaRPr lang="en-US" dirty="0"/>
          </a:p>
        </p:txBody>
      </p:sp>
      <p:sp>
        <p:nvSpPr>
          <p:cNvPr id="6" name="Rounded Rectangle 5"/>
          <p:cNvSpPr/>
          <p:nvPr/>
        </p:nvSpPr>
        <p:spPr>
          <a:xfrm>
            <a:off x="685800" y="4953000"/>
            <a:ext cx="80010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err="1"/>
              <a:t>Todays</a:t>
            </a:r>
            <a:r>
              <a:rPr lang="en-US" sz="2000" dirty="0"/>
              <a:t> hacker scripts often have easy to use graphical user interfaces and look like commercial products. Many scripts are available on the Internet…These easy to use scripts have created a new type of hacker “the script </a:t>
            </a:r>
            <a:r>
              <a:rPr lang="en-US" sz="2000" dirty="0" err="1"/>
              <a:t>kiddie</a:t>
            </a:r>
            <a:r>
              <a:rPr lang="en-US" sz="2000"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33795" name="Content Placeholder 1"/>
          <p:cNvSpPr>
            <a:spLocks noGrp="1"/>
          </p:cNvSpPr>
          <p:nvPr>
            <p:ph idx="1"/>
          </p:nvPr>
        </p:nvSpPr>
        <p:spPr>
          <a:xfrm>
            <a:off x="457200" y="1676400"/>
            <a:ext cx="8229600" cy="4495800"/>
          </a:xfrm>
        </p:spPr>
        <p:txBody>
          <a:bodyPr/>
          <a:lstStyle/>
          <a:p>
            <a:pPr eaLnBrk="1"/>
            <a:r>
              <a:rPr lang="en-US" b="1" smtClean="0"/>
              <a:t>Skill Levels</a:t>
            </a:r>
          </a:p>
          <a:p>
            <a:pPr lvl="1" eaLnBrk="1"/>
            <a:r>
              <a:rPr lang="en-US" smtClean="0"/>
              <a:t>Script kiddies use these scripts to make attacks</a:t>
            </a:r>
          </a:p>
          <a:p>
            <a:pPr lvl="1" eaLnBrk="1"/>
            <a:r>
              <a:rPr lang="en-US" smtClean="0"/>
              <a:t>Script kiddies have low technical skills</a:t>
            </a:r>
          </a:p>
          <a:p>
            <a:pPr lvl="1" eaLnBrk="1"/>
            <a:r>
              <a:rPr lang="en-US" smtClean="0"/>
              <a:t>Script kiddies are dangerous because of their large numbers</a:t>
            </a:r>
          </a:p>
          <a:p>
            <a:pPr eaLnBrk="1" hangingPunct="1"/>
            <a:endParaRPr lang="en-US" smtClean="0"/>
          </a:p>
          <a:p>
            <a:pPr lvl="1" eaLnBrk="1" hangingPunct="1"/>
            <a:endParaRPr lang="en-US" smtClean="0"/>
          </a:p>
        </p:txBody>
      </p:sp>
      <p:sp>
        <p:nvSpPr>
          <p:cNvPr id="61443"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EE94597-D76E-4E15-AA2E-AF184690B170}" type="slidenum">
              <a:rPr lang="en-US" smtClean="0"/>
              <a:pPr fontAlgn="base">
                <a:spcBef>
                  <a:spcPct val="0"/>
                </a:spcBef>
                <a:spcAft>
                  <a:spcPct val="0"/>
                </a:spcAft>
                <a:defRPr/>
              </a:pPr>
              <a:t>24</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Traditional External Attackers: Hackers</a:t>
            </a:r>
            <a:endParaRPr lang="en-US" dirty="0"/>
          </a:p>
        </p:txBody>
      </p:sp>
      <p:sp>
        <p:nvSpPr>
          <p:cNvPr id="6" name="Rounded Rectangle 5"/>
          <p:cNvSpPr/>
          <p:nvPr/>
        </p:nvSpPr>
        <p:spPr>
          <a:xfrm>
            <a:off x="609600" y="4191000"/>
            <a:ext cx="8153400" cy="24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In February 2000 a number of major firms were affected by devastatingly effective DDOS attacks that blocked each of their e-commerce systems for hours at a time. Victims included CNN, </a:t>
            </a:r>
            <a:r>
              <a:rPr lang="en-US" sz="2000" dirty="0" err="1"/>
              <a:t>ebay</a:t>
            </a:r>
            <a:r>
              <a:rPr lang="en-US" sz="2000" dirty="0"/>
              <a:t>, Yahoo, ZDNET, and others. At first the attacks were thought to be work of an elite hacker. However, the culprit was found to be a 15 year old script </a:t>
            </a:r>
            <a:r>
              <a:rPr lang="en-US" sz="2000" dirty="0" err="1"/>
              <a:t>kiddie</a:t>
            </a:r>
            <a:r>
              <a:rPr lang="en-US" sz="2000" dirty="0"/>
              <a:t> in Canada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34819" name="Content Placeholder 1"/>
          <p:cNvSpPr>
            <a:spLocks noGrp="1"/>
          </p:cNvSpPr>
          <p:nvPr>
            <p:ph idx="1"/>
          </p:nvPr>
        </p:nvSpPr>
        <p:spPr>
          <a:xfrm>
            <a:off x="457200" y="1676400"/>
            <a:ext cx="8229600" cy="4495800"/>
          </a:xfrm>
        </p:spPr>
        <p:txBody>
          <a:bodyPr/>
          <a:lstStyle/>
          <a:p>
            <a:pPr eaLnBrk="1"/>
            <a:r>
              <a:rPr lang="en-US" b="1" smtClean="0"/>
              <a:t>Skill Levels</a:t>
            </a:r>
          </a:p>
          <a:p>
            <a:pPr eaLnBrk="1" hangingPunct="1"/>
            <a:endParaRPr lang="en-US" smtClean="0"/>
          </a:p>
          <a:p>
            <a:pPr lvl="1" eaLnBrk="1" hangingPunct="1"/>
            <a:endParaRPr lang="en-US" smtClean="0"/>
          </a:p>
        </p:txBody>
      </p:sp>
      <p:sp>
        <p:nvSpPr>
          <p:cNvPr id="61443"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E6426F2-0E4A-4927-A78C-923D6414046A}" type="slidenum">
              <a:rPr lang="en-US" smtClean="0"/>
              <a:pPr fontAlgn="base">
                <a:spcBef>
                  <a:spcPct val="0"/>
                </a:spcBef>
                <a:spcAft>
                  <a:spcPct val="0"/>
                </a:spcAft>
                <a:defRPr/>
              </a:pPr>
              <a:t>25</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Traditional External Attackers: Hackers</a:t>
            </a:r>
            <a:endParaRPr lang="en-US" dirty="0"/>
          </a:p>
        </p:txBody>
      </p:sp>
      <p:sp>
        <p:nvSpPr>
          <p:cNvPr id="6" name="Rounded Rectangle 5"/>
          <p:cNvSpPr/>
          <p:nvPr/>
        </p:nvSpPr>
        <p:spPr>
          <a:xfrm>
            <a:off x="609600" y="2286000"/>
            <a:ext cx="8153400" cy="2819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Virus and other Malware writers also have written long programs for creating new malware. Viruses have become so easy to create with these tools that </a:t>
            </a:r>
            <a:r>
              <a:rPr lang="en-US" sz="2400" dirty="0" err="1"/>
              <a:t>Svan</a:t>
            </a:r>
            <a:r>
              <a:rPr lang="en-US" sz="2400" dirty="0"/>
              <a:t> </a:t>
            </a:r>
            <a:r>
              <a:rPr lang="en-US" sz="2400" dirty="0" err="1"/>
              <a:t>Jaschan</a:t>
            </a:r>
            <a:r>
              <a:rPr lang="en-US" sz="2400" dirty="0"/>
              <a:t>, an 18 year old German student, who had never written a virus before, was responsible for 70% of the virus activity in the first half of 2004. </a:t>
            </a:r>
          </a:p>
          <a:p>
            <a:pPr algn="ctr">
              <a:defRPr/>
            </a:pPr>
            <a:r>
              <a:rPr lang="en-US" sz="2000" dirty="0"/>
              <a:t>(http://www.sophos.com)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35843" name="Content Placeholder 1"/>
          <p:cNvSpPr>
            <a:spLocks noGrp="1"/>
          </p:cNvSpPr>
          <p:nvPr>
            <p:ph idx="1"/>
          </p:nvPr>
        </p:nvSpPr>
        <p:spPr>
          <a:xfrm>
            <a:off x="457200" y="1676400"/>
            <a:ext cx="8229600" cy="4495800"/>
          </a:xfrm>
        </p:spPr>
        <p:txBody>
          <a:bodyPr/>
          <a:lstStyle/>
          <a:p>
            <a:pPr eaLnBrk="1"/>
            <a:r>
              <a:rPr lang="en-US" b="1" smtClean="0"/>
              <a:t>Skill Levels</a:t>
            </a:r>
          </a:p>
          <a:p>
            <a:pPr eaLnBrk="1" hangingPunct="1"/>
            <a:endParaRPr lang="en-US" smtClean="0"/>
          </a:p>
          <a:p>
            <a:pPr lvl="1" eaLnBrk="1" hangingPunct="1"/>
            <a:endParaRPr lang="en-US" smtClean="0"/>
          </a:p>
        </p:txBody>
      </p:sp>
      <p:sp>
        <p:nvSpPr>
          <p:cNvPr id="61443"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D74AF3A-AB46-4990-94BA-BE82E4476AD4}" type="slidenum">
              <a:rPr lang="en-US" smtClean="0"/>
              <a:pPr fontAlgn="base">
                <a:spcBef>
                  <a:spcPct val="0"/>
                </a:spcBef>
                <a:spcAft>
                  <a:spcPct val="0"/>
                </a:spcAft>
                <a:defRPr/>
              </a:pPr>
              <a:t>26</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Traditional External Attackers: Hackers</a:t>
            </a:r>
            <a:endParaRPr lang="en-US" dirty="0"/>
          </a:p>
        </p:txBody>
      </p:sp>
      <p:sp>
        <p:nvSpPr>
          <p:cNvPr id="6" name="Rounded Rectangle 5"/>
          <p:cNvSpPr/>
          <p:nvPr/>
        </p:nvSpPr>
        <p:spPr>
          <a:xfrm>
            <a:off x="609600" y="2286000"/>
            <a:ext cx="8153400" cy="3505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Today tools are available for creating all types of exploits. One of the most important is the </a:t>
            </a:r>
            <a:r>
              <a:rPr lang="en-US" sz="2400" dirty="0" err="1"/>
              <a:t>MetaSploit</a:t>
            </a:r>
            <a:r>
              <a:rPr lang="en-US" sz="2400" dirty="0"/>
              <a:t> Framework which makes it easy to take a new exploitation method and rapidly turn it into a full attack program. </a:t>
            </a:r>
            <a:r>
              <a:rPr lang="en-US" sz="2400" dirty="0" err="1"/>
              <a:t>Metasploit</a:t>
            </a:r>
            <a:r>
              <a:rPr lang="en-US" sz="2400" dirty="0"/>
              <a:t> is used both by attackers to launch attacks, and by security professionals to test the vulnerability of their systems to specific exploits. </a:t>
            </a:r>
          </a:p>
          <a:p>
            <a:pPr algn="ctr">
              <a:defRPr/>
            </a:pPr>
            <a:r>
              <a:rPr lang="en-US" sz="2000" dirty="0"/>
              <a:t>(http://www.metasploit.com)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12291" name="Content Placeholder 1"/>
          <p:cNvSpPr>
            <a:spLocks noGrp="1"/>
          </p:cNvSpPr>
          <p:nvPr>
            <p:ph idx="1"/>
          </p:nvPr>
        </p:nvSpPr>
        <p:spPr>
          <a:xfrm>
            <a:off x="457200" y="1905000"/>
            <a:ext cx="8229600" cy="4102100"/>
          </a:xfrm>
        </p:spPr>
        <p:txBody>
          <a:bodyPr/>
          <a:lstStyle/>
          <a:p>
            <a:pPr eaLnBrk="1"/>
            <a:r>
              <a:rPr lang="en-US" b="1" dirty="0" smtClean="0"/>
              <a:t>Traditional Hackers</a:t>
            </a:r>
          </a:p>
          <a:p>
            <a:pPr lvl="1" eaLnBrk="1" hangingPunct="1"/>
            <a:endParaRPr lang="en-US" dirty="0" smtClean="0"/>
          </a:p>
        </p:txBody>
      </p:sp>
      <p:sp>
        <p:nvSpPr>
          <p:cNvPr id="47107"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89D1E16-7D39-4215-9895-629A7EDA59F0}" type="slidenum">
              <a:rPr lang="en-US" smtClean="0"/>
              <a:pPr fontAlgn="base">
                <a:spcBef>
                  <a:spcPct val="0"/>
                </a:spcBef>
                <a:spcAft>
                  <a:spcPct val="0"/>
                </a:spcAft>
                <a:defRPr/>
              </a:pPr>
              <a:t>3</a:t>
            </a:fld>
            <a:endParaRPr lang="en-US" smtClean="0"/>
          </a:p>
        </p:txBody>
      </p:sp>
      <p:sp>
        <p:nvSpPr>
          <p:cNvPr id="5" name="Title 4"/>
          <p:cNvSpPr>
            <a:spLocks noGrp="1"/>
          </p:cNvSpPr>
          <p:nvPr>
            <p:ph type="title"/>
          </p:nvPr>
        </p:nvSpPr>
        <p:spPr>
          <a:xfrm>
            <a:off x="533400" y="381000"/>
            <a:ext cx="8229600" cy="1143000"/>
          </a:xfrm>
        </p:spPr>
        <p:txBody>
          <a:bodyPr>
            <a:normAutofit fontScale="90000"/>
          </a:bodyPr>
          <a:lstStyle/>
          <a:p>
            <a:pPr eaLnBrk="1" fontAlgn="auto" hangingPunct="1">
              <a:spcAft>
                <a:spcPts val="0"/>
              </a:spcAft>
              <a:defRPr/>
            </a:pPr>
            <a:r>
              <a:rPr lang="en-US" dirty="0" smtClean="0"/>
              <a:t>Traditional External Attackers: </a:t>
            </a:r>
            <a:r>
              <a:rPr lang="en-US" dirty="0" smtClean="0"/>
              <a:t>2.3.4 Hackers</a:t>
            </a:r>
            <a:endParaRPr lang="en-US" dirty="0"/>
          </a:p>
        </p:txBody>
      </p:sp>
      <p:sp>
        <p:nvSpPr>
          <p:cNvPr id="6" name="Rounded Rectangle 5"/>
          <p:cNvSpPr/>
          <p:nvPr/>
        </p:nvSpPr>
        <p:spPr>
          <a:xfrm>
            <a:off x="685800" y="2590800"/>
            <a:ext cx="7924800" cy="297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In the 1970s, malware writers were joined by external hackers who began to break into corporate computers that were connected to modems. Today nearly every firm is connected to the Internet which harbors millions of external hackers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102403" name="Content Placeholder 1"/>
          <p:cNvSpPr>
            <a:spLocks noGrp="1"/>
          </p:cNvSpPr>
          <p:nvPr>
            <p:ph idx="1"/>
          </p:nvPr>
        </p:nvSpPr>
        <p:spPr>
          <a:xfrm>
            <a:off x="457200" y="1905000"/>
            <a:ext cx="8229600" cy="4102100"/>
          </a:xfrm>
        </p:spPr>
        <p:txBody>
          <a:bodyPr/>
          <a:lstStyle/>
          <a:p>
            <a:pPr eaLnBrk="1">
              <a:defRPr/>
            </a:pPr>
            <a:r>
              <a:rPr lang="en-US" b="1" dirty="0" smtClean="0"/>
              <a:t>Traditional Hackers</a:t>
            </a:r>
          </a:p>
          <a:p>
            <a:pPr lvl="1" eaLnBrk="1">
              <a:defRPr/>
            </a:pPr>
            <a:r>
              <a:rPr lang="en-US" dirty="0" smtClean="0">
                <a:solidFill>
                  <a:schemeClr val="accent4"/>
                </a:solidFill>
              </a:rPr>
              <a:t>Motivated by thrill</a:t>
            </a:r>
            <a:r>
              <a:rPr lang="en-US" dirty="0" smtClean="0"/>
              <a:t>, validation of skills, </a:t>
            </a:r>
            <a:r>
              <a:rPr lang="en-US" dirty="0" smtClean="0">
                <a:solidFill>
                  <a:schemeClr val="accent4"/>
                </a:solidFill>
              </a:rPr>
              <a:t>sense of power</a:t>
            </a:r>
          </a:p>
          <a:p>
            <a:pPr lvl="1" eaLnBrk="1">
              <a:defRPr/>
            </a:pPr>
            <a:r>
              <a:rPr lang="en-US" dirty="0" smtClean="0"/>
              <a:t>Motivated to increase </a:t>
            </a:r>
            <a:r>
              <a:rPr lang="en-US" dirty="0" smtClean="0">
                <a:solidFill>
                  <a:schemeClr val="accent4"/>
                </a:solidFill>
              </a:rPr>
              <a:t>reputation among other hackers</a:t>
            </a:r>
          </a:p>
          <a:p>
            <a:pPr lvl="1" eaLnBrk="1">
              <a:defRPr/>
            </a:pPr>
            <a:r>
              <a:rPr lang="en-US" dirty="0" smtClean="0"/>
              <a:t>Often do </a:t>
            </a:r>
            <a:r>
              <a:rPr lang="en-US" dirty="0" smtClean="0">
                <a:solidFill>
                  <a:schemeClr val="accent4"/>
                </a:solidFill>
              </a:rPr>
              <a:t>damage as a byproduct</a:t>
            </a:r>
          </a:p>
          <a:p>
            <a:pPr lvl="1" eaLnBrk="1">
              <a:defRPr/>
            </a:pPr>
            <a:r>
              <a:rPr lang="en-US" dirty="0" smtClean="0"/>
              <a:t>Often engage in </a:t>
            </a:r>
            <a:r>
              <a:rPr lang="en-US" dirty="0" smtClean="0">
                <a:solidFill>
                  <a:schemeClr val="accent4"/>
                </a:solidFill>
              </a:rPr>
              <a:t>petty crime</a:t>
            </a:r>
          </a:p>
          <a:p>
            <a:pPr lvl="1" eaLnBrk="1" hangingPunct="1">
              <a:defRPr/>
            </a:pPr>
            <a:endParaRPr lang="en-US" dirty="0" smtClean="0"/>
          </a:p>
        </p:txBody>
      </p:sp>
      <p:sp>
        <p:nvSpPr>
          <p:cNvPr id="47107"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5DC798C-0E1E-486D-B8A2-87831EBDB407}" type="slidenum">
              <a:rPr lang="en-US" smtClean="0"/>
              <a:pPr fontAlgn="base">
                <a:spcBef>
                  <a:spcPct val="0"/>
                </a:spcBef>
                <a:spcAft>
                  <a:spcPct val="0"/>
                </a:spcAft>
                <a:defRPr/>
              </a:pPr>
              <a:t>4</a:t>
            </a:fld>
            <a:endParaRPr lang="en-US" smtClean="0"/>
          </a:p>
        </p:txBody>
      </p:sp>
      <p:sp>
        <p:nvSpPr>
          <p:cNvPr id="5" name="Title 4"/>
          <p:cNvSpPr>
            <a:spLocks noGrp="1"/>
          </p:cNvSpPr>
          <p:nvPr>
            <p:ph type="title"/>
          </p:nvPr>
        </p:nvSpPr>
        <p:spPr>
          <a:xfrm>
            <a:off x="533400" y="381000"/>
            <a:ext cx="8229600" cy="1143000"/>
          </a:xfrm>
        </p:spPr>
        <p:txBody>
          <a:bodyPr>
            <a:normAutofit fontScale="90000"/>
          </a:bodyPr>
          <a:lstStyle/>
          <a:p>
            <a:pPr eaLnBrk="1" fontAlgn="auto" hangingPunct="1">
              <a:spcAft>
                <a:spcPts val="0"/>
              </a:spcAft>
              <a:defRPr/>
            </a:pPr>
            <a:r>
              <a:rPr lang="en-US" dirty="0" smtClean="0"/>
              <a:t>Traditional External Attackers: Hackers</a:t>
            </a:r>
            <a:endParaRPr lang="en-US" dirty="0"/>
          </a:p>
        </p:txBody>
      </p:sp>
      <p:sp>
        <p:nvSpPr>
          <p:cNvPr id="6" name="TextBox 5"/>
          <p:cNvSpPr txBox="1"/>
          <p:nvPr/>
        </p:nvSpPr>
        <p:spPr>
          <a:xfrm>
            <a:off x="4648200" y="5410200"/>
            <a:ext cx="3429000" cy="83026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sz="2400" dirty="0"/>
              <a:t>ComputerWeekly.com2008</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14339" name="Content Placeholder 1"/>
          <p:cNvSpPr>
            <a:spLocks noGrp="1"/>
          </p:cNvSpPr>
          <p:nvPr>
            <p:ph idx="1"/>
          </p:nvPr>
        </p:nvSpPr>
        <p:spPr>
          <a:xfrm>
            <a:off x="457200" y="1600200"/>
            <a:ext cx="8229600" cy="4102100"/>
          </a:xfrm>
        </p:spPr>
        <p:txBody>
          <a:bodyPr/>
          <a:lstStyle/>
          <a:p>
            <a:pPr eaLnBrk="1"/>
            <a:r>
              <a:rPr lang="en-US" b="1" smtClean="0"/>
              <a:t>Traditional Hackers</a:t>
            </a:r>
          </a:p>
          <a:p>
            <a:pPr lvl="1" eaLnBrk="1" hangingPunct="1"/>
            <a:endParaRPr lang="en-US" smtClean="0"/>
          </a:p>
        </p:txBody>
      </p:sp>
      <p:sp>
        <p:nvSpPr>
          <p:cNvPr id="47107"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C693A94-30FC-406B-8FC8-E5C660DB3058}" type="slidenum">
              <a:rPr lang="en-US" smtClean="0"/>
              <a:pPr fontAlgn="base">
                <a:spcBef>
                  <a:spcPct val="0"/>
                </a:spcBef>
                <a:spcAft>
                  <a:spcPct val="0"/>
                </a:spcAft>
                <a:defRPr/>
              </a:pPr>
              <a:t>5</a:t>
            </a:fld>
            <a:endParaRPr lang="en-US" smtClean="0"/>
          </a:p>
        </p:txBody>
      </p:sp>
      <p:sp>
        <p:nvSpPr>
          <p:cNvPr id="5" name="Title 4"/>
          <p:cNvSpPr>
            <a:spLocks noGrp="1"/>
          </p:cNvSpPr>
          <p:nvPr>
            <p:ph type="title"/>
          </p:nvPr>
        </p:nvSpPr>
        <p:spPr>
          <a:xfrm>
            <a:off x="533400" y="381000"/>
            <a:ext cx="8229600" cy="1143000"/>
          </a:xfrm>
        </p:spPr>
        <p:txBody>
          <a:bodyPr>
            <a:normAutofit fontScale="90000"/>
          </a:bodyPr>
          <a:lstStyle/>
          <a:p>
            <a:pPr eaLnBrk="1" fontAlgn="auto" hangingPunct="1">
              <a:spcAft>
                <a:spcPts val="0"/>
              </a:spcAft>
              <a:defRPr/>
            </a:pPr>
            <a:r>
              <a:rPr lang="en-US" dirty="0" smtClean="0"/>
              <a:t>Traditional External Attackers: Hackers</a:t>
            </a:r>
            <a:endParaRPr lang="en-US" dirty="0"/>
          </a:p>
        </p:txBody>
      </p:sp>
      <p:sp>
        <p:nvSpPr>
          <p:cNvPr id="7" name="Rounded Rectangle 6"/>
          <p:cNvSpPr/>
          <p:nvPr/>
        </p:nvSpPr>
        <p:spPr>
          <a:xfrm>
            <a:off x="914400" y="2057400"/>
            <a:ext cx="77724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In 2009, vandals broke into a computerized road sign in Austin, Texas, and changed its message to read: “The end is near ! Caution ! Zombies Ahead !”</a:t>
            </a:r>
          </a:p>
          <a:p>
            <a:pPr algn="ctr">
              <a:defRPr/>
            </a:pPr>
            <a:r>
              <a:rPr lang="en-US" sz="1600" dirty="0">
                <a:solidFill>
                  <a:schemeClr val="bg1"/>
                </a:solidFill>
              </a:rPr>
              <a:t>Dallasnews.com, January 2009 </a:t>
            </a:r>
          </a:p>
        </p:txBody>
      </p:sp>
      <p:sp>
        <p:nvSpPr>
          <p:cNvPr id="9" name="Rounded Rectangle 8"/>
          <p:cNvSpPr/>
          <p:nvPr/>
        </p:nvSpPr>
        <p:spPr>
          <a:xfrm>
            <a:off x="914400" y="4419600"/>
            <a:ext cx="7772400" cy="228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Raymond Torricelli, broke into NASA computers and used up processor time, money, and disk resources to divert chat users to a website for which he admitted to being paid USD 400 per week. </a:t>
            </a:r>
          </a:p>
          <a:p>
            <a:pPr algn="ctr">
              <a:defRPr/>
            </a:pPr>
            <a:r>
              <a:rPr lang="en-US" sz="1600" dirty="0">
                <a:solidFill>
                  <a:schemeClr val="bg1"/>
                </a:solidFill>
              </a:rPr>
              <a:t>Cybercrime.gov,  2001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49155"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80061B0-6C26-44DD-B226-C6761300BD6F}" type="slidenum">
              <a:rPr lang="en-US" smtClean="0"/>
              <a:pPr fontAlgn="base">
                <a:spcBef>
                  <a:spcPct val="0"/>
                </a:spcBef>
                <a:spcAft>
                  <a:spcPct val="0"/>
                </a:spcAft>
                <a:defRPr/>
              </a:pPr>
              <a:t>6</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Traditional External Attackers: Hackers</a:t>
            </a:r>
            <a:endParaRPr lang="en-US" dirty="0"/>
          </a:p>
        </p:txBody>
      </p:sp>
      <p:sp>
        <p:nvSpPr>
          <p:cNvPr id="6" name="Rounded Rectangle 5"/>
          <p:cNvSpPr/>
          <p:nvPr/>
        </p:nvSpPr>
        <p:spPr>
          <a:xfrm>
            <a:off x="457200" y="1524000"/>
            <a:ext cx="8305800" cy="198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Just like a thief who wants to rob a home does reconnaissance of the neighborhood and gathers information to determine which house to break into, hackers also tend to do reconnaissance before breaking into a computer. </a:t>
            </a:r>
          </a:p>
        </p:txBody>
      </p:sp>
      <p:sp>
        <p:nvSpPr>
          <p:cNvPr id="8" name="Rounded Rectangle 7"/>
          <p:cNvSpPr/>
          <p:nvPr/>
        </p:nvSpPr>
        <p:spPr>
          <a:xfrm>
            <a:off x="533400" y="3886200"/>
            <a:ext cx="8305800" cy="198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As the figure shows, the attacker often sends probe packets into a network. These probe packets are designed to elicit replies from internal hosts and routers.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110595" name="Content Placeholder 1"/>
          <p:cNvSpPr>
            <a:spLocks noGrp="1"/>
          </p:cNvSpPr>
          <p:nvPr>
            <p:ph idx="1"/>
          </p:nvPr>
        </p:nvSpPr>
        <p:spPr>
          <a:xfrm>
            <a:off x="457200" y="1752600"/>
            <a:ext cx="8229600" cy="4102100"/>
          </a:xfrm>
        </p:spPr>
        <p:txBody>
          <a:bodyPr/>
          <a:lstStyle/>
          <a:p>
            <a:pPr eaLnBrk="1">
              <a:defRPr/>
            </a:pPr>
            <a:r>
              <a:rPr lang="en-US" b="1" dirty="0" smtClean="0"/>
              <a:t>Anatomy of a Hack</a:t>
            </a:r>
          </a:p>
          <a:p>
            <a:pPr lvl="1" eaLnBrk="1">
              <a:defRPr/>
            </a:pPr>
            <a:r>
              <a:rPr lang="en-US" dirty="0" smtClean="0"/>
              <a:t>Reconnaissance probes (see figure)</a:t>
            </a:r>
          </a:p>
          <a:p>
            <a:pPr lvl="2" eaLnBrk="1">
              <a:defRPr/>
            </a:pPr>
            <a:r>
              <a:rPr lang="en-US" dirty="0" smtClean="0"/>
              <a:t>IP address scans to identify possible victims</a:t>
            </a:r>
          </a:p>
          <a:p>
            <a:pPr lvl="3" eaLnBrk="1">
              <a:defRPr/>
            </a:pPr>
            <a:r>
              <a:rPr lang="en-US" dirty="0" smtClean="0">
                <a:solidFill>
                  <a:schemeClr val="accent4"/>
                </a:solidFill>
              </a:rPr>
              <a:t>Identify active hosts</a:t>
            </a:r>
          </a:p>
          <a:p>
            <a:pPr lvl="3" eaLnBrk="1">
              <a:defRPr/>
            </a:pPr>
            <a:r>
              <a:rPr lang="en-US" dirty="0" smtClean="0">
                <a:solidFill>
                  <a:schemeClr val="accent4"/>
                </a:solidFill>
              </a:rPr>
              <a:t>ICMP Echo and Echo reply messages</a:t>
            </a:r>
          </a:p>
          <a:p>
            <a:pPr lvl="2" eaLnBrk="1">
              <a:defRPr/>
            </a:pPr>
            <a:r>
              <a:rPr lang="en-US" dirty="0" smtClean="0"/>
              <a:t>Port scans (connection requests) to learn which services are open on each potential victim host</a:t>
            </a:r>
          </a:p>
          <a:p>
            <a:pPr eaLnBrk="1" hangingPunct="1">
              <a:defRPr/>
            </a:pPr>
            <a:endParaRPr lang="en-US" dirty="0" smtClean="0"/>
          </a:p>
          <a:p>
            <a:pPr lvl="1" eaLnBrk="1" hangingPunct="1">
              <a:defRPr/>
            </a:pPr>
            <a:endParaRPr lang="en-US" dirty="0" smtClean="0"/>
          </a:p>
        </p:txBody>
      </p:sp>
      <p:sp>
        <p:nvSpPr>
          <p:cNvPr id="49155"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666B385-50EA-4B15-A261-6A0EA96FC9B0}" type="slidenum">
              <a:rPr lang="en-US" smtClean="0"/>
              <a:pPr fontAlgn="base">
                <a:spcBef>
                  <a:spcPct val="0"/>
                </a:spcBef>
                <a:spcAft>
                  <a:spcPct val="0"/>
                </a:spcAft>
                <a:defRPr/>
              </a:pPr>
              <a:t>7</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Traditional External Attackers: Hackers</a:t>
            </a:r>
            <a:endParaRPr lang="en-US" dirty="0"/>
          </a:p>
        </p:txBody>
      </p:sp>
      <p:sp>
        <p:nvSpPr>
          <p:cNvPr id="7" name="Rounded Rectangle 6"/>
          <p:cNvSpPr/>
          <p:nvPr/>
        </p:nvSpPr>
        <p:spPr>
          <a:xfrm>
            <a:off x="685800" y="4724400"/>
            <a:ext cx="8153400" cy="16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Port 80 is the well known port for HTTP web servers. There are many well known port numbers between 0 and 1023. each indicates the presence of a particular type of application.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50178"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05BEDEF-3292-4EB5-A559-29D8B1037728}" type="slidenum">
              <a:rPr lang="en-US" smtClean="0"/>
              <a:pPr fontAlgn="base">
                <a:spcBef>
                  <a:spcPct val="0"/>
                </a:spcBef>
                <a:spcAft>
                  <a:spcPct val="0"/>
                </a:spcAft>
                <a:defRPr/>
              </a:pPr>
              <a:t>8</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Probe and Exploit Attack Packets</a:t>
            </a:r>
            <a:endParaRPr lang="en-US" dirty="0"/>
          </a:p>
        </p:txBody>
      </p:sp>
      <p:pic>
        <p:nvPicPr>
          <p:cNvPr id="17413" name="Picture 11" descr="S2C01F05 Probes and Exploit"/>
          <p:cNvPicPr>
            <a:picLocks noChangeAspect="1" noChangeArrowheads="1"/>
          </p:cNvPicPr>
          <p:nvPr/>
        </p:nvPicPr>
        <p:blipFill>
          <a:blip r:embed="rId2"/>
          <a:srcRect/>
          <a:stretch>
            <a:fillRect/>
          </a:stretch>
        </p:blipFill>
        <p:spPr bwMode="auto">
          <a:xfrm>
            <a:off x="1371600" y="1524000"/>
            <a:ext cx="6823075" cy="4435475"/>
          </a:xfrm>
          <a:prstGeom prst="rect">
            <a:avLst/>
          </a:prstGeom>
          <a:noFill/>
          <a:ln w="9525">
            <a:noFill/>
            <a:miter lim="800000"/>
            <a:headEnd/>
            <a:tailEnd/>
          </a:ln>
        </p:spPr>
      </p:pic>
      <p:sp>
        <p:nvSpPr>
          <p:cNvPr id="6" name="TextBox 5"/>
          <p:cNvSpPr txBox="1"/>
          <p:nvPr/>
        </p:nvSpPr>
        <p:spPr>
          <a:xfrm>
            <a:off x="762000" y="1447800"/>
            <a:ext cx="4406900" cy="461963"/>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2400" b="1" dirty="0">
                <a:solidFill>
                  <a:schemeClr val="accent4"/>
                </a:solidFill>
              </a:rPr>
              <a:t>1. ICMP Echo and Echo reply</a:t>
            </a:r>
          </a:p>
        </p:txBody>
      </p:sp>
      <p:sp>
        <p:nvSpPr>
          <p:cNvPr id="7" name="TextBox 6"/>
          <p:cNvSpPr txBox="1"/>
          <p:nvPr/>
        </p:nvSpPr>
        <p:spPr>
          <a:xfrm>
            <a:off x="457200" y="5791200"/>
            <a:ext cx="4489450" cy="830263"/>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2400" b="1" dirty="0">
                <a:solidFill>
                  <a:schemeClr val="accent4"/>
                </a:solidFill>
              </a:rPr>
              <a:t>2. Connection requests</a:t>
            </a:r>
          </a:p>
          <a:p>
            <a:pPr>
              <a:defRPr/>
            </a:pPr>
            <a:r>
              <a:rPr lang="en-US" sz="2400" b="1" dirty="0">
                <a:solidFill>
                  <a:schemeClr val="accent4"/>
                </a:solidFill>
              </a:rPr>
              <a:t>On a particular port number </a:t>
            </a:r>
          </a:p>
        </p:txBody>
      </p:sp>
      <p:sp>
        <p:nvSpPr>
          <p:cNvPr id="10" name="TextBox 9"/>
          <p:cNvSpPr txBox="1"/>
          <p:nvPr/>
        </p:nvSpPr>
        <p:spPr>
          <a:xfrm>
            <a:off x="5297488" y="4114800"/>
            <a:ext cx="3422650" cy="461963"/>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2400" b="1" dirty="0">
                <a:solidFill>
                  <a:schemeClr val="accent4"/>
                </a:solidFill>
              </a:rPr>
              <a:t>3. Exploit or break-in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0"/>
          </p:nvPr>
        </p:nvSpPr>
        <p:spPr bwMode="auto">
          <a:noFill/>
          <a:ln>
            <a:miter lim="800000"/>
            <a:headEnd/>
            <a:tailEnd/>
          </a:ln>
        </p:spPr>
        <p:txBody>
          <a:bodyPr/>
          <a:lstStyle/>
          <a:p>
            <a:r>
              <a:rPr lang="en-US" smtClean="0"/>
              <a:t>Copyright Pearson Prentice-Hall 2010</a:t>
            </a:r>
          </a:p>
        </p:txBody>
      </p:sp>
      <p:sp>
        <p:nvSpPr>
          <p:cNvPr id="112643" name="Content Placeholder 1"/>
          <p:cNvSpPr>
            <a:spLocks noGrp="1"/>
          </p:cNvSpPr>
          <p:nvPr>
            <p:ph idx="1"/>
          </p:nvPr>
        </p:nvSpPr>
        <p:spPr>
          <a:xfrm>
            <a:off x="457200" y="1905000"/>
            <a:ext cx="8229600" cy="4102100"/>
          </a:xfrm>
        </p:spPr>
        <p:txBody>
          <a:bodyPr/>
          <a:lstStyle/>
          <a:p>
            <a:pPr eaLnBrk="1">
              <a:defRPr/>
            </a:pPr>
            <a:r>
              <a:rPr lang="en-US" b="1" dirty="0" smtClean="0"/>
              <a:t>Anatomy of a Hack</a:t>
            </a:r>
          </a:p>
          <a:p>
            <a:pPr lvl="1" eaLnBrk="1">
              <a:defRPr/>
            </a:pPr>
            <a:r>
              <a:rPr lang="en-US" dirty="0" smtClean="0"/>
              <a:t>The exploit</a:t>
            </a:r>
          </a:p>
          <a:p>
            <a:pPr lvl="2" eaLnBrk="1">
              <a:defRPr/>
            </a:pPr>
            <a:r>
              <a:rPr lang="en-US" dirty="0" smtClean="0">
                <a:solidFill>
                  <a:schemeClr val="accent4"/>
                </a:solidFill>
              </a:rPr>
              <a:t>The specific attack method </a:t>
            </a:r>
            <a:r>
              <a:rPr lang="en-US" dirty="0" smtClean="0"/>
              <a:t>that the attacker uses to break into the computer is called the </a:t>
            </a:r>
            <a:r>
              <a:rPr lang="en-US" dirty="0" smtClean="0">
                <a:solidFill>
                  <a:schemeClr val="accent4"/>
                </a:solidFill>
              </a:rPr>
              <a:t>attacker’s exploit</a:t>
            </a:r>
          </a:p>
          <a:p>
            <a:pPr lvl="2" eaLnBrk="1">
              <a:defRPr/>
            </a:pPr>
            <a:r>
              <a:rPr lang="en-US" dirty="0" smtClean="0"/>
              <a:t>The </a:t>
            </a:r>
            <a:r>
              <a:rPr lang="en-US" dirty="0" smtClean="0">
                <a:solidFill>
                  <a:schemeClr val="accent4"/>
                </a:solidFill>
              </a:rPr>
              <a:t>act of implementing </a:t>
            </a:r>
            <a:r>
              <a:rPr lang="en-US" dirty="0" smtClean="0"/>
              <a:t>the exploit is called </a:t>
            </a:r>
            <a:r>
              <a:rPr lang="en-US" dirty="0" smtClean="0">
                <a:solidFill>
                  <a:schemeClr val="accent4"/>
                </a:solidFill>
              </a:rPr>
              <a:t>exploiting the host</a:t>
            </a:r>
          </a:p>
          <a:p>
            <a:pPr eaLnBrk="1" hangingPunct="1">
              <a:defRPr/>
            </a:pPr>
            <a:endParaRPr lang="en-US" dirty="0" smtClean="0"/>
          </a:p>
          <a:p>
            <a:pPr lvl="1" eaLnBrk="1" hangingPunct="1">
              <a:defRPr/>
            </a:pPr>
            <a:endParaRPr lang="en-US" dirty="0" smtClean="0"/>
          </a:p>
        </p:txBody>
      </p:sp>
      <p:sp>
        <p:nvSpPr>
          <p:cNvPr id="51203" name="Slide Number Placeholder 3"/>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193D3C9-F86A-4AA9-9565-EE668B864851}" type="slidenum">
              <a:rPr lang="en-US" smtClean="0"/>
              <a:pPr fontAlgn="base">
                <a:spcBef>
                  <a:spcPct val="0"/>
                </a:spcBef>
                <a:spcAft>
                  <a:spcPct val="0"/>
                </a:spcAft>
                <a:defRPr/>
              </a:pPr>
              <a:t>9</a:t>
            </a:fld>
            <a:endParaRPr lang="en-US" smtClean="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t>Traditional External Attackers: Hackers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1787</TotalTime>
  <Words>1560</Words>
  <Application>Microsoft Office PowerPoint</Application>
  <PresentationFormat>On-screen Show (4:3)</PresentationFormat>
  <Paragraphs>187</Paragraphs>
  <Slides>26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Lucida Sans Unicode</vt:lpstr>
      <vt:lpstr>Wingdings 3</vt:lpstr>
      <vt:lpstr>Verdana</vt:lpstr>
      <vt:lpstr>Wingdings 2</vt:lpstr>
      <vt:lpstr>Calibri</vt:lpstr>
      <vt:lpstr>Concourse</vt:lpstr>
      <vt:lpstr>Continued…  The Threat Environment: Attackers and Their Attacks</vt:lpstr>
      <vt:lpstr>Agenda</vt:lpstr>
      <vt:lpstr>Traditional External Attackers: 2.3.4 Hackers</vt:lpstr>
      <vt:lpstr>Traditional External Attackers: Hackers</vt:lpstr>
      <vt:lpstr>Traditional External Attackers: Hackers</vt:lpstr>
      <vt:lpstr>Traditional External Attackers: Hackers</vt:lpstr>
      <vt:lpstr>Traditional External Attackers: Hackers</vt:lpstr>
      <vt:lpstr>Probe and Exploit Attack Packets</vt:lpstr>
      <vt:lpstr>Traditional External Attackers: Hackers</vt:lpstr>
      <vt:lpstr>Source IP Address Spoofing</vt:lpstr>
      <vt:lpstr>Traditional External Attackers: Hackers</vt:lpstr>
      <vt:lpstr>1-10: Chain of Attack Computers</vt:lpstr>
      <vt:lpstr>Traditional External Attackers: Hackers</vt:lpstr>
      <vt:lpstr>Traditional External Attackers: Hackers</vt:lpstr>
      <vt:lpstr>Traditional External Attackers: Hackers</vt:lpstr>
      <vt:lpstr>Traditional External Attackers: Hackers</vt:lpstr>
      <vt:lpstr>Traditional External Attackers: Hackers</vt:lpstr>
      <vt:lpstr>Distributed Denial-of-Service (DDoS) Flooding Attack</vt:lpstr>
      <vt:lpstr>Distributed Denial-of-Service (DDoS) Flooding Attack</vt:lpstr>
      <vt:lpstr>Traditional External Attackers: Hackers</vt:lpstr>
      <vt:lpstr>Fixing and Updating Bots</vt:lpstr>
      <vt:lpstr>Slide 22</vt:lpstr>
      <vt:lpstr>Traditional External Attackers: Hackers</vt:lpstr>
      <vt:lpstr>Traditional External Attackers: Hackers</vt:lpstr>
      <vt:lpstr>Traditional External Attackers: Hackers</vt:lpstr>
      <vt:lpstr>Traditional External Attackers: Hackers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Area Networks (WANs)</dc:title>
  <dc:creator>Panko</dc:creator>
  <cp:lastModifiedBy>Nahil Mahmood/ITG/Lahore/MCB</cp:lastModifiedBy>
  <cp:revision>251</cp:revision>
  <dcterms:created xsi:type="dcterms:W3CDTF">2009-03-16T04:19:02Z</dcterms:created>
  <dcterms:modified xsi:type="dcterms:W3CDTF">2011-09-04T14:46:28Z</dcterms:modified>
</cp:coreProperties>
</file>