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87" r:id="rId15"/>
    <p:sldId id="286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9B9C-6AB9-4D58-A70F-9D011098E5C4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E2F4-C982-4448-9F7A-5BD89F08A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combination000005340309Sma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5066411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752600"/>
          </a:xfrm>
        </p:spPr>
        <p:txBody>
          <a:bodyPr/>
          <a:lstStyle/>
          <a:p>
            <a:r>
              <a:rPr lang="en-US" dirty="0" err="1" smtClean="0"/>
              <a:t>Shon</a:t>
            </a:r>
            <a:r>
              <a:rPr lang="en-US" dirty="0" smtClean="0"/>
              <a:t> Harris</a:t>
            </a:r>
          </a:p>
          <a:p>
            <a:r>
              <a:rPr lang="en-US" dirty="0" smtClean="0"/>
              <a:t>CISSP,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"/>
            <a:ext cx="6731518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381000" y="5181600"/>
            <a:ext cx="8229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The larger the </a:t>
            </a:r>
            <a:r>
              <a:rPr lang="en-US" sz="2400" dirty="0" err="1" smtClean="0">
                <a:solidFill>
                  <a:schemeClr val="bg1"/>
                </a:solidFill>
              </a:rPr>
              <a:t>keyspace</a:t>
            </a:r>
            <a:r>
              <a:rPr lang="en-US" sz="2400" dirty="0" smtClean="0">
                <a:solidFill>
                  <a:schemeClr val="bg1"/>
                </a:solidFill>
              </a:rPr>
              <a:t>, the more available values can be used to represent different keys—and the more random the keys are, the harder it is for intruders to figure them 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algorithm needs to generate a new key, it uses </a:t>
            </a:r>
            <a:r>
              <a:rPr lang="en-US" dirty="0">
                <a:solidFill>
                  <a:schemeClr val="accent1"/>
                </a:solidFill>
              </a:rPr>
              <a:t>random values from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 err="1" smtClean="0">
                <a:solidFill>
                  <a:schemeClr val="accent1"/>
                </a:solidFill>
              </a:rPr>
              <a:t>keyspace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2743200"/>
            <a:ext cx="8077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For example, if an algorithm allows a key length of 2 bits, the </a:t>
            </a:r>
            <a:r>
              <a:rPr lang="en-US" sz="3200" dirty="0" err="1" smtClean="0"/>
              <a:t>keyspace</a:t>
            </a:r>
            <a:r>
              <a:rPr lang="en-US" sz="3200" dirty="0" smtClean="0"/>
              <a:t> for that algorithm would be 4, which indicates the total number of different keys that would be possible. That would not be a very large </a:t>
            </a:r>
            <a:r>
              <a:rPr lang="en-US" sz="3200" dirty="0" err="1" smtClean="0"/>
              <a:t>keyspace</a:t>
            </a:r>
            <a:r>
              <a:rPr lang="en-US" sz="3200" dirty="0" smtClean="0"/>
              <a:t>, and certainly it would not take an attacker very long to find the correct key that was used.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large </a:t>
            </a:r>
            <a:r>
              <a:rPr lang="en-US" dirty="0" err="1">
                <a:solidFill>
                  <a:schemeClr val="accent1"/>
                </a:solidFill>
              </a:rPr>
              <a:t>keyspace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for more possible keys. 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dirty="0"/>
              <a:t>, we are commonly using </a:t>
            </a:r>
            <a:r>
              <a:rPr lang="en-US" dirty="0" smtClean="0"/>
              <a:t>key sizes </a:t>
            </a:r>
            <a:r>
              <a:rPr lang="en-US" dirty="0"/>
              <a:t>of 128, 256, 512, or even 1,024 bits and larger. </a:t>
            </a:r>
            <a:r>
              <a:rPr lang="en-US" dirty="0">
                <a:solidFill>
                  <a:schemeClr val="accent1"/>
                </a:solidFill>
              </a:rPr>
              <a:t>So a key size of 512 bits </a:t>
            </a:r>
            <a:r>
              <a:rPr lang="en-US" dirty="0" smtClean="0">
                <a:solidFill>
                  <a:schemeClr val="accent1"/>
                </a:solidFill>
              </a:rPr>
              <a:t>would provide </a:t>
            </a:r>
            <a:r>
              <a:rPr lang="en-US" dirty="0">
                <a:solidFill>
                  <a:schemeClr val="accent1"/>
                </a:solidFill>
              </a:rPr>
              <a:t>a 2</a:t>
            </a:r>
            <a:r>
              <a:rPr lang="en-US" baseline="30000" dirty="0">
                <a:solidFill>
                  <a:schemeClr val="accent1"/>
                </a:solidFill>
              </a:rPr>
              <a:t>512</a:t>
            </a:r>
            <a:r>
              <a:rPr lang="en-US" dirty="0">
                <a:solidFill>
                  <a:schemeClr val="accent1"/>
                </a:solidFill>
              </a:rPr>
              <a:t> possible combinations (the </a:t>
            </a:r>
            <a:r>
              <a:rPr lang="en-US" dirty="0" err="1">
                <a:solidFill>
                  <a:schemeClr val="accent1"/>
                </a:solidFill>
              </a:rPr>
              <a:t>keyspace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The encryption algorithm </a:t>
            </a:r>
            <a:r>
              <a:rPr lang="en-US" dirty="0" smtClean="0"/>
              <a:t>should use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entire </a:t>
            </a:r>
            <a:r>
              <a:rPr lang="en-US" dirty="0" err="1">
                <a:solidFill>
                  <a:schemeClr val="accent1"/>
                </a:solidFill>
              </a:rPr>
              <a:t>keyspace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choose the values to make up the keys as </a:t>
            </a:r>
            <a:r>
              <a:rPr lang="en-US" dirty="0">
                <a:solidFill>
                  <a:schemeClr val="accent1"/>
                </a:solidFill>
              </a:rPr>
              <a:t>randomly as possible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Raymond R. </a:t>
            </a:r>
            <a:r>
              <a:rPr lang="en-US" sz="2000" dirty="0" err="1" smtClean="0">
                <a:solidFill>
                  <a:schemeClr val="tx1"/>
                </a:solidFill>
              </a:rPr>
              <a:t>Panko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Key Length and Exhaustive Search Time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95400"/>
          <a:ext cx="8077200" cy="4800600"/>
        </p:xfrm>
        <a:graphic>
          <a:graphicData uri="http://schemas.openxmlformats.org/drawingml/2006/table">
            <a:tbl>
              <a:tblPr/>
              <a:tblGrid>
                <a:gridCol w="1852387"/>
                <a:gridCol w="6224813"/>
              </a:tblGrid>
              <a:tr h="6858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Key Length in Bits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 of Possible Keys</a:t>
                      </a:r>
                      <a:endParaRPr lang="en-US" sz="2000" b="1">
                        <a:solidFill>
                          <a:srgbClr val="0000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256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65,536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1,099,511,627,776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56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72,057,594,037,927,900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112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5,192,296,858,534,830,000,000,000,000,000,000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112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  <a:cs typeface="Times New Roman"/>
                        </a:rPr>
                        <a:t>5.1923E+33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  <a:cs typeface="Times New Roman"/>
                        </a:rPr>
                        <a:t>3.74144E+50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256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  <a:cs typeface="Times New Roman"/>
                        </a:rPr>
                        <a:t>1.15792E+77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116110" marR="11611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  <a:cs typeface="Times New Roman"/>
                        </a:rPr>
                        <a:t>1.3408E+154</a:t>
                      </a:r>
                    </a:p>
                  </a:txBody>
                  <a:tcPr marL="116110" marR="11611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895600" y="1447800"/>
            <a:ext cx="2438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Each extra 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doubles the number of keys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4876800"/>
            <a:ext cx="3352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Shaded keys are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Strong symmetric keys (&gt;=100 bits)</a:t>
            </a:r>
          </a:p>
        </p:txBody>
      </p:sp>
      <p:pic>
        <p:nvPicPr>
          <p:cNvPr id="26661" name="Picture 2" descr="C:\Users\Panko\Pictures\Microsoft Clip Organizer\j033577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895600"/>
            <a:ext cx="19415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Required For Decryption</a:t>
            </a:r>
            <a:endParaRPr lang="en-US" dirty="0"/>
          </a:p>
        </p:txBody>
      </p:sp>
      <p:graphicFrame>
        <p:nvGraphicFramePr>
          <p:cNvPr id="5" name="Group 137"/>
          <p:cNvGraphicFramePr>
            <a:graphicFrameLocks noGrp="1"/>
          </p:cNvGraphicFramePr>
          <p:nvPr/>
        </p:nvGraphicFramePr>
        <p:xfrm>
          <a:off x="304800" y="1173923"/>
          <a:ext cx="8610600" cy="5988877"/>
        </p:xfrm>
        <a:graphic>
          <a:graphicData uri="http://schemas.openxmlformats.org/drawingml/2006/table">
            <a:tbl>
              <a:tblPr/>
              <a:tblGrid>
                <a:gridCol w="1705874"/>
                <a:gridCol w="1963109"/>
                <a:gridCol w="2579118"/>
                <a:gridCol w="2362499"/>
              </a:tblGrid>
              <a:tr h="100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Key Size (bits)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Number of Alternative Keys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Time required at 1 decryption/µs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Time required at 10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6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decryptions/µs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 = 4.3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µs	= 35.8 minutes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2.15 milliseconds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 = 7.2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µs	= 1142 years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10.01 hours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128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 = 3.4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127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µs	= 5.4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5.4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168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168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 = 3.7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167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µs	= 5.9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5.9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30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8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26 characters (permutation)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26! = 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26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µs	= 6.4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12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6.4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-107" charset="-128"/>
                          <a:sym typeface="Symbol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7" charset="0"/>
                          <a:ea typeface="ＭＳ Ｐゴシック" pitchFamily="-107" charset="-128"/>
                        </a:rPr>
                        <a:t> years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248400"/>
            <a:ext cx="21336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Raymond R. </a:t>
            </a:r>
            <a:r>
              <a:rPr lang="en-US" sz="2000" dirty="0" err="1" smtClean="0">
                <a:solidFill>
                  <a:schemeClr val="tx1"/>
                </a:solidFill>
              </a:rPr>
              <a:t>Panko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Major Symmetric Key Encryption Ciphers</a:t>
            </a:r>
            <a:endParaRPr lang="en-US" sz="2800" dirty="0"/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/>
        </p:nvGraphicFramePr>
        <p:xfrm>
          <a:off x="228600" y="1143000"/>
          <a:ext cx="8610600" cy="5105400"/>
        </p:xfrm>
        <a:graphic>
          <a:graphicData uri="http://schemas.openxmlformats.org/drawingml/2006/table">
            <a:tbl>
              <a:tblPr/>
              <a:tblGrid>
                <a:gridCol w="1981200"/>
                <a:gridCol w="1752600"/>
                <a:gridCol w="1600200"/>
                <a:gridCol w="1600200"/>
                <a:gridCol w="1676400"/>
              </a:tblGrid>
              <a:tr h="334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RC4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3DES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67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Length (bits)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 bits or more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112 or 168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128, 192, or 256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Strength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Very weak at 40 bits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Weak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Processing Requirements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RAM Requirements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4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Remarks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Can use keys of variable length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Created in the 1970s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Applies DES three times with two or three different DES keys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Today’s gold standard for symmetric key encryption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3.1.2 </a:t>
            </a:r>
            <a:r>
              <a:rPr lang="en-US" b="1" dirty="0" err="1" smtClean="0">
                <a:solidFill>
                  <a:schemeClr val="accent1"/>
                </a:solidFill>
              </a:rPr>
              <a:t>Kerckhoffs</a:t>
            </a:r>
            <a:r>
              <a:rPr lang="en-US" b="1" dirty="0">
                <a:solidFill>
                  <a:schemeClr val="accent1"/>
                </a:solidFill>
              </a:rPr>
              <a:t>’ Principle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Auguste</a:t>
            </a:r>
            <a:r>
              <a:rPr lang="en-US" dirty="0"/>
              <a:t> </a:t>
            </a:r>
            <a:r>
              <a:rPr lang="en-US" dirty="0" err="1"/>
              <a:t>Kerckhoffs</a:t>
            </a:r>
            <a:r>
              <a:rPr lang="en-US" dirty="0"/>
              <a:t> published a paper in </a:t>
            </a:r>
            <a:r>
              <a:rPr lang="en-US" dirty="0">
                <a:solidFill>
                  <a:schemeClr val="accent1"/>
                </a:solidFill>
              </a:rPr>
              <a:t>1883</a:t>
            </a:r>
            <a:r>
              <a:rPr lang="en-US" dirty="0"/>
              <a:t> stating that the </a:t>
            </a:r>
            <a:r>
              <a:rPr lang="en-US" dirty="0">
                <a:solidFill>
                  <a:schemeClr val="accent1"/>
                </a:solidFill>
              </a:rPr>
              <a:t>only secrecy </a:t>
            </a:r>
            <a:r>
              <a:rPr lang="en-US" dirty="0" smtClean="0">
                <a:solidFill>
                  <a:schemeClr val="accent1"/>
                </a:solidFill>
              </a:rPr>
              <a:t>involved with </a:t>
            </a:r>
            <a:r>
              <a:rPr lang="en-US" dirty="0">
                <a:solidFill>
                  <a:schemeClr val="accent1"/>
                </a:solidFill>
              </a:rPr>
              <a:t>a cryptography system should be the key</a:t>
            </a:r>
            <a:r>
              <a:rPr lang="en-US" dirty="0"/>
              <a:t>. He claimed that the algorithm should </a:t>
            </a:r>
            <a:r>
              <a:rPr lang="en-US" dirty="0" smtClean="0"/>
              <a:t>be publicly </a:t>
            </a:r>
            <a:r>
              <a:rPr lang="en-US" dirty="0"/>
              <a:t>known.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asserted that if security were based on too many secrets, </a:t>
            </a:r>
            <a:r>
              <a:rPr lang="en-US" dirty="0" smtClean="0">
                <a:solidFill>
                  <a:schemeClr val="accent1"/>
                </a:solidFill>
              </a:rPr>
              <a:t>there would </a:t>
            </a:r>
            <a:r>
              <a:rPr lang="en-US" dirty="0">
                <a:solidFill>
                  <a:schemeClr val="accent1"/>
                </a:solidFill>
              </a:rPr>
              <a:t>be more vulnerabilities to possibly </a:t>
            </a:r>
            <a:r>
              <a:rPr lang="en-US" dirty="0" smtClean="0">
                <a:solidFill>
                  <a:schemeClr val="accent1"/>
                </a:solidFill>
              </a:rPr>
              <a:t>exploit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Cryptographers in the private and academic sectors agree with </a:t>
            </a:r>
            <a:r>
              <a:rPr lang="en-US" dirty="0" err="1"/>
              <a:t>Kerckhoffs</a:t>
            </a:r>
            <a:r>
              <a:rPr lang="en-US" dirty="0" smtClean="0"/>
              <a:t>’ principle</a:t>
            </a:r>
            <a:r>
              <a:rPr lang="en-US" dirty="0"/>
              <a:t>, because </a:t>
            </a:r>
            <a:r>
              <a:rPr lang="en-US" dirty="0">
                <a:solidFill>
                  <a:schemeClr val="accent1"/>
                </a:solidFill>
              </a:rPr>
              <a:t>making an algorithm publicly available means that many </a:t>
            </a:r>
            <a:r>
              <a:rPr lang="en-US" dirty="0" smtClean="0">
                <a:solidFill>
                  <a:schemeClr val="accent1"/>
                </a:solidFill>
              </a:rPr>
              <a:t>more people </a:t>
            </a:r>
            <a:r>
              <a:rPr lang="en-US" dirty="0">
                <a:solidFill>
                  <a:schemeClr val="accent1"/>
                </a:solidFill>
              </a:rPr>
              <a:t>can view the source code, test it, </a:t>
            </a:r>
            <a:r>
              <a:rPr lang="en-US" dirty="0"/>
              <a:t>and uncover any type of flaws or </a:t>
            </a:r>
            <a:r>
              <a:rPr lang="en-US" dirty="0" smtClean="0"/>
              <a:t>weaknesses</a:t>
            </a:r>
          </a:p>
          <a:p>
            <a:r>
              <a:rPr lang="en-US" dirty="0" smtClean="0"/>
              <a:t>It is </a:t>
            </a:r>
            <a:r>
              <a:rPr lang="en-US" dirty="0"/>
              <a:t>the attitude of “many heads are better than one.” </a:t>
            </a:r>
            <a:r>
              <a:rPr lang="en-US" dirty="0">
                <a:solidFill>
                  <a:schemeClr val="accent1"/>
                </a:solidFill>
              </a:rPr>
              <a:t>Once someone uncovers some </a:t>
            </a:r>
            <a:r>
              <a:rPr lang="en-US" dirty="0" smtClean="0">
                <a:solidFill>
                  <a:schemeClr val="accent1"/>
                </a:solidFill>
              </a:rPr>
              <a:t>type of </a:t>
            </a:r>
            <a:r>
              <a:rPr lang="en-US" dirty="0">
                <a:solidFill>
                  <a:schemeClr val="accent1"/>
                </a:solidFill>
              </a:rPr>
              <a:t>flaw, the developer can fix the issue, and provide society with a much stronger </a:t>
            </a:r>
            <a:r>
              <a:rPr lang="en-US" dirty="0" smtClean="0">
                <a:solidFill>
                  <a:schemeClr val="accent1"/>
                </a:solidFill>
              </a:rPr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But, not everyone agrees with this philosophy. </a:t>
            </a:r>
            <a:r>
              <a:rPr lang="en-US" dirty="0">
                <a:solidFill>
                  <a:schemeClr val="accent1"/>
                </a:solidFill>
              </a:rPr>
              <a:t>Governments around the world </a:t>
            </a:r>
            <a:r>
              <a:rPr lang="en-US" dirty="0" smtClean="0">
                <a:solidFill>
                  <a:schemeClr val="accent1"/>
                </a:solidFill>
              </a:rPr>
              <a:t>create their </a:t>
            </a:r>
            <a:r>
              <a:rPr lang="en-US" dirty="0">
                <a:solidFill>
                  <a:schemeClr val="accent1"/>
                </a:solidFill>
              </a:rPr>
              <a:t>own algorithms that are not released to the public.</a:t>
            </a:r>
            <a:r>
              <a:rPr lang="en-US" dirty="0"/>
              <a:t> Their stance is that if a </a:t>
            </a:r>
            <a:r>
              <a:rPr lang="en-US" dirty="0" smtClean="0"/>
              <a:t>smaller number </a:t>
            </a:r>
            <a:r>
              <a:rPr lang="en-US" dirty="0"/>
              <a:t>of people know how the algorithm actually works, then a smaller number of</a:t>
            </a:r>
          </a:p>
          <a:p>
            <a:pPr>
              <a:buNone/>
            </a:pPr>
            <a:r>
              <a:rPr lang="en-US" dirty="0" smtClean="0"/>
              <a:t> 	people </a:t>
            </a:r>
            <a:r>
              <a:rPr lang="en-US" dirty="0"/>
              <a:t>will know how to possibly break </a:t>
            </a:r>
            <a:r>
              <a:rPr lang="en-US" dirty="0" smtClean="0"/>
              <a:t>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Cryptographers </a:t>
            </a:r>
            <a:r>
              <a:rPr lang="en-US" dirty="0">
                <a:solidFill>
                  <a:schemeClr val="accent1"/>
                </a:solidFill>
              </a:rPr>
              <a:t>in the private sector do </a:t>
            </a:r>
            <a:r>
              <a:rPr lang="en-US" dirty="0" smtClean="0">
                <a:solidFill>
                  <a:schemeClr val="accent1"/>
                </a:solidFill>
              </a:rPr>
              <a:t>not agree </a:t>
            </a:r>
            <a:r>
              <a:rPr lang="en-US" dirty="0">
                <a:solidFill>
                  <a:schemeClr val="accent1"/>
                </a:solidFill>
              </a:rPr>
              <a:t>with this practice and do not trust algorithms they cannot </a:t>
            </a:r>
            <a:r>
              <a:rPr lang="en-US" dirty="0" smtClean="0">
                <a:solidFill>
                  <a:schemeClr val="accent1"/>
                </a:solidFill>
              </a:rPr>
              <a:t>examine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It is basically the same as the </a:t>
            </a:r>
            <a:r>
              <a:rPr lang="en-US" dirty="0">
                <a:solidFill>
                  <a:schemeClr val="accent1"/>
                </a:solidFill>
              </a:rPr>
              <a:t>open-source versus compiled software debate </a:t>
            </a:r>
            <a:r>
              <a:rPr lang="en-US" dirty="0"/>
              <a:t>that </a:t>
            </a:r>
            <a:r>
              <a:rPr lang="en-US" dirty="0" smtClean="0"/>
              <a:t>is in </a:t>
            </a:r>
            <a:r>
              <a:rPr lang="en-US" dirty="0"/>
              <a:t>full force today.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3.1.3 </a:t>
            </a:r>
            <a:r>
              <a:rPr lang="en-US" b="1" dirty="0" smtClean="0"/>
              <a:t>The </a:t>
            </a:r>
            <a:r>
              <a:rPr lang="en-US" b="1" dirty="0">
                <a:solidFill>
                  <a:schemeClr val="accent1"/>
                </a:solidFill>
              </a:rPr>
              <a:t>Strength</a:t>
            </a:r>
            <a:r>
              <a:rPr lang="en-US" b="1" dirty="0"/>
              <a:t> of the </a:t>
            </a:r>
            <a:r>
              <a:rPr lang="en-US" b="1" dirty="0">
                <a:solidFill>
                  <a:schemeClr val="accent1"/>
                </a:solidFill>
              </a:rPr>
              <a:t>Cryptosystem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accent1"/>
                </a:solidFill>
              </a:rPr>
              <a:t>strength</a:t>
            </a:r>
            <a:r>
              <a:rPr lang="en-US" b="1" i="1" dirty="0"/>
              <a:t> </a:t>
            </a:r>
            <a:r>
              <a:rPr lang="en-US" i="1" dirty="0"/>
              <a:t>of an encryption method comes from the </a:t>
            </a:r>
            <a:r>
              <a:rPr lang="en-US" i="1" dirty="0">
                <a:solidFill>
                  <a:schemeClr val="accent1"/>
                </a:solidFill>
              </a:rPr>
              <a:t>algorithm</a:t>
            </a:r>
            <a:r>
              <a:rPr lang="en-US" i="1" dirty="0"/>
              <a:t>, the </a:t>
            </a:r>
            <a:r>
              <a:rPr lang="en-US" i="1" dirty="0">
                <a:solidFill>
                  <a:schemeClr val="accent1"/>
                </a:solidFill>
              </a:rPr>
              <a:t>secrecy of </a:t>
            </a:r>
            <a:r>
              <a:rPr lang="en-US" i="1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key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length of the key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initialization vectors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how they all work </a:t>
            </a:r>
            <a:r>
              <a:rPr lang="en-US" dirty="0" smtClean="0">
                <a:solidFill>
                  <a:schemeClr val="accent1"/>
                </a:solidFill>
              </a:rPr>
              <a:t>together </a:t>
            </a:r>
            <a:r>
              <a:rPr lang="en-US" dirty="0" smtClean="0"/>
              <a:t>within </a:t>
            </a:r>
            <a:r>
              <a:rPr lang="en-US" dirty="0"/>
              <a:t>the cryptosystem</a:t>
            </a:r>
            <a:r>
              <a:rPr lang="en-US" dirty="0" smtClean="0"/>
              <a:t>.</a:t>
            </a:r>
          </a:p>
          <a:p>
            <a:r>
              <a:rPr lang="en-US" dirty="0"/>
              <a:t>When strength is discussed in encryption, it refers to </a:t>
            </a: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 smtClean="0">
                <a:solidFill>
                  <a:schemeClr val="accent1"/>
                </a:solidFill>
              </a:rPr>
              <a:t>hard it </a:t>
            </a:r>
            <a:r>
              <a:rPr lang="en-US" dirty="0">
                <a:solidFill>
                  <a:schemeClr val="accent1"/>
                </a:solidFill>
              </a:rPr>
              <a:t>is to figure out the algorithm or key, </a:t>
            </a:r>
            <a:r>
              <a:rPr lang="en-US" dirty="0"/>
              <a:t>whichever is not made public.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/>
              <a:t>3.1.1 </a:t>
            </a: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</a:t>
            </a:r>
            <a:r>
              <a:rPr lang="en-US" dirty="0" smtClean="0"/>
              <a:t>is stored </a:t>
            </a:r>
            <a:r>
              <a:rPr lang="en-US" dirty="0"/>
              <a:t>on a computer, </a:t>
            </a:r>
            <a:r>
              <a:rPr lang="en-US" dirty="0" smtClean="0"/>
              <a:t>it is </a:t>
            </a:r>
            <a:r>
              <a:rPr lang="en-US" dirty="0"/>
              <a:t>usually protected by </a:t>
            </a:r>
            <a:r>
              <a:rPr lang="en-US" dirty="0">
                <a:solidFill>
                  <a:schemeClr val="accent1"/>
                </a:solidFill>
              </a:rPr>
              <a:t>logical and physical access </a:t>
            </a:r>
            <a:r>
              <a:rPr lang="en-US" dirty="0" smtClean="0">
                <a:solidFill>
                  <a:schemeClr val="accent1"/>
                </a:solidFill>
              </a:rPr>
              <a:t>controls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this same sensitive information is sent over a network, it can no longer take </a:t>
            </a:r>
            <a:r>
              <a:rPr lang="en-US" dirty="0" smtClean="0"/>
              <a:t>these controls </a:t>
            </a:r>
            <a:r>
              <a:rPr lang="en-US" dirty="0"/>
              <a:t>for granted, </a:t>
            </a:r>
            <a:r>
              <a:rPr lang="en-US" dirty="0">
                <a:solidFill>
                  <a:schemeClr val="accent1"/>
                </a:solidFill>
              </a:rPr>
              <a:t>and the information is in a much more vulnerable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strength </a:t>
            </a:r>
            <a:r>
              <a:rPr lang="en-US" dirty="0"/>
              <a:t>of an encryption method correlates to the </a:t>
            </a:r>
            <a:r>
              <a:rPr lang="en-US" dirty="0" smtClean="0">
                <a:solidFill>
                  <a:schemeClr val="accent1"/>
                </a:solidFill>
              </a:rPr>
              <a:t>amount </a:t>
            </a:r>
            <a:r>
              <a:rPr lang="en-US" dirty="0">
                <a:solidFill>
                  <a:schemeClr val="accent1"/>
                </a:solidFill>
              </a:rPr>
              <a:t>of necessary </a:t>
            </a:r>
            <a:r>
              <a:rPr lang="en-US" dirty="0" smtClean="0">
                <a:solidFill>
                  <a:schemeClr val="accent1"/>
                </a:solidFill>
              </a:rPr>
              <a:t>processing power</a:t>
            </a:r>
            <a:r>
              <a:rPr lang="en-US" dirty="0">
                <a:solidFill>
                  <a:schemeClr val="accent1"/>
                </a:solidFill>
              </a:rPr>
              <a:t>, resources, and time required to break the cryptosystem </a:t>
            </a:r>
            <a:r>
              <a:rPr lang="en-US" dirty="0"/>
              <a:t>or to figure out the </a:t>
            </a:r>
            <a:r>
              <a:rPr lang="en-US" dirty="0" smtClean="0"/>
              <a:t>value of </a:t>
            </a:r>
            <a:r>
              <a:rPr lang="en-US" dirty="0"/>
              <a:t>the key. </a:t>
            </a:r>
            <a:endParaRPr lang="en-US" dirty="0" smtClean="0"/>
          </a:p>
          <a:p>
            <a:r>
              <a:rPr lang="en-US" dirty="0" smtClean="0"/>
              <a:t>Breaking </a:t>
            </a:r>
            <a:r>
              <a:rPr lang="en-US" dirty="0"/>
              <a:t>a cryptosystem can be accomplished by a </a:t>
            </a:r>
            <a:r>
              <a:rPr lang="en-US" dirty="0">
                <a:solidFill>
                  <a:schemeClr val="accent1"/>
                </a:solidFill>
              </a:rPr>
              <a:t>brute force attack</a:t>
            </a:r>
            <a:r>
              <a:rPr lang="en-US" dirty="0"/>
              <a:t>, </a:t>
            </a:r>
            <a:r>
              <a:rPr lang="en-US" dirty="0" smtClean="0"/>
              <a:t>which means </a:t>
            </a:r>
            <a:r>
              <a:rPr lang="en-US" dirty="0">
                <a:solidFill>
                  <a:schemeClr val="accent1"/>
                </a:solidFill>
              </a:rPr>
              <a:t>trying every possible key value</a:t>
            </a:r>
            <a:r>
              <a:rPr lang="en-US" dirty="0"/>
              <a:t> until the resulting plaintext is </a:t>
            </a:r>
            <a:r>
              <a:rPr lang="en-US" dirty="0" smtClean="0"/>
              <a:t>meaningful</a:t>
            </a:r>
          </a:p>
          <a:p>
            <a:r>
              <a:rPr lang="en-US" dirty="0" smtClean="0"/>
              <a:t>Depending on </a:t>
            </a:r>
            <a:r>
              <a:rPr lang="en-US" dirty="0"/>
              <a:t>the algorithm and length of the key, this </a:t>
            </a:r>
            <a:r>
              <a:rPr lang="en-US" dirty="0">
                <a:solidFill>
                  <a:schemeClr val="accent1"/>
                </a:solidFill>
              </a:rPr>
              <a:t>can be an easy task or one that </a:t>
            </a:r>
            <a:r>
              <a:rPr lang="en-US" dirty="0" smtClean="0">
                <a:solidFill>
                  <a:schemeClr val="accent1"/>
                </a:solidFill>
              </a:rPr>
              <a:t>is close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impossible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when designing an encryption method is to </a:t>
            </a:r>
            <a:r>
              <a:rPr lang="en-US" dirty="0">
                <a:solidFill>
                  <a:schemeClr val="accent1"/>
                </a:solidFill>
              </a:rPr>
              <a:t>make compromising it </a:t>
            </a:r>
            <a:r>
              <a:rPr lang="en-US" dirty="0" smtClean="0">
                <a:solidFill>
                  <a:schemeClr val="accent1"/>
                </a:solidFill>
              </a:rPr>
              <a:t>too expensive </a:t>
            </a:r>
            <a:r>
              <a:rPr lang="en-US" dirty="0">
                <a:solidFill>
                  <a:schemeClr val="accent1"/>
                </a:solidFill>
              </a:rPr>
              <a:t>or too </a:t>
            </a:r>
            <a:r>
              <a:rPr lang="en-US" dirty="0" smtClean="0">
                <a:solidFill>
                  <a:schemeClr val="accent1"/>
                </a:solidFill>
              </a:rPr>
              <a:t>time-consuming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name for cryptography strength is </a:t>
            </a:r>
            <a:r>
              <a:rPr lang="en-US" b="1" i="1" dirty="0">
                <a:solidFill>
                  <a:schemeClr val="accent1"/>
                </a:solidFill>
              </a:rPr>
              <a:t>work factor</a:t>
            </a:r>
            <a:r>
              <a:rPr lang="en-US" b="1" i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is an </a:t>
            </a:r>
            <a:r>
              <a:rPr lang="en-US" dirty="0">
                <a:solidFill>
                  <a:schemeClr val="accent1"/>
                </a:solidFill>
              </a:rPr>
              <a:t>estimate of the effort and resources it would take an attacker to </a:t>
            </a:r>
            <a:r>
              <a:rPr lang="en-US" dirty="0" smtClean="0">
                <a:solidFill>
                  <a:schemeClr val="accent1"/>
                </a:solidFill>
              </a:rPr>
              <a:t>penetrate a cryptosystem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elements of encryption are to use an </a:t>
            </a:r>
            <a:r>
              <a:rPr lang="en-US" dirty="0">
                <a:solidFill>
                  <a:schemeClr val="accent1"/>
                </a:solidFill>
              </a:rPr>
              <a:t>algorithm without flaws, use a </a:t>
            </a:r>
            <a:r>
              <a:rPr lang="en-US" dirty="0" smtClean="0">
                <a:solidFill>
                  <a:schemeClr val="accent1"/>
                </a:solidFill>
              </a:rPr>
              <a:t>large key </a:t>
            </a:r>
            <a:r>
              <a:rPr lang="en-US" dirty="0">
                <a:solidFill>
                  <a:schemeClr val="accent1"/>
                </a:solidFill>
              </a:rPr>
              <a:t>size, use all possible values within the </a:t>
            </a:r>
            <a:r>
              <a:rPr lang="en-US" dirty="0" err="1">
                <a:solidFill>
                  <a:schemeClr val="accent1"/>
                </a:solidFill>
              </a:rPr>
              <a:t>keyspace</a:t>
            </a:r>
            <a:r>
              <a:rPr lang="en-US" dirty="0">
                <a:solidFill>
                  <a:schemeClr val="accent1"/>
                </a:solidFill>
              </a:rPr>
              <a:t>, and to protect the actual key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one element </a:t>
            </a:r>
            <a:r>
              <a:rPr lang="en-US" dirty="0"/>
              <a:t>is weak, it could be the link that dooms the whole process.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4800600"/>
            <a:ext cx="77724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Even if a user employs an algorithm that has all the requirements for strong encryption, including a large </a:t>
            </a:r>
            <a:r>
              <a:rPr lang="en-US" sz="2400" dirty="0" err="1" smtClean="0"/>
              <a:t>keyspace</a:t>
            </a:r>
            <a:r>
              <a:rPr lang="en-US" sz="2400" dirty="0" smtClean="0"/>
              <a:t> and a large and random key value, if he shares his key with others, the strength of the algorithm becomes almost irrelevant.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3.1.4 </a:t>
            </a:r>
            <a:r>
              <a:rPr lang="en-US" b="1" dirty="0" smtClean="0"/>
              <a:t>Services </a:t>
            </a:r>
            <a:r>
              <a:rPr lang="en-US" b="1" dirty="0"/>
              <a:t>of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Confidentiality 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Integrity 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Authentication 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Authorization 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Nonrepudiation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/>
              <a:t>Services of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Confidentiality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Renders </a:t>
            </a:r>
            <a:r>
              <a:rPr lang="en-US" sz="2400" dirty="0"/>
              <a:t>the information unintelligible except by </a:t>
            </a:r>
            <a:r>
              <a:rPr lang="en-US" sz="2400" dirty="0" smtClean="0"/>
              <a:t>authorized entities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Integrity 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Data </a:t>
            </a:r>
            <a:r>
              <a:rPr lang="en-US" sz="2400" dirty="0"/>
              <a:t>has not been altered in an unauthorized manner since it </a:t>
            </a:r>
            <a:r>
              <a:rPr lang="en-US" sz="2400" dirty="0" smtClean="0"/>
              <a:t>was created</a:t>
            </a:r>
            <a:r>
              <a:rPr lang="en-US" sz="2400" dirty="0"/>
              <a:t>, transmitted, or </a:t>
            </a:r>
            <a:r>
              <a:rPr lang="en-US" sz="2400" dirty="0" smtClean="0"/>
              <a:t>stored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Authentication 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Verifies </a:t>
            </a:r>
            <a:r>
              <a:rPr lang="en-US" sz="2400" dirty="0"/>
              <a:t>the identity of the user or system that </a:t>
            </a:r>
            <a:r>
              <a:rPr lang="en-US" sz="2400" dirty="0" smtClean="0"/>
              <a:t>created information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Authorization 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Upon </a:t>
            </a:r>
            <a:r>
              <a:rPr lang="en-US" sz="2400" dirty="0"/>
              <a:t>proving identity, the individual is then provided </a:t>
            </a:r>
            <a:r>
              <a:rPr lang="en-US" sz="2400" dirty="0" smtClean="0"/>
              <a:t>with the </a:t>
            </a:r>
            <a:r>
              <a:rPr lang="en-US" sz="2400" dirty="0"/>
              <a:t>key or password that will allow access to some </a:t>
            </a:r>
            <a:r>
              <a:rPr lang="en-US" sz="2400" dirty="0" smtClean="0"/>
              <a:t>resource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</a:rPr>
              <a:t>Nonrepudiation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Ensures </a:t>
            </a:r>
            <a:r>
              <a:rPr lang="en-US" sz="2400" dirty="0"/>
              <a:t>that the sender cannot deny sending the message.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685800"/>
            <a:ext cx="8305800" cy="579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If David sends a message and then later claims he did not </a:t>
            </a:r>
            <a:r>
              <a:rPr lang="en-US" sz="3600" dirty="0" smtClean="0"/>
              <a:t>send it</a:t>
            </a:r>
            <a:r>
              <a:rPr lang="en-US" sz="3600" dirty="0"/>
              <a:t>, this is an act of repudiation. </a:t>
            </a:r>
            <a:endParaRPr lang="en-US" sz="3600" dirty="0" smtClean="0"/>
          </a:p>
          <a:p>
            <a:r>
              <a:rPr lang="en-US" sz="3600" dirty="0" smtClean="0"/>
              <a:t>When </a:t>
            </a:r>
            <a:r>
              <a:rPr lang="en-US" sz="3600" dirty="0"/>
              <a:t>a cryptography mechanism </a:t>
            </a:r>
            <a:r>
              <a:rPr lang="en-US" sz="3600" dirty="0" smtClean="0"/>
              <a:t>provides </a:t>
            </a:r>
            <a:r>
              <a:rPr lang="en-US" sz="3600" dirty="0" err="1" smtClean="0">
                <a:solidFill>
                  <a:srgbClr val="FFFF00"/>
                </a:solidFill>
              </a:rPr>
              <a:t>nonrepudiation</a:t>
            </a:r>
            <a:r>
              <a:rPr lang="en-US" sz="3600" dirty="0"/>
              <a:t>, the sender cannot later deny he sent the </a:t>
            </a:r>
            <a:r>
              <a:rPr lang="en-US" sz="3600" dirty="0" smtClean="0"/>
              <a:t>message.</a:t>
            </a:r>
          </a:p>
          <a:p>
            <a:r>
              <a:rPr lang="en-US" sz="3600" dirty="0" smtClean="0"/>
              <a:t>(He </a:t>
            </a:r>
            <a:r>
              <a:rPr lang="en-US" sz="3600" dirty="0"/>
              <a:t>can try to deny it, but the </a:t>
            </a:r>
            <a:r>
              <a:rPr lang="en-US" sz="3600" dirty="0" smtClean="0"/>
              <a:t>cryptosystem </a:t>
            </a:r>
            <a:r>
              <a:rPr lang="en-US" sz="3600" dirty="0"/>
              <a:t>proves </a:t>
            </a:r>
            <a:r>
              <a:rPr lang="en-US" sz="3600" dirty="0" smtClean="0"/>
              <a:t>otherwise)</a:t>
            </a:r>
            <a:endParaRPr 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04800"/>
            <a:ext cx="82296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</a:t>
            </a:r>
            <a:r>
              <a:rPr lang="en-US" sz="3200" dirty="0" smtClean="0"/>
              <a:t>uppose </a:t>
            </a:r>
            <a:r>
              <a:rPr lang="en-US" sz="3200" dirty="0"/>
              <a:t>your boss sends you a </a:t>
            </a:r>
            <a:r>
              <a:rPr lang="en-US" sz="3200" dirty="0" smtClean="0"/>
              <a:t>message telling </a:t>
            </a:r>
            <a:r>
              <a:rPr lang="en-US" sz="3200" dirty="0"/>
              <a:t>you that you will be receiving a raise that doubles your salary.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message </a:t>
            </a:r>
            <a:r>
              <a:rPr lang="en-US" sz="3200" dirty="0" smtClean="0"/>
              <a:t>is encrypted</a:t>
            </a:r>
            <a:r>
              <a:rPr lang="en-US" sz="3200" dirty="0"/>
              <a:t>, so you can be sure it really came from your boss </a:t>
            </a:r>
            <a:r>
              <a:rPr lang="en-US" sz="3200" dirty="0">
                <a:solidFill>
                  <a:srgbClr val="FFFF00"/>
                </a:solidFill>
              </a:rPr>
              <a:t>(authenticity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Someone did </a:t>
            </a:r>
            <a:r>
              <a:rPr lang="en-US" sz="3200" dirty="0"/>
              <a:t>not alter it before it arrived at your computer </a:t>
            </a:r>
            <a:r>
              <a:rPr lang="en-US" sz="3200" dirty="0">
                <a:solidFill>
                  <a:srgbClr val="FFFF00"/>
                </a:solidFill>
              </a:rPr>
              <a:t>(integrity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  <a:endParaRPr lang="en-US" sz="32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o </a:t>
            </a:r>
            <a:r>
              <a:rPr lang="en-US" sz="3200" dirty="0"/>
              <a:t>one else </a:t>
            </a:r>
            <a:r>
              <a:rPr lang="en-US" sz="3200" dirty="0" smtClean="0"/>
              <a:t>was able </a:t>
            </a:r>
            <a:r>
              <a:rPr lang="en-US" sz="3200" dirty="0"/>
              <a:t>to read it as it traveled over the network </a:t>
            </a:r>
            <a:r>
              <a:rPr lang="en-US" sz="3200" dirty="0">
                <a:solidFill>
                  <a:srgbClr val="FFFF00"/>
                </a:solidFill>
              </a:rPr>
              <a:t>(confidentiality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Your </a:t>
            </a:r>
            <a:r>
              <a:rPr lang="en-US" sz="3200" dirty="0"/>
              <a:t>boss </a:t>
            </a:r>
            <a:r>
              <a:rPr lang="en-US" sz="3200" dirty="0" smtClean="0"/>
              <a:t>cannot deny </a:t>
            </a:r>
            <a:r>
              <a:rPr lang="en-US" sz="3200" dirty="0"/>
              <a:t>sending it later when he comes to his senses </a:t>
            </a: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dirty="0" err="1">
                <a:solidFill>
                  <a:srgbClr val="FFFF00"/>
                </a:solidFill>
              </a:rPr>
              <a:t>nonrepudiation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Military and </a:t>
            </a:r>
            <a:r>
              <a:rPr lang="en-US" dirty="0" smtClean="0">
                <a:solidFill>
                  <a:schemeClr val="accent1"/>
                </a:solidFill>
              </a:rPr>
              <a:t>intelligence agencies </a:t>
            </a:r>
            <a:r>
              <a:rPr lang="en-US" dirty="0"/>
              <a:t>are very concerned about keeping information </a:t>
            </a:r>
            <a:r>
              <a:rPr lang="en-US" dirty="0">
                <a:solidFill>
                  <a:schemeClr val="accent1"/>
                </a:solidFill>
              </a:rPr>
              <a:t>confidential,</a:t>
            </a:r>
            <a:r>
              <a:rPr lang="en-US" dirty="0"/>
              <a:t> so they </a:t>
            </a:r>
            <a:r>
              <a:rPr lang="en-US" dirty="0" smtClean="0"/>
              <a:t>would choose </a:t>
            </a:r>
            <a:r>
              <a:rPr lang="en-US" dirty="0"/>
              <a:t>encryption mechanisms that provide a high degree of </a:t>
            </a:r>
            <a:r>
              <a:rPr lang="en-US" dirty="0" smtClean="0"/>
              <a:t>secrecy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Financial institutions </a:t>
            </a:r>
            <a:r>
              <a:rPr lang="en-US" dirty="0" smtClean="0"/>
              <a:t>care </a:t>
            </a:r>
            <a:r>
              <a:rPr lang="en-US" dirty="0"/>
              <a:t>about confidentiality, but they also care about the integrity of the data </a:t>
            </a:r>
            <a:r>
              <a:rPr lang="en-US" dirty="0" smtClean="0"/>
              <a:t>being transmitted</a:t>
            </a:r>
            <a:r>
              <a:rPr lang="en-US" dirty="0"/>
              <a:t>, so the encryption mechanism they would choose may differ from the </a:t>
            </a:r>
            <a:r>
              <a:rPr lang="en-US" dirty="0" smtClean="0"/>
              <a:t>military’s encryption methods</a:t>
            </a:r>
          </a:p>
          <a:p>
            <a:r>
              <a:rPr lang="en-US" dirty="0" smtClean="0"/>
              <a:t>If </a:t>
            </a:r>
            <a:r>
              <a:rPr lang="en-US" dirty="0"/>
              <a:t>messages were accepted that had a </a:t>
            </a:r>
            <a:r>
              <a:rPr lang="en-US" dirty="0">
                <a:solidFill>
                  <a:schemeClr val="accent1"/>
                </a:solidFill>
              </a:rPr>
              <a:t>misplaced </a:t>
            </a:r>
            <a:r>
              <a:rPr lang="en-US" dirty="0" smtClean="0">
                <a:solidFill>
                  <a:schemeClr val="accent1"/>
                </a:solidFill>
              </a:rPr>
              <a:t>decimal point </a:t>
            </a:r>
            <a:r>
              <a:rPr lang="en-US" dirty="0">
                <a:solidFill>
                  <a:schemeClr val="accent1"/>
                </a:solidFill>
              </a:rPr>
              <a:t>or zero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ramifications could be far reaching in the financial </a:t>
            </a:r>
            <a:r>
              <a:rPr lang="en-US" dirty="0" smtClean="0">
                <a:solidFill>
                  <a:schemeClr val="accent1"/>
                </a:solidFill>
              </a:rPr>
              <a:t>world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Legal agencies </a:t>
            </a:r>
            <a:r>
              <a:rPr lang="en-US" dirty="0" smtClean="0"/>
              <a:t>may care most about the authenticity of the messages they receive </a:t>
            </a:r>
          </a:p>
          <a:p>
            <a:r>
              <a:rPr lang="en-US" dirty="0" smtClean="0"/>
              <a:t>If information received ever needed to be presented in a </a:t>
            </a:r>
            <a:r>
              <a:rPr lang="en-US" dirty="0" smtClean="0">
                <a:solidFill>
                  <a:schemeClr val="accent1"/>
                </a:solidFill>
              </a:rPr>
              <a:t>court of law</a:t>
            </a:r>
            <a:r>
              <a:rPr lang="en-US" dirty="0" smtClean="0"/>
              <a:t>, its authenticity would certainly be questioned; therefore, the </a:t>
            </a:r>
            <a:r>
              <a:rPr lang="en-US" dirty="0" smtClean="0">
                <a:solidFill>
                  <a:schemeClr val="accent1"/>
                </a:solidFill>
              </a:rPr>
              <a:t>encryption method used must ensure authenticity, which confirms who sent the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</a:t>
            </a:r>
            <a:r>
              <a:rPr lang="en-US" dirty="0">
                <a:solidFill>
                  <a:schemeClr val="accent1"/>
                </a:solidFill>
              </a:rPr>
              <a:t>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Encryption</a:t>
            </a:r>
            <a:r>
              <a:rPr lang="en-US" dirty="0"/>
              <a:t> is a method of transforming readable data, called </a:t>
            </a:r>
            <a:r>
              <a:rPr lang="en-US" b="1" i="1" dirty="0">
                <a:solidFill>
                  <a:schemeClr val="accent1"/>
                </a:solidFill>
              </a:rPr>
              <a:t>plaintext</a:t>
            </a:r>
            <a:r>
              <a:rPr lang="en-US" b="1" i="1" dirty="0"/>
              <a:t>, </a:t>
            </a:r>
            <a:r>
              <a:rPr lang="en-US" dirty="0"/>
              <a:t>into a </a:t>
            </a:r>
            <a:r>
              <a:rPr lang="en-US" dirty="0" smtClean="0"/>
              <a:t>form that </a:t>
            </a:r>
            <a:r>
              <a:rPr lang="en-US" dirty="0"/>
              <a:t>appears to be random and unreadable, which is called </a:t>
            </a:r>
            <a:r>
              <a:rPr lang="en-US" b="1" i="1" dirty="0" err="1" smtClean="0">
                <a:solidFill>
                  <a:schemeClr val="accent1"/>
                </a:solidFill>
              </a:rPr>
              <a:t>ciphertext</a:t>
            </a:r>
            <a:endParaRPr lang="en-US" b="1" i="1" dirty="0" smtClean="0">
              <a:solidFill>
                <a:schemeClr val="accent1"/>
              </a:solidFill>
            </a:endParaRPr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/>
              <a:t>This enables the </a:t>
            </a:r>
            <a:r>
              <a:rPr lang="en-US" dirty="0">
                <a:solidFill>
                  <a:schemeClr val="accent1"/>
                </a:solidFill>
              </a:rPr>
              <a:t>transmission of </a:t>
            </a:r>
            <a:r>
              <a:rPr lang="en-US" dirty="0" smtClean="0">
                <a:solidFill>
                  <a:schemeClr val="accent1"/>
                </a:solidFill>
              </a:rPr>
              <a:t>confidential information </a:t>
            </a:r>
            <a:r>
              <a:rPr lang="en-US" dirty="0">
                <a:solidFill>
                  <a:schemeClr val="accent1"/>
                </a:solidFill>
              </a:rPr>
              <a:t>over insecure channels without unauthorized </a:t>
            </a:r>
            <a:r>
              <a:rPr lang="en-US" dirty="0" smtClean="0">
                <a:solidFill>
                  <a:schemeClr val="accent1"/>
                </a:solidFill>
              </a:rPr>
              <a:t>disclosure</a:t>
            </a:r>
            <a:endParaRPr lang="en-US" b="1" i="1" dirty="0" smtClean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3657600"/>
            <a:ext cx="7658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09" y="152400"/>
            <a:ext cx="877099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94397" y="5874603"/>
            <a:ext cx="475880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Without the right key, the captured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message </a:t>
            </a:r>
            <a:r>
              <a:rPr lang="en-US" sz="2400" b="1" dirty="0">
                <a:solidFill>
                  <a:schemeClr val="accent1"/>
                </a:solidFill>
              </a:rPr>
              <a:t>is useless to an attacker.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Sender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4941" y="1600200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Receiver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3124200"/>
            <a:ext cx="2514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system or product that provides encryption and decryption is referred to as a </a:t>
            </a:r>
            <a:r>
              <a:rPr lang="en-US" b="1" i="1" dirty="0" smtClean="0">
                <a:solidFill>
                  <a:schemeClr val="accent1"/>
                </a:solidFill>
              </a:rPr>
              <a:t>cryptosystem</a:t>
            </a:r>
            <a:r>
              <a:rPr lang="en-US" b="1" i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can be created through </a:t>
            </a:r>
            <a:r>
              <a:rPr lang="en-US" dirty="0">
                <a:solidFill>
                  <a:schemeClr val="accent1"/>
                </a:solidFill>
              </a:rPr>
              <a:t>hardware</a:t>
            </a:r>
            <a:r>
              <a:rPr lang="en-US" dirty="0"/>
              <a:t> components or </a:t>
            </a:r>
            <a:r>
              <a:rPr lang="en-US" dirty="0">
                <a:solidFill>
                  <a:schemeClr val="accent1"/>
                </a:solidFill>
              </a:rPr>
              <a:t>program code </a:t>
            </a:r>
            <a:r>
              <a:rPr lang="en-US" dirty="0"/>
              <a:t>in an </a:t>
            </a:r>
            <a:r>
              <a:rPr lang="en-US" dirty="0" smtClean="0"/>
              <a:t>application</a:t>
            </a:r>
          </a:p>
          <a:p>
            <a:r>
              <a:rPr lang="en-US" dirty="0"/>
              <a:t>The cryptosystem uses an encryption </a:t>
            </a:r>
            <a:r>
              <a:rPr lang="en-US" b="1" i="1" dirty="0" smtClean="0">
                <a:solidFill>
                  <a:schemeClr val="accent1"/>
                </a:solidFill>
              </a:rPr>
              <a:t>algorithm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b="1" i="1" dirty="0">
                <a:solidFill>
                  <a:schemeClr val="accent1"/>
                </a:solidFill>
              </a:rPr>
              <a:t>algorithms</a:t>
            </a:r>
            <a:r>
              <a:rPr lang="en-US" dirty="0"/>
              <a:t> are </a:t>
            </a:r>
            <a:r>
              <a:rPr lang="en-US" dirty="0">
                <a:solidFill>
                  <a:schemeClr val="accent1"/>
                </a:solidFill>
              </a:rPr>
              <a:t>complex mathematical formulas</a:t>
            </a:r>
            <a:r>
              <a:rPr lang="en-US" dirty="0"/>
              <a:t> </a:t>
            </a:r>
            <a:r>
              <a:rPr lang="en-US" dirty="0" smtClean="0"/>
              <a:t>that are </a:t>
            </a:r>
            <a:r>
              <a:rPr lang="en-US" dirty="0"/>
              <a:t>applied in a specific sequence to the </a:t>
            </a:r>
            <a:r>
              <a:rPr lang="en-US" dirty="0" smtClean="0"/>
              <a:t>plaintext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685800"/>
            <a:ext cx="8077200" cy="586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Cryptosystems</a:t>
            </a:r>
          </a:p>
          <a:p>
            <a:r>
              <a:rPr lang="en-US" sz="2800" dirty="0"/>
              <a:t>A cryptosystem encompasses all of the necessary components for encryption </a:t>
            </a:r>
            <a:r>
              <a:rPr lang="en-US" sz="2800" dirty="0" smtClean="0"/>
              <a:t>and decryption </a:t>
            </a:r>
            <a:r>
              <a:rPr lang="en-US" sz="2800" dirty="0"/>
              <a:t>to take place. Pretty Good Privacy (PGP) is just one example of a cryptosystem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 cryptosystem is made up of at least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r>
              <a:rPr lang="en-US" sz="2800" dirty="0"/>
              <a:t>• Software</a:t>
            </a:r>
          </a:p>
          <a:p>
            <a:r>
              <a:rPr lang="en-US" sz="2800" dirty="0"/>
              <a:t>• Protocols</a:t>
            </a:r>
          </a:p>
          <a:p>
            <a:r>
              <a:rPr lang="en-US" sz="2800" dirty="0"/>
              <a:t>• Algorithms</a:t>
            </a:r>
          </a:p>
          <a:p>
            <a:r>
              <a:rPr lang="en-US" sz="2800" dirty="0"/>
              <a:t>• Keys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encryption methods use a </a:t>
            </a:r>
            <a:r>
              <a:rPr lang="en-US" dirty="0" smtClean="0"/>
              <a:t>secret value </a:t>
            </a:r>
            <a:r>
              <a:rPr lang="en-US" dirty="0"/>
              <a:t>called a </a:t>
            </a:r>
            <a:r>
              <a:rPr lang="en-US" b="1" i="1" dirty="0">
                <a:solidFill>
                  <a:schemeClr val="accent1"/>
                </a:solidFill>
              </a:rPr>
              <a:t>key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/>
                </a:solidFill>
              </a:rPr>
              <a:t>(usually a long string of bits), </a:t>
            </a:r>
            <a:r>
              <a:rPr lang="en-US" i="1" dirty="0"/>
              <a:t>which </a:t>
            </a:r>
            <a:r>
              <a:rPr lang="en-US" i="1" dirty="0">
                <a:solidFill>
                  <a:schemeClr val="accent1"/>
                </a:solidFill>
              </a:rPr>
              <a:t>works with the algorithm </a:t>
            </a:r>
            <a:r>
              <a:rPr lang="en-US" i="1" dirty="0" smtClean="0"/>
              <a:t>to </a:t>
            </a:r>
            <a:r>
              <a:rPr lang="en-US" dirty="0" smtClean="0"/>
              <a:t>encrypt </a:t>
            </a:r>
            <a:r>
              <a:rPr lang="en-US" dirty="0"/>
              <a:t>and decrypt the </a:t>
            </a:r>
            <a:r>
              <a:rPr lang="en-US" dirty="0" smtClean="0"/>
              <a:t>text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chemeClr val="accent1"/>
                </a:solidFill>
              </a:rPr>
              <a:t>algorithm</a:t>
            </a:r>
            <a:r>
              <a:rPr lang="en-US" b="1" i="1" dirty="0"/>
              <a:t>, </a:t>
            </a:r>
            <a:r>
              <a:rPr lang="en-US" dirty="0"/>
              <a:t>the set of rules also known as the cipher, dictates how </a:t>
            </a:r>
            <a:r>
              <a:rPr lang="en-US" dirty="0" smtClean="0"/>
              <a:t>enciphering and </a:t>
            </a:r>
            <a:r>
              <a:rPr lang="en-US" dirty="0"/>
              <a:t>deciphering </a:t>
            </a:r>
            <a:r>
              <a:rPr lang="en-US" dirty="0" smtClean="0"/>
              <a:t>takes place</a:t>
            </a:r>
          </a:p>
          <a:p>
            <a:r>
              <a:rPr lang="en-US" dirty="0" smtClean="0"/>
              <a:t>Many </a:t>
            </a:r>
            <a:r>
              <a:rPr lang="en-US" dirty="0"/>
              <a:t>of the mathematical algorithms used in </a:t>
            </a:r>
            <a:r>
              <a:rPr lang="en-US" dirty="0" smtClean="0"/>
              <a:t>computer systems </a:t>
            </a:r>
            <a:r>
              <a:rPr lang="en-US" dirty="0"/>
              <a:t>today are </a:t>
            </a:r>
            <a:r>
              <a:rPr lang="en-US" dirty="0">
                <a:solidFill>
                  <a:schemeClr val="accent1"/>
                </a:solidFill>
              </a:rPr>
              <a:t>publicly known </a:t>
            </a:r>
            <a:r>
              <a:rPr lang="en-US" dirty="0"/>
              <a:t>and are </a:t>
            </a:r>
            <a:r>
              <a:rPr lang="en-US" dirty="0">
                <a:solidFill>
                  <a:schemeClr val="accent1"/>
                </a:solidFill>
              </a:rPr>
              <a:t>not the secret part of the encryption </a:t>
            </a:r>
            <a:r>
              <a:rPr lang="en-US" dirty="0" smtClean="0">
                <a:solidFill>
                  <a:schemeClr val="accent1"/>
                </a:solidFill>
              </a:rPr>
              <a:t>process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If the internal mechanisms of the algorithm are not a secret, </a:t>
            </a:r>
            <a:r>
              <a:rPr lang="en-US" dirty="0"/>
              <a:t>then something must </a:t>
            </a:r>
            <a:r>
              <a:rPr lang="en-US" dirty="0" smtClean="0"/>
              <a:t>be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The secret piece of using a well-known encryption algorithm is the </a:t>
            </a:r>
            <a:r>
              <a:rPr lang="en-US" dirty="0" smtClean="0">
                <a:solidFill>
                  <a:schemeClr val="accent1"/>
                </a:solidFill>
              </a:rPr>
              <a:t>key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ck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1828800" cy="2778642"/>
          </a:xfrm>
          <a:prstGeom prst="rect">
            <a:avLst/>
          </a:prstGeom>
        </p:spPr>
      </p:pic>
      <p:pic>
        <p:nvPicPr>
          <p:cNvPr id="6" name="Picture 5" descr="lock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32766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encryption, the </a:t>
            </a:r>
            <a:r>
              <a:rPr lang="en-US" i="1" dirty="0">
                <a:solidFill>
                  <a:schemeClr val="accent1"/>
                </a:solidFill>
              </a:rPr>
              <a:t>key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cryptovariable</a:t>
            </a:r>
            <a:r>
              <a:rPr lang="en-US" i="1" dirty="0">
                <a:solidFill>
                  <a:schemeClr val="accent1"/>
                </a:solidFill>
              </a:rPr>
              <a:t>)</a:t>
            </a:r>
            <a:r>
              <a:rPr lang="en-US" i="1" dirty="0"/>
              <a:t> is a value that comprises a large sequence </a:t>
            </a:r>
            <a:r>
              <a:rPr lang="en-US" i="1" dirty="0" smtClean="0"/>
              <a:t>of </a:t>
            </a:r>
            <a:r>
              <a:rPr lang="en-US" dirty="0" smtClean="0"/>
              <a:t>random bits</a:t>
            </a:r>
          </a:p>
          <a:p>
            <a:r>
              <a:rPr lang="en-US" dirty="0" smtClean="0"/>
              <a:t>An algorithm </a:t>
            </a:r>
            <a:r>
              <a:rPr lang="en-US" dirty="0"/>
              <a:t>contains a </a:t>
            </a:r>
            <a:r>
              <a:rPr lang="en-US" i="1" dirty="0" err="1">
                <a:solidFill>
                  <a:schemeClr val="accent1"/>
                </a:solidFill>
              </a:rPr>
              <a:t>keyspace</a:t>
            </a:r>
            <a:r>
              <a:rPr lang="en-US" i="1" dirty="0"/>
              <a:t>, which is a </a:t>
            </a:r>
            <a:r>
              <a:rPr lang="en-US" i="1" dirty="0">
                <a:solidFill>
                  <a:schemeClr val="accent1"/>
                </a:solidFill>
              </a:rPr>
              <a:t>range of values that can be used to construct </a:t>
            </a:r>
            <a:r>
              <a:rPr lang="en-US" i="1" dirty="0" smtClean="0">
                <a:solidFill>
                  <a:schemeClr val="accent1"/>
                </a:solidFill>
              </a:rPr>
              <a:t>a </a:t>
            </a:r>
            <a:r>
              <a:rPr lang="en-US" dirty="0" smtClean="0">
                <a:solidFill>
                  <a:schemeClr val="accent1"/>
                </a:solidFill>
              </a:rPr>
              <a:t>key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1524</Words>
  <Application>Microsoft Office PowerPoint</Application>
  <PresentationFormat>On-screen Show (4:3)</PresentationFormat>
  <Paragraphs>187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Cryptography An Introduction</vt:lpstr>
      <vt:lpstr>Cryptography  3.1.1 Definitions and Concepts</vt:lpstr>
      <vt:lpstr>Cryptography  Definitions and Concepts</vt:lpstr>
      <vt:lpstr>Slide 4</vt:lpstr>
      <vt:lpstr>Cryptography  Definitions and Concepts</vt:lpstr>
      <vt:lpstr>Slide 6</vt:lpstr>
      <vt:lpstr>Cryptography  Definitions and Concepts</vt:lpstr>
      <vt:lpstr>Slide 8</vt:lpstr>
      <vt:lpstr>Cryptography  Definitions and Concepts</vt:lpstr>
      <vt:lpstr>Slide 10</vt:lpstr>
      <vt:lpstr>Cryptography  Definitions and Concepts</vt:lpstr>
      <vt:lpstr>Cryptography  Definitions and Concepts</vt:lpstr>
      <vt:lpstr>Key Length and Exhaustive Search Time</vt:lpstr>
      <vt:lpstr>Time Required For Decryption</vt:lpstr>
      <vt:lpstr>Major Symmetric Key Encryption Ciphers</vt:lpstr>
      <vt:lpstr>3.1.2 Kerckhoffs’ Principle</vt:lpstr>
      <vt:lpstr>Slide 17</vt:lpstr>
      <vt:lpstr>Slide 18</vt:lpstr>
      <vt:lpstr>3.1.3 The Strength of the Cryptosystem</vt:lpstr>
      <vt:lpstr>Slide 20</vt:lpstr>
      <vt:lpstr>Slide 21</vt:lpstr>
      <vt:lpstr>Slide 22</vt:lpstr>
      <vt:lpstr>3.1.4 Services of Cryptosystems</vt:lpstr>
      <vt:lpstr>Services of Cryptosystems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 Introduction</dc:title>
  <dc:creator>Nahil Mahmood/ITG/Lahore/MCB</dc:creator>
  <cp:lastModifiedBy>Nahil Mahmood/ITG/Lahore/MCB</cp:lastModifiedBy>
  <cp:revision>20</cp:revision>
  <dcterms:created xsi:type="dcterms:W3CDTF">2010-12-30T15:12:45Z</dcterms:created>
  <dcterms:modified xsi:type="dcterms:W3CDTF">2011-09-04T14:52:27Z</dcterms:modified>
</cp:coreProperties>
</file>